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3399"/>
    <a:srgbClr val="6600FF"/>
    <a:srgbClr val="66FF66"/>
    <a:srgbClr val="6600CC"/>
    <a:srgbClr val="FFCC66"/>
    <a:srgbClr val="FFFF66"/>
    <a:srgbClr val="66FF99"/>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69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28FE5-93B7-49C8-87D2-683D610A0D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EFC06D-A73F-478C-B9B3-45B45BF22A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9021AFB-52EF-48E7-B7F7-39DF671FBA9F}"/>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F0ABB846-C8B7-4CC2-A1A0-271FDF75D4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E47FB1-31D8-4557-AFAB-4248953E385E}"/>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179639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70DE9-B3EB-4A06-9E7A-1CCE6ED18A2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A778C3-9BB9-4B0C-BA77-53C1E9FCA9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AF41A-37C4-43F0-8F90-AA4A18E1BECD}"/>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A282ACD1-2B22-45C6-8549-5BBA9F9305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325987-B35F-425E-B44E-E572397EA51C}"/>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2815949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5DECB-39DC-4553-882A-DC8ED3D221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DE129C8-9B5F-460F-98BB-0C8F6D9AA3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0CAB11-775E-4E9D-A54A-24E471C23C27}"/>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9899ABEA-A96F-46D9-B01D-1A97313881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36A266-18BA-4FD5-AE2F-51E92234557F}"/>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151249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E865-F30D-495D-8898-3776F926E8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BA18A9-6DAD-4748-B3AE-6625309DED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7880DA-0C96-4F69-A71B-59D7E1B86429}"/>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5CC1158D-A47C-4F1B-AB24-7A174298B4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27A70E-9BC7-4EDD-9B37-573EEBE8901E}"/>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350313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A6223-2A1E-4651-8CE5-B19F2EC3CD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A035E6-AD74-4669-9D60-41EDB6490E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CE6DAA-398B-4B8A-A8ED-B5E6FCB36EA0}"/>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1363440F-69F2-49CC-AEB6-E5EEAD0CFF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E5D29C-5CA7-45AA-935B-79D37C4FEE41}"/>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324378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0AE1-C74F-4D29-B1DD-625B67E909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3B6BFE-111E-486F-89B5-7C2A6907953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B98A1F1-5861-40A5-9E6F-310305CC76F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7F9814-898D-48AE-A801-9A657A55C26C}"/>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6" name="Footer Placeholder 5">
            <a:extLst>
              <a:ext uri="{FF2B5EF4-FFF2-40B4-BE49-F238E27FC236}">
                <a16:creationId xmlns:a16="http://schemas.microsoft.com/office/drawing/2014/main" id="{0C2654B1-F369-4C9B-A701-1870696E01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74F673-246B-4948-82B1-413114030C00}"/>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3686367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E3D10-D621-4254-B9CD-7B38FDA77A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E247A8-07D9-4982-8833-D647AC88FC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CBF81E3-53DF-4C7E-BA78-D1C16D0DE3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538107A-DEB8-4C88-A108-E004060845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2CB2C4-6C03-47E9-A1D6-FB80C50965E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1707BC-FCF0-4B39-BBBB-150EE9565A59}"/>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8" name="Footer Placeholder 7">
            <a:extLst>
              <a:ext uri="{FF2B5EF4-FFF2-40B4-BE49-F238E27FC236}">
                <a16:creationId xmlns:a16="http://schemas.microsoft.com/office/drawing/2014/main" id="{6A0853B0-D5BF-480A-974E-C735AAB710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EFDEBE-2F97-4A5A-8253-76EF34425675}"/>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2175715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B835-4A18-48B7-B2AC-4322D34F96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3B0940-314B-4C91-9804-C64209E97115}"/>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4" name="Footer Placeholder 3">
            <a:extLst>
              <a:ext uri="{FF2B5EF4-FFF2-40B4-BE49-F238E27FC236}">
                <a16:creationId xmlns:a16="http://schemas.microsoft.com/office/drawing/2014/main" id="{FB5DE18F-560A-48E8-B472-35BD464A80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2FD0265-A0E4-4A37-B486-5A2D30F41172}"/>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1282410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BB7E70-431D-464D-A87F-8CAB9B509A56}"/>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3" name="Footer Placeholder 2">
            <a:extLst>
              <a:ext uri="{FF2B5EF4-FFF2-40B4-BE49-F238E27FC236}">
                <a16:creationId xmlns:a16="http://schemas.microsoft.com/office/drawing/2014/main" id="{5210A173-2FB2-4C53-96BE-24377EFC39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D2552A-B14E-4F5C-ADDE-6F858BFC7864}"/>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432160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3946C-27D3-4F7A-9EF0-92907C6AAF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D44774-8518-4B59-B3C0-3235E8158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E806AE7-163D-49B6-BE16-73B3FAA47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58CEC1-3564-4267-9015-110E8A3C0234}"/>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6" name="Footer Placeholder 5">
            <a:extLst>
              <a:ext uri="{FF2B5EF4-FFF2-40B4-BE49-F238E27FC236}">
                <a16:creationId xmlns:a16="http://schemas.microsoft.com/office/drawing/2014/main" id="{6F98489F-507D-4DDC-9972-424177DA10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991F2A-0355-4A4C-873A-610C7AF8DFEF}"/>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270997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C39C-DF0A-4D2D-98BA-39844412D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CBB44D-A819-4413-9007-E3505ADBD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1EB5AB-B496-44B2-99FC-CE55098377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44B44D-F743-487A-9405-F69DFFE834BE}"/>
              </a:ext>
            </a:extLst>
          </p:cNvPr>
          <p:cNvSpPr>
            <a:spLocks noGrp="1"/>
          </p:cNvSpPr>
          <p:nvPr>
            <p:ph type="dt" sz="half" idx="10"/>
          </p:nvPr>
        </p:nvSpPr>
        <p:spPr/>
        <p:txBody>
          <a:bodyPr/>
          <a:lstStyle/>
          <a:p>
            <a:fld id="{511D43F3-371F-4309-A7AA-985E71E1FC1B}" type="datetimeFigureOut">
              <a:rPr lang="en-GB" smtClean="0"/>
              <a:t>01/06/2020</a:t>
            </a:fld>
            <a:endParaRPr lang="en-GB"/>
          </a:p>
        </p:txBody>
      </p:sp>
      <p:sp>
        <p:nvSpPr>
          <p:cNvPr id="6" name="Footer Placeholder 5">
            <a:extLst>
              <a:ext uri="{FF2B5EF4-FFF2-40B4-BE49-F238E27FC236}">
                <a16:creationId xmlns:a16="http://schemas.microsoft.com/office/drawing/2014/main" id="{D209734C-5674-452D-9ADC-F824111FDF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E2A5DC-A8D2-49B1-A9AD-90BCCDDB515E}"/>
              </a:ext>
            </a:extLst>
          </p:cNvPr>
          <p:cNvSpPr>
            <a:spLocks noGrp="1"/>
          </p:cNvSpPr>
          <p:nvPr>
            <p:ph type="sldNum" sz="quarter" idx="12"/>
          </p:nvPr>
        </p:nvSpPr>
        <p:spPr/>
        <p:txBody>
          <a:bodyPr/>
          <a:lstStyle/>
          <a:p>
            <a:fld id="{1077791E-3394-4054-A7D5-0F76AD3562C6}" type="slidenum">
              <a:rPr lang="en-GB" smtClean="0"/>
              <a:t>‹#›</a:t>
            </a:fld>
            <a:endParaRPr lang="en-GB"/>
          </a:p>
        </p:txBody>
      </p:sp>
    </p:spTree>
    <p:extLst>
      <p:ext uri="{BB962C8B-B14F-4D97-AF65-F5344CB8AC3E}">
        <p14:creationId xmlns:p14="http://schemas.microsoft.com/office/powerpoint/2010/main" val="253388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E1E9D2-8C2D-4BD6-8D1F-FD4C824ED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BF22C4-7D47-4C04-95E0-DD8BE7D8CF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3606C6-8604-478B-BED7-059C1AA3A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D43F3-371F-4309-A7AA-985E71E1FC1B}" type="datetimeFigureOut">
              <a:rPr lang="en-GB" smtClean="0"/>
              <a:t>01/06/2020</a:t>
            </a:fld>
            <a:endParaRPr lang="en-GB"/>
          </a:p>
        </p:txBody>
      </p:sp>
      <p:sp>
        <p:nvSpPr>
          <p:cNvPr id="5" name="Footer Placeholder 4">
            <a:extLst>
              <a:ext uri="{FF2B5EF4-FFF2-40B4-BE49-F238E27FC236}">
                <a16:creationId xmlns:a16="http://schemas.microsoft.com/office/drawing/2014/main" id="{9CBF429B-76A3-4430-A31B-EE63A5B18B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534CE8B-7821-412D-9A53-6A3B0637B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7791E-3394-4054-A7D5-0F76AD3562C6}" type="slidenum">
              <a:rPr lang="en-GB" smtClean="0"/>
              <a:t>‹#›</a:t>
            </a:fld>
            <a:endParaRPr lang="en-GB"/>
          </a:p>
        </p:txBody>
      </p:sp>
    </p:spTree>
    <p:extLst>
      <p:ext uri="{BB962C8B-B14F-4D97-AF65-F5344CB8AC3E}">
        <p14:creationId xmlns:p14="http://schemas.microsoft.com/office/powerpoint/2010/main" val="235481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loud 4">
            <a:extLst>
              <a:ext uri="{FF2B5EF4-FFF2-40B4-BE49-F238E27FC236}">
                <a16:creationId xmlns:a16="http://schemas.microsoft.com/office/drawing/2014/main" id="{B1158C7E-A7CE-492C-9F32-8E5AC18B927C}"/>
              </a:ext>
            </a:extLst>
          </p:cNvPr>
          <p:cNvSpPr/>
          <p:nvPr/>
        </p:nvSpPr>
        <p:spPr>
          <a:xfrm>
            <a:off x="4422709" y="2330843"/>
            <a:ext cx="3267647" cy="1878975"/>
          </a:xfrm>
          <a:prstGeom prst="cloud">
            <a:avLst/>
          </a:prstGeom>
          <a:solidFill>
            <a:srgbClr val="FFFF00"/>
          </a:solidFill>
          <a:ln w="3810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rgbClr val="CC00CC"/>
                </a:solidFill>
                <a:latin typeface="CCW Cursive Writing 22" panose="03050602040000000000" pitchFamily="66" charset="0"/>
              </a:rPr>
              <a:t>Charlie and the Chocolate Factory</a:t>
            </a:r>
            <a:endParaRPr lang="en-GB" sz="2000" b="1" dirty="0">
              <a:solidFill>
                <a:srgbClr val="CC00CC"/>
              </a:solidFill>
              <a:latin typeface="CCW Cursive Writing 22" panose="03050602040000000000" pitchFamily="66" charset="0"/>
            </a:endParaRPr>
          </a:p>
        </p:txBody>
      </p:sp>
      <p:sp>
        <p:nvSpPr>
          <p:cNvPr id="6" name="TextBox 5">
            <a:extLst>
              <a:ext uri="{FF2B5EF4-FFF2-40B4-BE49-F238E27FC236}">
                <a16:creationId xmlns:a16="http://schemas.microsoft.com/office/drawing/2014/main" id="{05784A33-883E-4FF7-9B38-106C5F70D176}"/>
              </a:ext>
            </a:extLst>
          </p:cNvPr>
          <p:cNvSpPr txBox="1"/>
          <p:nvPr/>
        </p:nvSpPr>
        <p:spPr>
          <a:xfrm>
            <a:off x="3002180" y="98004"/>
            <a:ext cx="8001000" cy="584775"/>
          </a:xfrm>
          <a:prstGeom prst="rect">
            <a:avLst/>
          </a:prstGeom>
          <a:noFill/>
        </p:spPr>
        <p:txBody>
          <a:bodyPr wrap="square" rtlCol="0">
            <a:spAutoFit/>
          </a:bodyPr>
          <a:lstStyle/>
          <a:p>
            <a:r>
              <a:rPr lang="en-GB" sz="3200" b="1" i="1" u="sng" dirty="0" smtClean="0">
                <a:solidFill>
                  <a:srgbClr val="CC00CC"/>
                </a:solidFill>
                <a:latin typeface="CCW Cursive Writing 22" panose="03050602040000000000" pitchFamily="66" charset="0"/>
              </a:rPr>
              <a:t>EYFS/KS1 Creative </a:t>
            </a:r>
            <a:r>
              <a:rPr lang="en-GB" sz="3200" b="1" i="1" u="sng" dirty="0">
                <a:solidFill>
                  <a:srgbClr val="CC00CC"/>
                </a:solidFill>
                <a:latin typeface="CCW Cursive Writing 22" panose="03050602040000000000" pitchFamily="66" charset="0"/>
              </a:rPr>
              <a:t>Project </a:t>
            </a:r>
          </a:p>
        </p:txBody>
      </p:sp>
      <p:sp>
        <p:nvSpPr>
          <p:cNvPr id="7" name="TextBox 6">
            <a:extLst>
              <a:ext uri="{FF2B5EF4-FFF2-40B4-BE49-F238E27FC236}">
                <a16:creationId xmlns:a16="http://schemas.microsoft.com/office/drawing/2014/main" id="{EDF05E81-604A-4C55-BD76-7D27C8BFF623}"/>
              </a:ext>
            </a:extLst>
          </p:cNvPr>
          <p:cNvSpPr txBox="1"/>
          <p:nvPr/>
        </p:nvSpPr>
        <p:spPr>
          <a:xfrm>
            <a:off x="7769290" y="552708"/>
            <a:ext cx="4537355" cy="7540526"/>
          </a:xfrm>
          <a:prstGeom prst="rect">
            <a:avLst/>
          </a:prstGeom>
          <a:noFill/>
        </p:spPr>
        <p:txBody>
          <a:bodyPr wrap="square" rtlCol="0">
            <a:spAutoFit/>
          </a:bodyPr>
          <a:lstStyle/>
          <a:p>
            <a:pPr algn="ctr"/>
            <a:r>
              <a:rPr lang="en-GB" sz="1400" b="1" u="sng" dirty="0">
                <a:solidFill>
                  <a:srgbClr val="CC00CC"/>
                </a:solidFill>
                <a:latin typeface="CCW Cursive Writing 22" panose="03050602040000000000" pitchFamily="66" charset="0"/>
              </a:rPr>
              <a:t>Arts &amp; Crafts </a:t>
            </a:r>
            <a:endParaRPr lang="en-GB" sz="1400" b="1" u="sng" dirty="0" smtClean="0">
              <a:solidFill>
                <a:srgbClr val="CC00CC"/>
              </a:solidFill>
              <a:latin typeface="CCW Cursive Writing 22" panose="03050602040000000000" pitchFamily="66" charset="0"/>
            </a:endParaRP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Design your own chocolate bar and create a label for it.</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Make your own chocolate bar by cooking it or from junk. </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Make a new sweet, fruit or magical potion for Charlie to sell in his new factory. What would you like to see?</a:t>
            </a:r>
            <a:endParaRPr lang="en-GB" sz="1200" dirty="0">
              <a:solidFill>
                <a:srgbClr val="CC00CC"/>
              </a:solidFill>
              <a:latin typeface="CCW Cursive Writing 22" panose="03050602040000000000" pitchFamily="66" charset="0"/>
            </a:endParaRP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Open an imaginary shop with your new creations. These could be sweets, fruit, magical potions. You could make these out of real food, playdough or junk.</a:t>
            </a:r>
            <a:endParaRPr lang="en-GB" sz="1200" dirty="0">
              <a:solidFill>
                <a:srgbClr val="CC00CC"/>
              </a:solidFill>
              <a:latin typeface="CCW Cursive Writing 22" panose="03050602040000000000" pitchFamily="66" charset="0"/>
            </a:endParaRP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Make signs for your shop including price lists of your items and opening times. Invite some of your family to your shop and see if you can add up the prices and give them change.</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Weigh different chocolate bars or items in packets to read their weights. Record each item in a table and create a bar graph to show the difference in weights.</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Find out 5 facts about Roald Dahl and create a fact sheet about him.</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Create a song for the Chocolate Factory to play when people visit.</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Can you perform some of the scenes from the story </a:t>
            </a:r>
            <a:r>
              <a:rPr lang="en-GB" sz="1200" dirty="0" err="1" smtClean="0">
                <a:solidFill>
                  <a:srgbClr val="CC00CC"/>
                </a:solidFill>
                <a:latin typeface="CCW Cursive Writing 22" panose="03050602040000000000" pitchFamily="66" charset="0"/>
              </a:rPr>
              <a:t>e.g</a:t>
            </a:r>
            <a:r>
              <a:rPr lang="en-GB" sz="1200" dirty="0" smtClean="0">
                <a:solidFill>
                  <a:srgbClr val="CC00CC"/>
                </a:solidFill>
                <a:latin typeface="CCW Cursive Writing 22" panose="03050602040000000000" pitchFamily="66" charset="0"/>
              </a:rPr>
              <a:t> when Willy Wonka gives Charlie the factory. </a:t>
            </a:r>
          </a:p>
          <a:p>
            <a:endParaRPr lang="en-GB" sz="1300" dirty="0">
              <a:solidFill>
                <a:srgbClr val="6600CC"/>
              </a:solidFill>
              <a:latin typeface="CCW Cursive Writing 22" panose="03050602040000000000" pitchFamily="66" charset="0"/>
            </a:endParaRPr>
          </a:p>
          <a:p>
            <a:pPr marL="285750" indent="-285750" algn="ctr">
              <a:buFont typeface="Arial" panose="020B0604020202020204" pitchFamily="34" charset="0"/>
              <a:buChar char="•"/>
            </a:pPr>
            <a:endParaRPr lang="en-GB" sz="1300" dirty="0">
              <a:solidFill>
                <a:srgbClr val="6600CC"/>
              </a:solidFill>
              <a:latin typeface="CCW Cursive Writing 22" panose="03050602040000000000" pitchFamily="66" charset="0"/>
            </a:endParaRPr>
          </a:p>
          <a:p>
            <a:pPr marL="285750" indent="-285750" algn="ctr">
              <a:buFont typeface="Arial" panose="020B0604020202020204" pitchFamily="34" charset="0"/>
              <a:buChar char="•"/>
            </a:pPr>
            <a:endParaRPr lang="en-GB" sz="1300" dirty="0">
              <a:solidFill>
                <a:srgbClr val="00B0F0"/>
              </a:solidFill>
              <a:latin typeface="CCW Cursive Writing 22" panose="03050602040000000000" pitchFamily="66" charset="0"/>
            </a:endParaRPr>
          </a:p>
          <a:p>
            <a:pPr algn="ctr"/>
            <a:endParaRPr lang="en-GB" sz="1600" b="1" dirty="0">
              <a:solidFill>
                <a:srgbClr val="FF0000"/>
              </a:solidFill>
              <a:latin typeface="CCW Cursive Writing 22" panose="03050602040000000000" pitchFamily="66" charset="0"/>
            </a:endParaRPr>
          </a:p>
          <a:p>
            <a:pPr algn="ctr"/>
            <a:endParaRPr lang="en-GB" sz="1400" dirty="0">
              <a:latin typeface="CCW Cursive Writing 22" panose="03050602040000000000" pitchFamily="66" charset="0"/>
            </a:endParaRPr>
          </a:p>
        </p:txBody>
      </p:sp>
      <p:sp>
        <p:nvSpPr>
          <p:cNvPr id="10" name="TextBox 9">
            <a:extLst>
              <a:ext uri="{FF2B5EF4-FFF2-40B4-BE49-F238E27FC236}">
                <a16:creationId xmlns:a16="http://schemas.microsoft.com/office/drawing/2014/main" id="{4B639C04-0A7B-430E-B929-6D9CEAA36271}"/>
              </a:ext>
            </a:extLst>
          </p:cNvPr>
          <p:cNvSpPr txBox="1"/>
          <p:nvPr/>
        </p:nvSpPr>
        <p:spPr>
          <a:xfrm>
            <a:off x="1233996" y="2156075"/>
            <a:ext cx="3933825" cy="923330"/>
          </a:xfrm>
          <a:prstGeom prst="rect">
            <a:avLst/>
          </a:prstGeom>
          <a:noFill/>
        </p:spPr>
        <p:txBody>
          <a:bodyPr wrap="square" rtlCol="0">
            <a:spAutoFit/>
          </a:bodyPr>
          <a:lstStyle/>
          <a:p>
            <a:endParaRPr lang="en-GB" sz="1600" dirty="0">
              <a:latin typeface="CCW Cursive Writing 22" panose="03050602040000000000" pitchFamily="66" charset="0"/>
            </a:endParaRPr>
          </a:p>
          <a:p>
            <a:r>
              <a:rPr lang="en-GB" sz="1600" dirty="0">
                <a:latin typeface="CCW Cursive Writing 22" panose="03050602040000000000" pitchFamily="66" charset="0"/>
              </a:rPr>
              <a:t> </a:t>
            </a:r>
          </a:p>
          <a:p>
            <a:pPr marL="457200" indent="-457200">
              <a:buFont typeface="Arial" panose="020B0604020202020204" pitchFamily="34" charset="0"/>
              <a:buChar char="•"/>
            </a:pPr>
            <a:endParaRPr lang="en-GB" sz="2200" dirty="0">
              <a:latin typeface="CCW Cursive Writing 22" panose="03050602040000000000" pitchFamily="66" charset="0"/>
            </a:endParaRPr>
          </a:p>
        </p:txBody>
      </p:sp>
      <p:sp>
        <p:nvSpPr>
          <p:cNvPr id="17" name="TextBox 16">
            <a:extLst>
              <a:ext uri="{FF2B5EF4-FFF2-40B4-BE49-F238E27FC236}">
                <a16:creationId xmlns:a16="http://schemas.microsoft.com/office/drawing/2014/main" id="{82DB0DE8-F130-4840-AD2D-4BEEF979AC85}"/>
              </a:ext>
            </a:extLst>
          </p:cNvPr>
          <p:cNvSpPr txBox="1"/>
          <p:nvPr/>
        </p:nvSpPr>
        <p:spPr>
          <a:xfrm>
            <a:off x="4129087" y="4324547"/>
            <a:ext cx="3933825" cy="3193182"/>
          </a:xfrm>
          <a:prstGeom prst="rect">
            <a:avLst/>
          </a:prstGeom>
          <a:noFill/>
        </p:spPr>
        <p:txBody>
          <a:bodyPr wrap="square" rtlCol="0">
            <a:spAutoFit/>
          </a:bodyPr>
          <a:lstStyle/>
          <a:p>
            <a:pPr algn="ctr"/>
            <a:r>
              <a:rPr lang="en-GB" sz="1400" b="1" i="1" u="sng" dirty="0">
                <a:solidFill>
                  <a:srgbClr val="CC00CC"/>
                </a:solidFill>
                <a:latin typeface="CCW Cursive Writing 22" panose="03050602040000000000" pitchFamily="66" charset="0"/>
              </a:rPr>
              <a:t>Other </a:t>
            </a:r>
            <a:r>
              <a:rPr lang="en-GB" sz="1400" b="1" i="1" u="sng" dirty="0" err="1">
                <a:solidFill>
                  <a:srgbClr val="CC00CC"/>
                </a:solidFill>
                <a:latin typeface="CCW Cursive Writing 22" panose="03050602040000000000" pitchFamily="66" charset="0"/>
              </a:rPr>
              <a:t>ActivitiesTo</a:t>
            </a:r>
            <a:r>
              <a:rPr lang="en-GB" sz="1400" b="1" i="1" u="sng" dirty="0">
                <a:solidFill>
                  <a:srgbClr val="CC00CC"/>
                </a:solidFill>
                <a:latin typeface="CCW Cursive Writing 22" panose="03050602040000000000" pitchFamily="66" charset="0"/>
              </a:rPr>
              <a:t> Do</a:t>
            </a:r>
          </a:p>
          <a:p>
            <a:pPr marL="342900" indent="-342900" algn="ctr">
              <a:buFont typeface="Arial" panose="020B0604020202020204" pitchFamily="34" charset="0"/>
              <a:buChar char="•"/>
            </a:pPr>
            <a:r>
              <a:rPr lang="en-GB" sz="1250" dirty="0" err="1">
                <a:solidFill>
                  <a:srgbClr val="CC00CC"/>
                </a:solidFill>
                <a:latin typeface="CCW Cursive Writing 22" panose="03050602040000000000" pitchFamily="66" charset="0"/>
              </a:rPr>
              <a:t>Sumdog</a:t>
            </a:r>
            <a:r>
              <a:rPr lang="en-GB" sz="1250" dirty="0">
                <a:solidFill>
                  <a:srgbClr val="CC00CC"/>
                </a:solidFill>
                <a:latin typeface="CCW Cursive Writing 22" panose="03050602040000000000" pitchFamily="66" charset="0"/>
              </a:rPr>
              <a:t> </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Times Tables Rock Stars </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Read! </a:t>
            </a:r>
            <a:r>
              <a:rPr lang="en-GB" sz="1250" dirty="0" err="1">
                <a:solidFill>
                  <a:srgbClr val="CC00CC"/>
                </a:solidFill>
                <a:latin typeface="CCW Cursive Writing 22" panose="03050602040000000000" pitchFamily="66" charset="0"/>
              </a:rPr>
              <a:t>Read</a:t>
            </a:r>
            <a:r>
              <a:rPr lang="en-GB" sz="1250" dirty="0">
                <a:solidFill>
                  <a:srgbClr val="CC00CC"/>
                </a:solidFill>
                <a:latin typeface="CCW Cursive Writing 22" panose="03050602040000000000" pitchFamily="66" charset="0"/>
              </a:rPr>
              <a:t>! </a:t>
            </a:r>
            <a:r>
              <a:rPr lang="en-GB" sz="1250" dirty="0" err="1">
                <a:solidFill>
                  <a:srgbClr val="CC00CC"/>
                </a:solidFill>
                <a:latin typeface="CCW Cursive Writing 22" panose="03050602040000000000" pitchFamily="66" charset="0"/>
              </a:rPr>
              <a:t>Read</a:t>
            </a:r>
            <a:r>
              <a:rPr lang="en-GB" sz="1250" dirty="0">
                <a:solidFill>
                  <a:srgbClr val="CC00CC"/>
                </a:solidFill>
                <a:latin typeface="CCW Cursive Writing 22" panose="03050602040000000000" pitchFamily="66" charset="0"/>
              </a:rPr>
              <a:t>! </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Phonics – monster words and </a:t>
            </a:r>
            <a:r>
              <a:rPr lang="en-GB" sz="1250" dirty="0" smtClean="0">
                <a:solidFill>
                  <a:srgbClr val="CC00CC"/>
                </a:solidFill>
                <a:latin typeface="CCW Cursive Writing 22" panose="03050602040000000000" pitchFamily="66" charset="0"/>
              </a:rPr>
              <a:t>sounds</a:t>
            </a:r>
          </a:p>
          <a:p>
            <a:pPr marL="342900" indent="-342900" algn="ctr">
              <a:buFont typeface="Arial" panose="020B0604020202020204" pitchFamily="34" charset="0"/>
              <a:buChar char="•"/>
            </a:pPr>
            <a:r>
              <a:rPr lang="en-GB" sz="1250" dirty="0" smtClean="0">
                <a:solidFill>
                  <a:srgbClr val="CC00CC"/>
                </a:solidFill>
                <a:latin typeface="CCW Cursive Writing 22" panose="03050602040000000000" pitchFamily="66" charset="0"/>
              </a:rPr>
              <a:t>Teach </a:t>
            </a:r>
            <a:r>
              <a:rPr lang="en-GB" sz="1250" dirty="0">
                <a:solidFill>
                  <a:srgbClr val="CC00CC"/>
                </a:solidFill>
                <a:latin typeface="CCW Cursive Writing 22" panose="03050602040000000000" pitchFamily="66" charset="0"/>
              </a:rPr>
              <a:t>M</a:t>
            </a:r>
            <a:r>
              <a:rPr lang="en-GB" sz="1250" dirty="0" smtClean="0">
                <a:solidFill>
                  <a:srgbClr val="CC00CC"/>
                </a:solidFill>
                <a:latin typeface="CCW Cursive Writing 22" panose="03050602040000000000" pitchFamily="66" charset="0"/>
              </a:rPr>
              <a:t>y Monster.</a:t>
            </a:r>
            <a:endParaRPr lang="en-GB" sz="1250" dirty="0">
              <a:solidFill>
                <a:srgbClr val="CC00CC"/>
              </a:solidFill>
              <a:latin typeface="CCW Cursive Writing 22" panose="03050602040000000000" pitchFamily="66" charset="0"/>
            </a:endParaRP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Spellings </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Charanga (logins in partnership books)</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Try some resources online- Twinkl and BBC bitesize</a:t>
            </a:r>
          </a:p>
          <a:p>
            <a:pPr marL="342900" indent="-342900" algn="ctr">
              <a:buFont typeface="Arial" panose="020B0604020202020204" pitchFamily="34" charset="0"/>
              <a:buChar char="•"/>
            </a:pPr>
            <a:r>
              <a:rPr lang="en-GB" sz="1250" dirty="0">
                <a:solidFill>
                  <a:srgbClr val="CC00CC"/>
                </a:solidFill>
                <a:latin typeface="CCW Cursive Writing 22" panose="03050602040000000000" pitchFamily="66" charset="0"/>
              </a:rPr>
              <a:t>Joe Wicks PE lessons</a:t>
            </a:r>
          </a:p>
          <a:p>
            <a:pPr marL="342900" indent="-342900" algn="ctr">
              <a:buFont typeface="Arial" panose="020B0604020202020204" pitchFamily="34" charset="0"/>
              <a:buChar char="•"/>
            </a:pPr>
            <a:endParaRPr lang="en-GB" sz="1250" dirty="0">
              <a:solidFill>
                <a:srgbClr val="6600CC"/>
              </a:solidFill>
              <a:latin typeface="CCW Cursive Writing 22" panose="03050602040000000000" pitchFamily="66" charset="0"/>
            </a:endParaRPr>
          </a:p>
          <a:p>
            <a:pPr algn="ctr"/>
            <a:endParaRPr lang="en-GB" sz="1250" dirty="0">
              <a:solidFill>
                <a:srgbClr val="6600CC"/>
              </a:solidFill>
              <a:latin typeface="CCW Cursive Writing 22" panose="03050602040000000000" pitchFamily="66" charset="0"/>
            </a:endParaRPr>
          </a:p>
          <a:p>
            <a:pPr algn="ctr"/>
            <a:endParaRPr lang="en-GB" sz="1250" dirty="0">
              <a:solidFill>
                <a:srgbClr val="00B0F0"/>
              </a:solidFill>
              <a:latin typeface="CCW Cursive Writing 22" panose="03050602040000000000" pitchFamily="66" charset="0"/>
            </a:endParaRPr>
          </a:p>
        </p:txBody>
      </p:sp>
      <p:sp>
        <p:nvSpPr>
          <p:cNvPr id="25" name="TextBox 24">
            <a:extLst>
              <a:ext uri="{FF2B5EF4-FFF2-40B4-BE49-F238E27FC236}">
                <a16:creationId xmlns:a16="http://schemas.microsoft.com/office/drawing/2014/main" id="{1E687574-AECF-4C61-BEAA-0285224724C4}"/>
              </a:ext>
            </a:extLst>
          </p:cNvPr>
          <p:cNvSpPr txBox="1"/>
          <p:nvPr/>
        </p:nvSpPr>
        <p:spPr>
          <a:xfrm>
            <a:off x="4192916" y="2680944"/>
            <a:ext cx="3933825" cy="284693"/>
          </a:xfrm>
          <a:prstGeom prst="rect">
            <a:avLst/>
          </a:prstGeom>
          <a:noFill/>
        </p:spPr>
        <p:txBody>
          <a:bodyPr wrap="square" rtlCol="0">
            <a:spAutoFit/>
          </a:bodyPr>
          <a:lstStyle/>
          <a:p>
            <a:pPr algn="ctr"/>
            <a:r>
              <a:rPr lang="en-GB" sz="1250" dirty="0">
                <a:solidFill>
                  <a:srgbClr val="00B0F0"/>
                </a:solidFill>
                <a:latin typeface="CCW Cursive Writing 22" panose="03050602040000000000" pitchFamily="66" charset="0"/>
              </a:rPr>
              <a:t> </a:t>
            </a:r>
          </a:p>
        </p:txBody>
      </p:sp>
      <p:sp>
        <p:nvSpPr>
          <p:cNvPr id="31" name="Rectangle 30">
            <a:extLst>
              <a:ext uri="{FF2B5EF4-FFF2-40B4-BE49-F238E27FC236}">
                <a16:creationId xmlns:a16="http://schemas.microsoft.com/office/drawing/2014/main" id="{0379008E-AF26-4E6E-B606-DFFDE2374D1E}"/>
              </a:ext>
            </a:extLst>
          </p:cNvPr>
          <p:cNvSpPr/>
          <p:nvPr/>
        </p:nvSpPr>
        <p:spPr>
          <a:xfrm>
            <a:off x="-99961" y="700451"/>
            <a:ext cx="4601604" cy="6401753"/>
          </a:xfrm>
          <a:prstGeom prst="rect">
            <a:avLst/>
          </a:prstGeom>
        </p:spPr>
        <p:txBody>
          <a:bodyPr wrap="square">
            <a:spAutoFit/>
          </a:bodyPr>
          <a:lstStyle/>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Read the book or watch the attached clips of Charlie and the Chocolate factory.</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Imagine you won a golden ticket and were able to visit the factory. Write a letter to a friend to describe how you felt and what you were looking forward to.</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Change part of the story to allow you or an imaginary character to visit the factory. </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Design your own chocolate factory. Draw what it would look like if we were to go into it. This could include labels, sentences or even your own leaflet advertising the factory.</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Look at the illustrations of Charlie’s house. Can you think of words to describe it or write a paragraph about it. How is it similar or different to your house? You could even pretend to be an estate agent and sell his house. Could you market the house?</a:t>
            </a: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Make Charlie a new house to live in.</a:t>
            </a:r>
            <a:endParaRPr lang="en-GB" sz="1200" dirty="0">
              <a:solidFill>
                <a:srgbClr val="CC00CC"/>
              </a:solidFill>
              <a:latin typeface="CCW Cursive Writing 22" panose="03050602040000000000" pitchFamily="66" charset="0"/>
            </a:endParaRPr>
          </a:p>
          <a:p>
            <a:pPr marL="285750" indent="-285750">
              <a:buFont typeface="Arial" panose="020B0604020202020204" pitchFamily="34" charset="0"/>
              <a:buChar char="•"/>
            </a:pPr>
            <a:r>
              <a:rPr lang="en-GB" sz="1200" dirty="0" smtClean="0">
                <a:solidFill>
                  <a:srgbClr val="CC00CC"/>
                </a:solidFill>
                <a:latin typeface="CCW Cursive Writing 22" panose="03050602040000000000" pitchFamily="66" charset="0"/>
              </a:rPr>
              <a:t>Design a new machine for the chocolate factory. You could draw it, label it, write about it, advertise it and even make it with things from around your home.</a:t>
            </a:r>
            <a:endParaRPr lang="en-GB" sz="1200" dirty="0">
              <a:solidFill>
                <a:srgbClr val="00B0F0"/>
              </a:solidFill>
              <a:latin typeface="CCW Cursive Writing 22" panose="03050602040000000000" pitchFamily="66" charset="0"/>
            </a:endParaRPr>
          </a:p>
          <a:p>
            <a:pPr algn="ctr"/>
            <a:r>
              <a:rPr lang="en-GB" sz="1400" dirty="0">
                <a:latin typeface="CCW Cursive Writing 22" panose="03050602040000000000" pitchFamily="66" charset="0"/>
              </a:rPr>
              <a:t> </a:t>
            </a:r>
          </a:p>
        </p:txBody>
      </p:sp>
      <p:sp>
        <p:nvSpPr>
          <p:cNvPr id="32" name="TextBox 31">
            <a:extLst>
              <a:ext uri="{FF2B5EF4-FFF2-40B4-BE49-F238E27FC236}">
                <a16:creationId xmlns:a16="http://schemas.microsoft.com/office/drawing/2014/main" id="{5C6744D6-46CB-4039-AE49-636320D53617}"/>
              </a:ext>
            </a:extLst>
          </p:cNvPr>
          <p:cNvSpPr txBox="1"/>
          <p:nvPr/>
        </p:nvSpPr>
        <p:spPr>
          <a:xfrm>
            <a:off x="4355367" y="572693"/>
            <a:ext cx="3707545" cy="1815882"/>
          </a:xfrm>
          <a:prstGeom prst="rect">
            <a:avLst/>
          </a:prstGeom>
          <a:noFill/>
        </p:spPr>
        <p:txBody>
          <a:bodyPr wrap="square" rtlCol="0">
            <a:spAutoFit/>
          </a:bodyPr>
          <a:lstStyle/>
          <a:p>
            <a:pPr algn="ctr"/>
            <a:r>
              <a:rPr lang="en-GB" sz="1400" b="1" u="sng" dirty="0">
                <a:solidFill>
                  <a:srgbClr val="CC00CC"/>
                </a:solidFill>
                <a:latin typeface="CCW Cursive Writing 22" panose="03050602040000000000" pitchFamily="66" charset="0"/>
              </a:rPr>
              <a:t>Challenge </a:t>
            </a:r>
            <a:r>
              <a:rPr lang="en-GB" sz="1400" b="1" u="sng" dirty="0" smtClean="0">
                <a:solidFill>
                  <a:srgbClr val="CC00CC"/>
                </a:solidFill>
                <a:latin typeface="CCW Cursive Writing 22" panose="03050602040000000000" pitchFamily="66" charset="0"/>
              </a:rPr>
              <a:t>Time</a:t>
            </a:r>
          </a:p>
          <a:p>
            <a:pPr algn="ctr"/>
            <a:r>
              <a:rPr lang="en-GB" sz="1200" dirty="0" smtClean="0">
                <a:solidFill>
                  <a:srgbClr val="CC00CC"/>
                </a:solidFill>
                <a:latin typeface="CCW Cursive Writing 22" panose="03050602040000000000" pitchFamily="66" charset="0"/>
              </a:rPr>
              <a:t>Imagine you were Charlie. What would you change about the world and where you live? Use your map skills to locate a place for Charlie to live. Describe why you chose this place for him.</a:t>
            </a:r>
          </a:p>
          <a:p>
            <a:pPr algn="ctr"/>
            <a:endParaRPr lang="en-GB" sz="1400" b="1" dirty="0">
              <a:solidFill>
                <a:srgbClr val="6600CC"/>
              </a:solidFill>
              <a:latin typeface="CCW Cursive Writing 22" panose="03050602040000000000" pitchFamily="66" charset="0"/>
            </a:endParaRPr>
          </a:p>
        </p:txBody>
      </p:sp>
      <p:sp>
        <p:nvSpPr>
          <p:cNvPr id="2" name="AutoShape 2" descr="Charlie and the Chocolate Factory Classroom Idea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Charlie and the Chocolate Factory Printables, Classroom Activiti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7948" y="2503304"/>
            <a:ext cx="1105230" cy="1703642"/>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2" descr="Wonka chocolate bars axed by Nestle due to falling sales - Mirro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8" name="Picture 14" descr="The Willy Wonka Candy Company Wonka Bar Charlie And The Chocolat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34" y="-300284"/>
            <a:ext cx="1966126" cy="983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1999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491</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CCW Cursive Writing 22</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Windows User</cp:lastModifiedBy>
  <cp:revision>67</cp:revision>
  <dcterms:created xsi:type="dcterms:W3CDTF">2020-03-13T15:50:25Z</dcterms:created>
  <dcterms:modified xsi:type="dcterms:W3CDTF">2020-06-01T13:43:01Z</dcterms:modified>
</cp:coreProperties>
</file>