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2" r:id="rId2"/>
    <p:sldId id="257" r:id="rId3"/>
    <p:sldId id="258" r:id="rId4"/>
    <p:sldId id="283" r:id="rId5"/>
    <p:sldId id="28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5" r:id="rId25"/>
    <p:sldId id="280" r:id="rId26"/>
    <p:sldId id="281" r:id="rId27"/>
  </p:sldIdLst>
  <p:sldSz cx="12192000" cy="6858000"/>
  <p:notesSz cx="12192000" cy="6858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F4C6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46287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F4C6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F4C6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2921" y="316146"/>
            <a:ext cx="11686540" cy="6226175"/>
          </a:xfrm>
          <a:custGeom>
            <a:avLst/>
            <a:gdLst/>
            <a:ahLst/>
            <a:cxnLst/>
            <a:rect l="l" t="t" r="r" b="b"/>
            <a:pathLst>
              <a:path w="11686540" h="6226175">
                <a:moveTo>
                  <a:pt x="11584559" y="0"/>
                </a:moveTo>
                <a:lnTo>
                  <a:pt x="101600" y="0"/>
                </a:lnTo>
                <a:lnTo>
                  <a:pt x="62150" y="8016"/>
                </a:lnTo>
                <a:lnTo>
                  <a:pt x="29845" y="29845"/>
                </a:lnTo>
                <a:lnTo>
                  <a:pt x="8016" y="62150"/>
                </a:lnTo>
                <a:lnTo>
                  <a:pt x="0" y="101600"/>
                </a:lnTo>
                <a:lnTo>
                  <a:pt x="0" y="6124105"/>
                </a:lnTo>
                <a:lnTo>
                  <a:pt x="8016" y="6163554"/>
                </a:lnTo>
                <a:lnTo>
                  <a:pt x="29844" y="6195860"/>
                </a:lnTo>
                <a:lnTo>
                  <a:pt x="62150" y="6217688"/>
                </a:lnTo>
                <a:lnTo>
                  <a:pt x="101600" y="6225705"/>
                </a:lnTo>
                <a:lnTo>
                  <a:pt x="11584559" y="6225705"/>
                </a:lnTo>
                <a:lnTo>
                  <a:pt x="11624008" y="6217688"/>
                </a:lnTo>
                <a:lnTo>
                  <a:pt x="11656314" y="6195860"/>
                </a:lnTo>
                <a:lnTo>
                  <a:pt x="11678142" y="6163554"/>
                </a:lnTo>
                <a:lnTo>
                  <a:pt x="11686159" y="6124105"/>
                </a:lnTo>
                <a:lnTo>
                  <a:pt x="11686159" y="101600"/>
                </a:lnTo>
                <a:lnTo>
                  <a:pt x="11678142" y="62150"/>
                </a:lnTo>
                <a:lnTo>
                  <a:pt x="11656314" y="29845"/>
                </a:lnTo>
                <a:lnTo>
                  <a:pt x="11624008" y="8016"/>
                </a:lnTo>
                <a:lnTo>
                  <a:pt x="11584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2921" y="316146"/>
            <a:ext cx="11686540" cy="6226175"/>
          </a:xfrm>
          <a:custGeom>
            <a:avLst/>
            <a:gdLst/>
            <a:ahLst/>
            <a:cxnLst/>
            <a:rect l="l" t="t" r="r" b="b"/>
            <a:pathLst>
              <a:path w="11686540" h="6226175">
                <a:moveTo>
                  <a:pt x="11584559" y="6225705"/>
                </a:moveTo>
                <a:lnTo>
                  <a:pt x="101600" y="6225705"/>
                </a:lnTo>
                <a:lnTo>
                  <a:pt x="62150" y="6217688"/>
                </a:lnTo>
                <a:lnTo>
                  <a:pt x="29844" y="6195860"/>
                </a:lnTo>
                <a:lnTo>
                  <a:pt x="8016" y="6163554"/>
                </a:lnTo>
                <a:lnTo>
                  <a:pt x="0" y="6124105"/>
                </a:lnTo>
                <a:lnTo>
                  <a:pt x="0" y="101600"/>
                </a:lnTo>
                <a:lnTo>
                  <a:pt x="8016" y="62150"/>
                </a:lnTo>
                <a:lnTo>
                  <a:pt x="29845" y="29845"/>
                </a:lnTo>
                <a:lnTo>
                  <a:pt x="62150" y="8016"/>
                </a:lnTo>
                <a:lnTo>
                  <a:pt x="101600" y="0"/>
                </a:lnTo>
                <a:lnTo>
                  <a:pt x="11584559" y="0"/>
                </a:lnTo>
                <a:lnTo>
                  <a:pt x="11624008" y="8016"/>
                </a:lnTo>
                <a:lnTo>
                  <a:pt x="11656314" y="29845"/>
                </a:lnTo>
                <a:lnTo>
                  <a:pt x="11678142" y="62150"/>
                </a:lnTo>
                <a:lnTo>
                  <a:pt x="11686159" y="101600"/>
                </a:lnTo>
                <a:lnTo>
                  <a:pt x="11686159" y="6124105"/>
                </a:lnTo>
                <a:lnTo>
                  <a:pt x="11678142" y="6163554"/>
                </a:lnTo>
                <a:lnTo>
                  <a:pt x="11656314" y="6195860"/>
                </a:lnTo>
                <a:lnTo>
                  <a:pt x="11624008" y="6217688"/>
                </a:lnTo>
                <a:lnTo>
                  <a:pt x="11584559" y="6225705"/>
                </a:lnTo>
                <a:close/>
              </a:path>
            </a:pathLst>
          </a:custGeom>
          <a:ln w="12700">
            <a:solidFill>
              <a:srgbClr val="150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232125" y="6415116"/>
            <a:ext cx="1793239" cy="240029"/>
          </a:xfrm>
          <a:custGeom>
            <a:avLst/>
            <a:gdLst/>
            <a:ahLst/>
            <a:cxnLst/>
            <a:rect l="l" t="t" r="r" b="b"/>
            <a:pathLst>
              <a:path w="1793240" h="240029">
                <a:moveTo>
                  <a:pt x="1673161" y="0"/>
                </a:moveTo>
                <a:lnTo>
                  <a:pt x="119976" y="0"/>
                </a:lnTo>
                <a:lnTo>
                  <a:pt x="73391" y="9466"/>
                </a:lnTo>
                <a:lnTo>
                  <a:pt x="35242" y="35242"/>
                </a:lnTo>
                <a:lnTo>
                  <a:pt x="9466" y="73391"/>
                </a:lnTo>
                <a:lnTo>
                  <a:pt x="0" y="119976"/>
                </a:lnTo>
                <a:lnTo>
                  <a:pt x="9466" y="166562"/>
                </a:lnTo>
                <a:lnTo>
                  <a:pt x="35242" y="204711"/>
                </a:lnTo>
                <a:lnTo>
                  <a:pt x="73391" y="230487"/>
                </a:lnTo>
                <a:lnTo>
                  <a:pt x="119976" y="239953"/>
                </a:lnTo>
                <a:lnTo>
                  <a:pt x="1673161" y="239953"/>
                </a:lnTo>
                <a:lnTo>
                  <a:pt x="1719747" y="230487"/>
                </a:lnTo>
                <a:lnTo>
                  <a:pt x="1757895" y="204711"/>
                </a:lnTo>
                <a:lnTo>
                  <a:pt x="1783671" y="166562"/>
                </a:lnTo>
                <a:lnTo>
                  <a:pt x="1793138" y="119976"/>
                </a:lnTo>
                <a:lnTo>
                  <a:pt x="1783671" y="73391"/>
                </a:lnTo>
                <a:lnTo>
                  <a:pt x="1757895" y="35242"/>
                </a:lnTo>
                <a:lnTo>
                  <a:pt x="1719747" y="9466"/>
                </a:lnTo>
                <a:lnTo>
                  <a:pt x="1673161" y="0"/>
                </a:lnTo>
                <a:close/>
              </a:path>
            </a:pathLst>
          </a:custGeom>
          <a:solidFill>
            <a:srgbClr val="F4C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232125" y="6415116"/>
            <a:ext cx="1793239" cy="240029"/>
          </a:xfrm>
          <a:custGeom>
            <a:avLst/>
            <a:gdLst/>
            <a:ahLst/>
            <a:cxnLst/>
            <a:rect l="l" t="t" r="r" b="b"/>
            <a:pathLst>
              <a:path w="1793240" h="240029">
                <a:moveTo>
                  <a:pt x="1673161" y="239953"/>
                </a:moveTo>
                <a:lnTo>
                  <a:pt x="119976" y="239953"/>
                </a:lnTo>
                <a:lnTo>
                  <a:pt x="73391" y="230487"/>
                </a:lnTo>
                <a:lnTo>
                  <a:pt x="35242" y="204711"/>
                </a:lnTo>
                <a:lnTo>
                  <a:pt x="9466" y="166562"/>
                </a:lnTo>
                <a:lnTo>
                  <a:pt x="0" y="119976"/>
                </a:lnTo>
                <a:lnTo>
                  <a:pt x="9466" y="73391"/>
                </a:lnTo>
                <a:lnTo>
                  <a:pt x="35242" y="35242"/>
                </a:lnTo>
                <a:lnTo>
                  <a:pt x="73391" y="9466"/>
                </a:lnTo>
                <a:lnTo>
                  <a:pt x="119976" y="0"/>
                </a:lnTo>
                <a:lnTo>
                  <a:pt x="1673161" y="0"/>
                </a:lnTo>
                <a:lnTo>
                  <a:pt x="1719747" y="9466"/>
                </a:lnTo>
                <a:lnTo>
                  <a:pt x="1757895" y="35242"/>
                </a:lnTo>
                <a:lnTo>
                  <a:pt x="1783671" y="73391"/>
                </a:lnTo>
                <a:lnTo>
                  <a:pt x="1793138" y="119976"/>
                </a:lnTo>
                <a:lnTo>
                  <a:pt x="1783671" y="166562"/>
                </a:lnTo>
                <a:lnTo>
                  <a:pt x="1757895" y="204711"/>
                </a:lnTo>
                <a:lnTo>
                  <a:pt x="1719747" y="230487"/>
                </a:lnTo>
                <a:lnTo>
                  <a:pt x="1673161" y="23995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00192" y="6427182"/>
            <a:ext cx="216507" cy="21651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1648018" y="0"/>
            <a:ext cx="544195" cy="650875"/>
          </a:xfrm>
          <a:custGeom>
            <a:avLst/>
            <a:gdLst/>
            <a:ahLst/>
            <a:cxnLst/>
            <a:rect l="l" t="t" r="r" b="b"/>
            <a:pathLst>
              <a:path w="544195" h="650875">
                <a:moveTo>
                  <a:pt x="543981" y="0"/>
                </a:moveTo>
                <a:lnTo>
                  <a:pt x="2438" y="0"/>
                </a:lnTo>
                <a:lnTo>
                  <a:pt x="1569" y="10406"/>
                </a:lnTo>
                <a:lnTo>
                  <a:pt x="712" y="24385"/>
                </a:lnTo>
                <a:lnTo>
                  <a:pt x="181" y="38449"/>
                </a:lnTo>
                <a:lnTo>
                  <a:pt x="0" y="52604"/>
                </a:lnTo>
                <a:lnTo>
                  <a:pt x="1960" y="101204"/>
                </a:lnTo>
                <a:lnTo>
                  <a:pt x="7740" y="148740"/>
                </a:lnTo>
                <a:lnTo>
                  <a:pt x="17191" y="195063"/>
                </a:lnTo>
                <a:lnTo>
                  <a:pt x="30163" y="240025"/>
                </a:lnTo>
                <a:lnTo>
                  <a:pt x="46505" y="283479"/>
                </a:lnTo>
                <a:lnTo>
                  <a:pt x="66068" y="325276"/>
                </a:lnTo>
                <a:lnTo>
                  <a:pt x="88701" y="365268"/>
                </a:lnTo>
                <a:lnTo>
                  <a:pt x="114255" y="403307"/>
                </a:lnTo>
                <a:lnTo>
                  <a:pt x="142579" y="439245"/>
                </a:lnTo>
                <a:lnTo>
                  <a:pt x="173524" y="472934"/>
                </a:lnTo>
                <a:lnTo>
                  <a:pt x="206940" y="504225"/>
                </a:lnTo>
                <a:lnTo>
                  <a:pt x="242676" y="532971"/>
                </a:lnTo>
                <a:lnTo>
                  <a:pt x="280583" y="559024"/>
                </a:lnTo>
                <a:lnTo>
                  <a:pt x="320511" y="582235"/>
                </a:lnTo>
                <a:lnTo>
                  <a:pt x="362309" y="602456"/>
                </a:lnTo>
                <a:lnTo>
                  <a:pt x="405828" y="619540"/>
                </a:lnTo>
                <a:lnTo>
                  <a:pt x="450918" y="633337"/>
                </a:lnTo>
                <a:lnTo>
                  <a:pt x="497429" y="643701"/>
                </a:lnTo>
                <a:lnTo>
                  <a:pt x="543981" y="650308"/>
                </a:lnTo>
                <a:lnTo>
                  <a:pt x="543981" y="0"/>
                </a:lnTo>
                <a:close/>
              </a:path>
            </a:pathLst>
          </a:custGeom>
          <a:solidFill>
            <a:srgbClr val="F4C6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648018" y="0"/>
            <a:ext cx="544195" cy="650875"/>
          </a:xfrm>
          <a:custGeom>
            <a:avLst/>
            <a:gdLst/>
            <a:ahLst/>
            <a:cxnLst/>
            <a:rect l="l" t="t" r="r" b="b"/>
            <a:pathLst>
              <a:path w="544195" h="650875">
                <a:moveTo>
                  <a:pt x="2438" y="0"/>
                </a:moveTo>
                <a:lnTo>
                  <a:pt x="1569" y="10406"/>
                </a:lnTo>
                <a:lnTo>
                  <a:pt x="712" y="24385"/>
                </a:lnTo>
                <a:lnTo>
                  <a:pt x="181" y="38449"/>
                </a:lnTo>
                <a:lnTo>
                  <a:pt x="0" y="52604"/>
                </a:lnTo>
                <a:lnTo>
                  <a:pt x="1960" y="101204"/>
                </a:lnTo>
                <a:lnTo>
                  <a:pt x="7740" y="148740"/>
                </a:lnTo>
                <a:lnTo>
                  <a:pt x="17191" y="195063"/>
                </a:lnTo>
                <a:lnTo>
                  <a:pt x="30163" y="240025"/>
                </a:lnTo>
                <a:lnTo>
                  <a:pt x="46505" y="283479"/>
                </a:lnTo>
                <a:lnTo>
                  <a:pt x="66068" y="325276"/>
                </a:lnTo>
                <a:lnTo>
                  <a:pt x="88701" y="365268"/>
                </a:lnTo>
                <a:lnTo>
                  <a:pt x="114255" y="403307"/>
                </a:lnTo>
                <a:lnTo>
                  <a:pt x="142579" y="439245"/>
                </a:lnTo>
                <a:lnTo>
                  <a:pt x="173524" y="472934"/>
                </a:lnTo>
                <a:lnTo>
                  <a:pt x="206940" y="504225"/>
                </a:lnTo>
                <a:lnTo>
                  <a:pt x="242676" y="532971"/>
                </a:lnTo>
                <a:lnTo>
                  <a:pt x="280583" y="559024"/>
                </a:lnTo>
                <a:lnTo>
                  <a:pt x="320511" y="582235"/>
                </a:lnTo>
                <a:lnTo>
                  <a:pt x="362309" y="602456"/>
                </a:lnTo>
                <a:lnTo>
                  <a:pt x="405828" y="619540"/>
                </a:lnTo>
                <a:lnTo>
                  <a:pt x="450918" y="633337"/>
                </a:lnTo>
                <a:lnTo>
                  <a:pt x="497429" y="643701"/>
                </a:lnTo>
                <a:lnTo>
                  <a:pt x="543981" y="65030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9278" y="196391"/>
            <a:ext cx="4093443" cy="589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F4C6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1862" y="2964482"/>
            <a:ext cx="7963534" cy="2218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46287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www.grammarsaurus.co.uk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42" y="0"/>
            <a:ext cx="12198985" cy="6864350"/>
            <a:chOff x="-542" y="0"/>
            <a:chExt cx="12198985" cy="6864350"/>
          </a:xfrm>
        </p:grpSpPr>
        <p:sp>
          <p:nvSpPr>
            <p:cNvPr id="3" name="object 3"/>
            <p:cNvSpPr/>
            <p:nvPr/>
          </p:nvSpPr>
          <p:spPr>
            <a:xfrm>
              <a:off x="1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6983704" y="0"/>
                  </a:lnTo>
                  <a:lnTo>
                    <a:pt x="0" y="2833420"/>
                  </a:lnTo>
                  <a:lnTo>
                    <a:pt x="0" y="6858000"/>
                  </a:lnTo>
                  <a:lnTo>
                    <a:pt x="10143769" y="6858000"/>
                  </a:lnTo>
                  <a:lnTo>
                    <a:pt x="12192000" y="330898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E1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43772" y="3308984"/>
              <a:ext cx="2048510" cy="3549015"/>
            </a:xfrm>
            <a:custGeom>
              <a:avLst/>
              <a:gdLst/>
              <a:ahLst/>
              <a:cxnLst/>
              <a:rect l="l" t="t" r="r" b="b"/>
              <a:pathLst>
                <a:path w="2048509" h="3549015">
                  <a:moveTo>
                    <a:pt x="2048230" y="0"/>
                  </a:moveTo>
                  <a:lnTo>
                    <a:pt x="0" y="3549015"/>
                  </a:lnTo>
                  <a:lnTo>
                    <a:pt x="2048230" y="3549015"/>
                  </a:lnTo>
                  <a:lnTo>
                    <a:pt x="2048230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3773" y="3308995"/>
              <a:ext cx="2048510" cy="3549015"/>
            </a:xfrm>
            <a:custGeom>
              <a:avLst/>
              <a:gdLst/>
              <a:ahLst/>
              <a:cxnLst/>
              <a:rect l="l" t="t" r="r" b="b"/>
              <a:pathLst>
                <a:path w="2048509" h="3549015">
                  <a:moveTo>
                    <a:pt x="2048226" y="0"/>
                  </a:moveTo>
                  <a:lnTo>
                    <a:pt x="0" y="354900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983730" cy="2834005"/>
            </a:xfrm>
            <a:custGeom>
              <a:avLst/>
              <a:gdLst/>
              <a:ahLst/>
              <a:cxnLst/>
              <a:rect l="l" t="t" r="r" b="b"/>
              <a:pathLst>
                <a:path w="6983730" h="2834005">
                  <a:moveTo>
                    <a:pt x="6983704" y="0"/>
                  </a:moveTo>
                  <a:lnTo>
                    <a:pt x="0" y="0"/>
                  </a:lnTo>
                  <a:lnTo>
                    <a:pt x="0" y="2833420"/>
                  </a:lnTo>
                  <a:lnTo>
                    <a:pt x="6983704" y="0"/>
                  </a:lnTo>
                  <a:close/>
                </a:path>
              </a:pathLst>
            </a:custGeom>
            <a:solidFill>
              <a:srgbClr val="61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2307" y="3055853"/>
              <a:ext cx="1019692" cy="17958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7731" y="778898"/>
              <a:ext cx="2075849" cy="18008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17838"/>
              <a:ext cx="1770560" cy="18310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22005" y="0"/>
              <a:ext cx="1297940" cy="374650"/>
            </a:xfrm>
            <a:custGeom>
              <a:avLst/>
              <a:gdLst/>
              <a:ahLst/>
              <a:cxnLst/>
              <a:rect l="l" t="t" r="r" b="b"/>
              <a:pathLst>
                <a:path w="1297940" h="374650">
                  <a:moveTo>
                    <a:pt x="229933" y="0"/>
                  </a:moveTo>
                  <a:lnTo>
                    <a:pt x="202691" y="0"/>
                  </a:lnTo>
                  <a:lnTo>
                    <a:pt x="200935" y="1919"/>
                  </a:lnTo>
                  <a:lnTo>
                    <a:pt x="193263" y="13267"/>
                  </a:lnTo>
                  <a:lnTo>
                    <a:pt x="187108" y="25528"/>
                  </a:lnTo>
                  <a:lnTo>
                    <a:pt x="182238" y="38561"/>
                  </a:lnTo>
                  <a:lnTo>
                    <a:pt x="183254" y="41393"/>
                  </a:lnTo>
                  <a:lnTo>
                    <a:pt x="182352" y="43311"/>
                  </a:lnTo>
                  <a:lnTo>
                    <a:pt x="141250" y="79518"/>
                  </a:lnTo>
                  <a:lnTo>
                    <a:pt x="129279" y="130115"/>
                  </a:lnTo>
                  <a:lnTo>
                    <a:pt x="107447" y="175454"/>
                  </a:lnTo>
                  <a:lnTo>
                    <a:pt x="83602" y="219643"/>
                  </a:lnTo>
                  <a:lnTo>
                    <a:pt x="58250" y="262973"/>
                  </a:lnTo>
                  <a:lnTo>
                    <a:pt x="31897" y="305733"/>
                  </a:lnTo>
                  <a:lnTo>
                    <a:pt x="5048" y="348212"/>
                  </a:lnTo>
                  <a:lnTo>
                    <a:pt x="278" y="356027"/>
                  </a:lnTo>
                  <a:lnTo>
                    <a:pt x="31149" y="374488"/>
                  </a:lnTo>
                  <a:lnTo>
                    <a:pt x="41698" y="374006"/>
                  </a:lnTo>
                  <a:lnTo>
                    <a:pt x="52203" y="373650"/>
                  </a:lnTo>
                  <a:lnTo>
                    <a:pt x="906732" y="373371"/>
                  </a:lnTo>
                  <a:lnTo>
                    <a:pt x="934751" y="339132"/>
                  </a:lnTo>
                  <a:lnTo>
                    <a:pt x="933235" y="310525"/>
                  </a:lnTo>
                  <a:lnTo>
                    <a:pt x="928052" y="283206"/>
                  </a:lnTo>
                  <a:lnTo>
                    <a:pt x="917478" y="257455"/>
                  </a:lnTo>
                  <a:lnTo>
                    <a:pt x="899788" y="233557"/>
                  </a:lnTo>
                  <a:lnTo>
                    <a:pt x="885648" y="218507"/>
                  </a:lnTo>
                  <a:lnTo>
                    <a:pt x="872172" y="202657"/>
                  </a:lnTo>
                  <a:lnTo>
                    <a:pt x="860373" y="185522"/>
                  </a:lnTo>
                  <a:lnTo>
                    <a:pt x="851261" y="166615"/>
                  </a:lnTo>
                  <a:lnTo>
                    <a:pt x="848160" y="156721"/>
                  </a:lnTo>
                  <a:lnTo>
                    <a:pt x="847063" y="146808"/>
                  </a:lnTo>
                  <a:lnTo>
                    <a:pt x="849363" y="137234"/>
                  </a:lnTo>
                  <a:lnTo>
                    <a:pt x="856456" y="128362"/>
                  </a:lnTo>
                  <a:lnTo>
                    <a:pt x="864828" y="123698"/>
                  </a:lnTo>
                  <a:lnTo>
                    <a:pt x="873220" y="122949"/>
                  </a:lnTo>
                  <a:lnTo>
                    <a:pt x="1033900" y="122949"/>
                  </a:lnTo>
                  <a:lnTo>
                    <a:pt x="1054486" y="106182"/>
                  </a:lnTo>
                  <a:lnTo>
                    <a:pt x="1090885" y="62157"/>
                  </a:lnTo>
                  <a:lnTo>
                    <a:pt x="1096808" y="54145"/>
                  </a:lnTo>
                  <a:lnTo>
                    <a:pt x="1103195" y="47400"/>
                  </a:lnTo>
                  <a:lnTo>
                    <a:pt x="1111520" y="43141"/>
                  </a:lnTo>
                  <a:lnTo>
                    <a:pt x="1123257" y="42587"/>
                  </a:lnTo>
                  <a:lnTo>
                    <a:pt x="1166819" y="42587"/>
                  </a:lnTo>
                  <a:lnTo>
                    <a:pt x="1168168" y="41602"/>
                  </a:lnTo>
                  <a:lnTo>
                    <a:pt x="616272" y="41602"/>
                  </a:lnTo>
                  <a:lnTo>
                    <a:pt x="593096" y="36478"/>
                  </a:lnTo>
                  <a:lnTo>
                    <a:pt x="549717" y="27575"/>
                  </a:lnTo>
                  <a:lnTo>
                    <a:pt x="543528" y="25789"/>
                  </a:lnTo>
                  <a:lnTo>
                    <a:pt x="314518" y="25789"/>
                  </a:lnTo>
                  <a:lnTo>
                    <a:pt x="264028" y="16270"/>
                  </a:lnTo>
                  <a:lnTo>
                    <a:pt x="229933" y="0"/>
                  </a:lnTo>
                  <a:close/>
                </a:path>
                <a:path w="1297940" h="374650">
                  <a:moveTo>
                    <a:pt x="906732" y="373371"/>
                  </a:moveTo>
                  <a:lnTo>
                    <a:pt x="345305" y="373371"/>
                  </a:lnTo>
                  <a:lnTo>
                    <a:pt x="641587" y="374255"/>
                  </a:lnTo>
                  <a:lnTo>
                    <a:pt x="902239" y="373659"/>
                  </a:lnTo>
                  <a:lnTo>
                    <a:pt x="906732" y="373371"/>
                  </a:lnTo>
                  <a:close/>
                </a:path>
                <a:path w="1297940" h="374650">
                  <a:moveTo>
                    <a:pt x="902239" y="373659"/>
                  </a:moveTo>
                  <a:lnTo>
                    <a:pt x="849634" y="373659"/>
                  </a:lnTo>
                  <a:lnTo>
                    <a:pt x="901592" y="373701"/>
                  </a:lnTo>
                  <a:lnTo>
                    <a:pt x="902239" y="373659"/>
                  </a:lnTo>
                  <a:close/>
                </a:path>
                <a:path w="1297940" h="374650">
                  <a:moveTo>
                    <a:pt x="1033900" y="122949"/>
                  </a:moveTo>
                  <a:lnTo>
                    <a:pt x="873220" y="122949"/>
                  </a:lnTo>
                  <a:lnTo>
                    <a:pt x="881745" y="124691"/>
                  </a:lnTo>
                  <a:lnTo>
                    <a:pt x="890517" y="127499"/>
                  </a:lnTo>
                  <a:lnTo>
                    <a:pt x="944832" y="141971"/>
                  </a:lnTo>
                  <a:lnTo>
                    <a:pt x="986743" y="144381"/>
                  </a:lnTo>
                  <a:lnTo>
                    <a:pt x="1021533" y="133021"/>
                  </a:lnTo>
                  <a:lnTo>
                    <a:pt x="1033900" y="122949"/>
                  </a:lnTo>
                  <a:close/>
                </a:path>
                <a:path w="1297940" h="374650">
                  <a:moveTo>
                    <a:pt x="1296669" y="14888"/>
                  </a:moveTo>
                  <a:lnTo>
                    <a:pt x="1195114" y="14888"/>
                  </a:lnTo>
                  <a:lnTo>
                    <a:pt x="1202422" y="25529"/>
                  </a:lnTo>
                  <a:lnTo>
                    <a:pt x="1209071" y="36678"/>
                  </a:lnTo>
                  <a:lnTo>
                    <a:pt x="1216749" y="46974"/>
                  </a:lnTo>
                  <a:lnTo>
                    <a:pt x="1227143" y="55058"/>
                  </a:lnTo>
                  <a:lnTo>
                    <a:pt x="1243099" y="60423"/>
                  </a:lnTo>
                  <a:lnTo>
                    <a:pt x="1257730" y="59495"/>
                  </a:lnTo>
                  <a:lnTo>
                    <a:pt x="1271043" y="53231"/>
                  </a:lnTo>
                  <a:lnTo>
                    <a:pt x="1283049" y="42587"/>
                  </a:lnTo>
                  <a:lnTo>
                    <a:pt x="1293627" y="26894"/>
                  </a:lnTo>
                  <a:lnTo>
                    <a:pt x="1296669" y="14888"/>
                  </a:lnTo>
                  <a:close/>
                </a:path>
                <a:path w="1297940" h="374650">
                  <a:moveTo>
                    <a:pt x="1166819" y="42587"/>
                  </a:moveTo>
                  <a:lnTo>
                    <a:pt x="1123257" y="42587"/>
                  </a:lnTo>
                  <a:lnTo>
                    <a:pt x="1150057" y="45110"/>
                  </a:lnTo>
                  <a:lnTo>
                    <a:pt x="1166506" y="42815"/>
                  </a:lnTo>
                  <a:lnTo>
                    <a:pt x="1166819" y="42587"/>
                  </a:lnTo>
                  <a:close/>
                </a:path>
                <a:path w="1297940" h="374650">
                  <a:moveTo>
                    <a:pt x="731039" y="0"/>
                  </a:moveTo>
                  <a:lnTo>
                    <a:pt x="662091" y="0"/>
                  </a:lnTo>
                  <a:lnTo>
                    <a:pt x="659547" y="810"/>
                  </a:lnTo>
                  <a:lnTo>
                    <a:pt x="635171" y="31487"/>
                  </a:lnTo>
                  <a:lnTo>
                    <a:pt x="626813" y="40403"/>
                  </a:lnTo>
                  <a:lnTo>
                    <a:pt x="616272" y="41602"/>
                  </a:lnTo>
                  <a:lnTo>
                    <a:pt x="1168168" y="41602"/>
                  </a:lnTo>
                  <a:lnTo>
                    <a:pt x="1179295" y="33482"/>
                  </a:lnTo>
                  <a:lnTo>
                    <a:pt x="1195114" y="14888"/>
                  </a:lnTo>
                  <a:lnTo>
                    <a:pt x="1296669" y="14888"/>
                  </a:lnTo>
                  <a:lnTo>
                    <a:pt x="1297162" y="12942"/>
                  </a:lnTo>
                  <a:lnTo>
                    <a:pt x="786344" y="12942"/>
                  </a:lnTo>
                  <a:lnTo>
                    <a:pt x="769803" y="11926"/>
                  </a:lnTo>
                  <a:lnTo>
                    <a:pt x="751401" y="6684"/>
                  </a:lnTo>
                  <a:lnTo>
                    <a:pt x="731039" y="0"/>
                  </a:lnTo>
                  <a:close/>
                </a:path>
                <a:path w="1297940" h="374650">
                  <a:moveTo>
                    <a:pt x="463655" y="7115"/>
                  </a:moveTo>
                  <a:lnTo>
                    <a:pt x="420262" y="11307"/>
                  </a:lnTo>
                  <a:lnTo>
                    <a:pt x="366461" y="23410"/>
                  </a:lnTo>
                  <a:lnTo>
                    <a:pt x="314518" y="25789"/>
                  </a:lnTo>
                  <a:lnTo>
                    <a:pt x="543528" y="25789"/>
                  </a:lnTo>
                  <a:lnTo>
                    <a:pt x="506688" y="15163"/>
                  </a:lnTo>
                  <a:lnTo>
                    <a:pt x="463655" y="7115"/>
                  </a:lnTo>
                  <a:close/>
                </a:path>
                <a:path w="1297940" h="374650">
                  <a:moveTo>
                    <a:pt x="1296586" y="0"/>
                  </a:moveTo>
                  <a:lnTo>
                    <a:pt x="808953" y="0"/>
                  </a:lnTo>
                  <a:lnTo>
                    <a:pt x="801349" y="7609"/>
                  </a:lnTo>
                  <a:lnTo>
                    <a:pt x="786344" y="12942"/>
                  </a:lnTo>
                  <a:lnTo>
                    <a:pt x="1297162" y="12942"/>
                  </a:lnTo>
                  <a:lnTo>
                    <a:pt x="1297782" y="10494"/>
                  </a:lnTo>
                  <a:lnTo>
                    <a:pt x="1296586" y="0"/>
                  </a:lnTo>
                  <a:close/>
                </a:path>
              </a:pathLst>
            </a:custGeom>
            <a:solidFill>
              <a:srgbClr val="8B80B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64186" y="0"/>
              <a:ext cx="523240" cy="375920"/>
            </a:xfrm>
            <a:custGeom>
              <a:avLst/>
              <a:gdLst/>
              <a:ahLst/>
              <a:cxnLst/>
              <a:rect l="l" t="t" r="r" b="b"/>
              <a:pathLst>
                <a:path w="523240" h="375920">
                  <a:moveTo>
                    <a:pt x="509857" y="373366"/>
                  </a:moveTo>
                  <a:lnTo>
                    <a:pt x="479409" y="373366"/>
                  </a:lnTo>
                  <a:lnTo>
                    <a:pt x="491624" y="374577"/>
                  </a:lnTo>
                  <a:lnTo>
                    <a:pt x="504096" y="375409"/>
                  </a:lnTo>
                  <a:lnTo>
                    <a:pt x="509857" y="373366"/>
                  </a:lnTo>
                  <a:close/>
                </a:path>
                <a:path w="523240" h="375920">
                  <a:moveTo>
                    <a:pt x="334684" y="0"/>
                  </a:moveTo>
                  <a:lnTo>
                    <a:pt x="0" y="0"/>
                  </a:lnTo>
                  <a:lnTo>
                    <a:pt x="2362" y="14602"/>
                  </a:lnTo>
                  <a:lnTo>
                    <a:pt x="17233" y="56782"/>
                  </a:lnTo>
                  <a:lnTo>
                    <a:pt x="40598" y="97928"/>
                  </a:lnTo>
                  <a:lnTo>
                    <a:pt x="52180" y="117646"/>
                  </a:lnTo>
                  <a:lnTo>
                    <a:pt x="57148" y="136319"/>
                  </a:lnTo>
                  <a:lnTo>
                    <a:pt x="53127" y="154951"/>
                  </a:lnTo>
                  <a:lnTo>
                    <a:pt x="37741" y="174547"/>
                  </a:lnTo>
                  <a:lnTo>
                    <a:pt x="22355" y="195510"/>
                  </a:lnTo>
                  <a:lnTo>
                    <a:pt x="19683" y="216332"/>
                  </a:lnTo>
                  <a:lnTo>
                    <a:pt x="28863" y="235632"/>
                  </a:lnTo>
                  <a:lnTo>
                    <a:pt x="49031" y="252030"/>
                  </a:lnTo>
                  <a:lnTo>
                    <a:pt x="70503" y="268912"/>
                  </a:lnTo>
                  <a:lnTo>
                    <a:pt x="80872" y="288261"/>
                  </a:lnTo>
                  <a:lnTo>
                    <a:pt x="81623" y="310285"/>
                  </a:lnTo>
                  <a:lnTo>
                    <a:pt x="74241" y="335190"/>
                  </a:lnTo>
                  <a:lnTo>
                    <a:pt x="68596" y="348164"/>
                  </a:lnTo>
                  <a:lnTo>
                    <a:pt x="65622" y="360653"/>
                  </a:lnTo>
                  <a:lnTo>
                    <a:pt x="70885" y="370037"/>
                  </a:lnTo>
                  <a:lnTo>
                    <a:pt x="89951" y="373696"/>
                  </a:lnTo>
                  <a:lnTo>
                    <a:pt x="284742" y="373731"/>
                  </a:lnTo>
                  <a:lnTo>
                    <a:pt x="509857" y="373366"/>
                  </a:lnTo>
                  <a:lnTo>
                    <a:pt x="515079" y="371514"/>
                  </a:lnTo>
                  <a:lnTo>
                    <a:pt x="522826" y="358551"/>
                  </a:lnTo>
                  <a:lnTo>
                    <a:pt x="519655" y="356310"/>
                  </a:lnTo>
                  <a:lnTo>
                    <a:pt x="518347" y="353262"/>
                  </a:lnTo>
                  <a:lnTo>
                    <a:pt x="510025" y="310963"/>
                  </a:lnTo>
                  <a:lnTo>
                    <a:pt x="480425" y="284834"/>
                  </a:lnTo>
                  <a:lnTo>
                    <a:pt x="466036" y="257847"/>
                  </a:lnTo>
                  <a:lnTo>
                    <a:pt x="450670" y="213376"/>
                  </a:lnTo>
                  <a:lnTo>
                    <a:pt x="431409" y="171118"/>
                  </a:lnTo>
                  <a:lnTo>
                    <a:pt x="406642" y="131984"/>
                  </a:lnTo>
                  <a:lnTo>
                    <a:pt x="374761" y="96887"/>
                  </a:lnTo>
                  <a:lnTo>
                    <a:pt x="361146" y="76503"/>
                  </a:lnTo>
                  <a:lnTo>
                    <a:pt x="352992" y="39732"/>
                  </a:lnTo>
                  <a:lnTo>
                    <a:pt x="338975" y="6241"/>
                  </a:lnTo>
                  <a:lnTo>
                    <a:pt x="334684" y="0"/>
                  </a:lnTo>
                  <a:close/>
                </a:path>
              </a:pathLst>
            </a:custGeom>
            <a:solidFill>
              <a:srgbClr val="8A7EB9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81312" y="0"/>
              <a:ext cx="19685" cy="1905"/>
            </a:xfrm>
            <a:custGeom>
              <a:avLst/>
              <a:gdLst/>
              <a:ahLst/>
              <a:cxnLst/>
              <a:rect l="l" t="t" r="r" b="b"/>
              <a:pathLst>
                <a:path w="19684" h="1905">
                  <a:moveTo>
                    <a:pt x="19273" y="0"/>
                  </a:moveTo>
                  <a:lnTo>
                    <a:pt x="0" y="0"/>
                  </a:lnTo>
                  <a:lnTo>
                    <a:pt x="16504" y="1770"/>
                  </a:lnTo>
                  <a:lnTo>
                    <a:pt x="19273" y="0"/>
                  </a:lnTo>
                  <a:close/>
                </a:path>
              </a:pathLst>
            </a:custGeom>
            <a:solidFill>
              <a:srgbClr val="9385BD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3847" y="0"/>
              <a:ext cx="613410" cy="71120"/>
            </a:xfrm>
            <a:custGeom>
              <a:avLst/>
              <a:gdLst/>
              <a:ahLst/>
              <a:cxnLst/>
              <a:rect l="l" t="t" r="r" b="b"/>
              <a:pathLst>
                <a:path w="613409" h="71120">
                  <a:moveTo>
                    <a:pt x="613224" y="0"/>
                  </a:moveTo>
                  <a:lnTo>
                    <a:pt x="0" y="0"/>
                  </a:lnTo>
                  <a:lnTo>
                    <a:pt x="9905" y="9991"/>
                  </a:lnTo>
                  <a:lnTo>
                    <a:pt x="29587" y="24471"/>
                  </a:lnTo>
                  <a:lnTo>
                    <a:pt x="49209" y="39247"/>
                  </a:lnTo>
                  <a:lnTo>
                    <a:pt x="66196" y="57446"/>
                  </a:lnTo>
                  <a:lnTo>
                    <a:pt x="75025" y="64527"/>
                  </a:lnTo>
                  <a:lnTo>
                    <a:pt x="86652" y="67019"/>
                  </a:lnTo>
                  <a:lnTo>
                    <a:pt x="98989" y="65372"/>
                  </a:lnTo>
                  <a:lnTo>
                    <a:pt x="109947" y="60037"/>
                  </a:lnTo>
                  <a:lnTo>
                    <a:pt x="155312" y="35828"/>
                  </a:lnTo>
                  <a:lnTo>
                    <a:pt x="200503" y="27132"/>
                  </a:lnTo>
                  <a:lnTo>
                    <a:pt x="245547" y="29703"/>
                  </a:lnTo>
                  <a:lnTo>
                    <a:pt x="290469" y="39293"/>
                  </a:lnTo>
                  <a:lnTo>
                    <a:pt x="335295" y="51654"/>
                  </a:lnTo>
                  <a:lnTo>
                    <a:pt x="380051" y="62539"/>
                  </a:lnTo>
                  <a:lnTo>
                    <a:pt x="396840" y="67305"/>
                  </a:lnTo>
                  <a:lnTo>
                    <a:pt x="412306" y="70796"/>
                  </a:lnTo>
                  <a:lnTo>
                    <a:pt x="424528" y="66659"/>
                  </a:lnTo>
                  <a:lnTo>
                    <a:pt x="431588" y="48544"/>
                  </a:lnTo>
                  <a:lnTo>
                    <a:pt x="446712" y="13171"/>
                  </a:lnTo>
                  <a:lnTo>
                    <a:pt x="471502" y="4535"/>
                  </a:lnTo>
                  <a:lnTo>
                    <a:pt x="497348" y="11153"/>
                  </a:lnTo>
                  <a:lnTo>
                    <a:pt x="515636" y="21544"/>
                  </a:lnTo>
                  <a:lnTo>
                    <a:pt x="548320" y="38870"/>
                  </a:lnTo>
                  <a:lnTo>
                    <a:pt x="574151" y="38979"/>
                  </a:lnTo>
                  <a:lnTo>
                    <a:pt x="595553" y="24389"/>
                  </a:lnTo>
                  <a:lnTo>
                    <a:pt x="613224" y="0"/>
                  </a:lnTo>
                  <a:close/>
                </a:path>
              </a:pathLst>
            </a:custGeom>
            <a:solidFill>
              <a:srgbClr val="9284BD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3091" y="0"/>
              <a:ext cx="834390" cy="372745"/>
            </a:xfrm>
            <a:custGeom>
              <a:avLst/>
              <a:gdLst/>
              <a:ahLst/>
              <a:cxnLst/>
              <a:rect l="l" t="t" r="r" b="b"/>
              <a:pathLst>
                <a:path w="834390" h="372745">
                  <a:moveTo>
                    <a:pt x="50642" y="93390"/>
                  </a:moveTo>
                  <a:lnTo>
                    <a:pt x="13564" y="113515"/>
                  </a:lnTo>
                  <a:lnTo>
                    <a:pt x="0" y="139197"/>
                  </a:lnTo>
                  <a:lnTo>
                    <a:pt x="1761" y="155436"/>
                  </a:lnTo>
                  <a:lnTo>
                    <a:pt x="21179" y="197219"/>
                  </a:lnTo>
                  <a:lnTo>
                    <a:pt x="54447" y="234174"/>
                  </a:lnTo>
                  <a:lnTo>
                    <a:pt x="79312" y="274824"/>
                  </a:lnTo>
                  <a:lnTo>
                    <a:pt x="95240" y="319572"/>
                  </a:lnTo>
                  <a:lnTo>
                    <a:pt x="101697" y="368822"/>
                  </a:lnTo>
                  <a:lnTo>
                    <a:pt x="150963" y="369742"/>
                  </a:lnTo>
                  <a:lnTo>
                    <a:pt x="446553" y="372295"/>
                  </a:lnTo>
                  <a:lnTo>
                    <a:pt x="742143" y="369754"/>
                  </a:lnTo>
                  <a:lnTo>
                    <a:pt x="791424" y="368822"/>
                  </a:lnTo>
                  <a:lnTo>
                    <a:pt x="815437" y="348848"/>
                  </a:lnTo>
                  <a:lnTo>
                    <a:pt x="823526" y="321881"/>
                  </a:lnTo>
                  <a:lnTo>
                    <a:pt x="826211" y="292473"/>
                  </a:lnTo>
                  <a:lnTo>
                    <a:pt x="834030" y="265164"/>
                  </a:lnTo>
                  <a:lnTo>
                    <a:pt x="829510" y="261263"/>
                  </a:lnTo>
                  <a:lnTo>
                    <a:pt x="816874" y="254685"/>
                  </a:lnTo>
                  <a:lnTo>
                    <a:pt x="800935" y="247028"/>
                  </a:lnTo>
                  <a:lnTo>
                    <a:pt x="786507" y="239891"/>
                  </a:lnTo>
                  <a:lnTo>
                    <a:pt x="763676" y="225065"/>
                  </a:lnTo>
                  <a:lnTo>
                    <a:pt x="755654" y="211257"/>
                  </a:lnTo>
                  <a:lnTo>
                    <a:pt x="761759" y="196523"/>
                  </a:lnTo>
                  <a:lnTo>
                    <a:pt x="781312" y="178918"/>
                  </a:lnTo>
                  <a:lnTo>
                    <a:pt x="799339" y="164111"/>
                  </a:lnTo>
                  <a:lnTo>
                    <a:pt x="809980" y="148102"/>
                  </a:lnTo>
                  <a:lnTo>
                    <a:pt x="809218" y="138025"/>
                  </a:lnTo>
                  <a:lnTo>
                    <a:pt x="141524" y="138025"/>
                  </a:lnTo>
                  <a:lnTo>
                    <a:pt x="119674" y="131654"/>
                  </a:lnTo>
                  <a:lnTo>
                    <a:pt x="96719" y="118794"/>
                  </a:lnTo>
                  <a:lnTo>
                    <a:pt x="75662" y="105004"/>
                  </a:lnTo>
                  <a:lnTo>
                    <a:pt x="62639" y="97351"/>
                  </a:lnTo>
                  <a:lnTo>
                    <a:pt x="50642" y="93390"/>
                  </a:lnTo>
                  <a:close/>
                </a:path>
                <a:path w="834390" h="372745">
                  <a:moveTo>
                    <a:pt x="297507" y="8468"/>
                  </a:moveTo>
                  <a:lnTo>
                    <a:pt x="278350" y="9010"/>
                  </a:lnTo>
                  <a:lnTo>
                    <a:pt x="264176" y="23818"/>
                  </a:lnTo>
                  <a:lnTo>
                    <a:pt x="255736" y="44781"/>
                  </a:lnTo>
                  <a:lnTo>
                    <a:pt x="239493" y="76783"/>
                  </a:lnTo>
                  <a:lnTo>
                    <a:pt x="214297" y="97623"/>
                  </a:lnTo>
                  <a:lnTo>
                    <a:pt x="185704" y="113933"/>
                  </a:lnTo>
                  <a:lnTo>
                    <a:pt x="159266" y="132348"/>
                  </a:lnTo>
                  <a:lnTo>
                    <a:pt x="141524" y="138025"/>
                  </a:lnTo>
                  <a:lnTo>
                    <a:pt x="809218" y="138025"/>
                  </a:lnTo>
                  <a:lnTo>
                    <a:pt x="808452" y="127873"/>
                  </a:lnTo>
                  <a:lnTo>
                    <a:pt x="789974" y="100407"/>
                  </a:lnTo>
                  <a:lnTo>
                    <a:pt x="767857" y="70454"/>
                  </a:lnTo>
                  <a:lnTo>
                    <a:pt x="756419" y="46521"/>
                  </a:lnTo>
                  <a:lnTo>
                    <a:pt x="426335" y="46521"/>
                  </a:lnTo>
                  <a:lnTo>
                    <a:pt x="413697" y="44316"/>
                  </a:lnTo>
                  <a:lnTo>
                    <a:pt x="406430" y="37158"/>
                  </a:lnTo>
                  <a:lnTo>
                    <a:pt x="334266" y="37158"/>
                  </a:lnTo>
                  <a:lnTo>
                    <a:pt x="327692" y="36555"/>
                  </a:lnTo>
                  <a:lnTo>
                    <a:pt x="320899" y="30303"/>
                  </a:lnTo>
                  <a:lnTo>
                    <a:pt x="297507" y="8468"/>
                  </a:lnTo>
                  <a:close/>
                </a:path>
                <a:path w="834390" h="372745">
                  <a:moveTo>
                    <a:pt x="742158" y="0"/>
                  </a:moveTo>
                  <a:lnTo>
                    <a:pt x="461056" y="0"/>
                  </a:lnTo>
                  <a:lnTo>
                    <a:pt x="461844" y="10106"/>
                  </a:lnTo>
                  <a:lnTo>
                    <a:pt x="436473" y="43960"/>
                  </a:lnTo>
                  <a:lnTo>
                    <a:pt x="426335" y="46521"/>
                  </a:lnTo>
                  <a:lnTo>
                    <a:pt x="756419" y="46521"/>
                  </a:lnTo>
                  <a:lnTo>
                    <a:pt x="750755" y="34670"/>
                  </a:lnTo>
                  <a:lnTo>
                    <a:pt x="742158" y="0"/>
                  </a:lnTo>
                  <a:close/>
                </a:path>
                <a:path w="834390" h="372745">
                  <a:moveTo>
                    <a:pt x="394639" y="0"/>
                  </a:moveTo>
                  <a:lnTo>
                    <a:pt x="351065" y="0"/>
                  </a:lnTo>
                  <a:lnTo>
                    <a:pt x="349381" y="9179"/>
                  </a:lnTo>
                  <a:lnTo>
                    <a:pt x="347304" y="17817"/>
                  </a:lnTo>
                  <a:lnTo>
                    <a:pt x="344394" y="26239"/>
                  </a:lnTo>
                  <a:lnTo>
                    <a:pt x="340030" y="33318"/>
                  </a:lnTo>
                  <a:lnTo>
                    <a:pt x="334266" y="37158"/>
                  </a:lnTo>
                  <a:lnTo>
                    <a:pt x="406430" y="37158"/>
                  </a:lnTo>
                  <a:lnTo>
                    <a:pt x="394932" y="2749"/>
                  </a:lnTo>
                  <a:lnTo>
                    <a:pt x="394639" y="0"/>
                  </a:lnTo>
                  <a:close/>
                </a:path>
              </a:pathLst>
            </a:custGeom>
            <a:solidFill>
              <a:srgbClr val="8A7EB9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8194" y="2963094"/>
              <a:ext cx="4012390" cy="20156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6520" y="779589"/>
              <a:ext cx="2090249" cy="17975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550421" y="0"/>
              <a:ext cx="716280" cy="374015"/>
            </a:xfrm>
            <a:custGeom>
              <a:avLst/>
              <a:gdLst/>
              <a:ahLst/>
              <a:cxnLst/>
              <a:rect l="l" t="t" r="r" b="b"/>
              <a:pathLst>
                <a:path w="716279" h="374015">
                  <a:moveTo>
                    <a:pt x="715990" y="0"/>
                  </a:moveTo>
                  <a:lnTo>
                    <a:pt x="0" y="0"/>
                  </a:lnTo>
                  <a:lnTo>
                    <a:pt x="2518" y="13811"/>
                  </a:lnTo>
                  <a:lnTo>
                    <a:pt x="17368" y="61550"/>
                  </a:lnTo>
                  <a:lnTo>
                    <a:pt x="39040" y="105627"/>
                  </a:lnTo>
                  <a:lnTo>
                    <a:pt x="68767" y="145427"/>
                  </a:lnTo>
                  <a:lnTo>
                    <a:pt x="107784" y="180333"/>
                  </a:lnTo>
                  <a:lnTo>
                    <a:pt x="116706" y="190356"/>
                  </a:lnTo>
                  <a:lnTo>
                    <a:pt x="118082" y="200491"/>
                  </a:lnTo>
                  <a:lnTo>
                    <a:pt x="114751" y="210755"/>
                  </a:lnTo>
                  <a:lnTo>
                    <a:pt x="109549" y="221164"/>
                  </a:lnTo>
                  <a:lnTo>
                    <a:pt x="107746" y="226345"/>
                  </a:lnTo>
                  <a:lnTo>
                    <a:pt x="107073" y="231591"/>
                  </a:lnTo>
                  <a:lnTo>
                    <a:pt x="107378" y="237026"/>
                  </a:lnTo>
                  <a:lnTo>
                    <a:pt x="106039" y="258328"/>
                  </a:lnTo>
                  <a:lnTo>
                    <a:pt x="97269" y="300038"/>
                  </a:lnTo>
                  <a:lnTo>
                    <a:pt x="95173" y="321240"/>
                  </a:lnTo>
                  <a:lnTo>
                    <a:pt x="98413" y="337613"/>
                  </a:lnTo>
                  <a:lnTo>
                    <a:pt x="104385" y="352214"/>
                  </a:lnTo>
                  <a:lnTo>
                    <a:pt x="114184" y="364326"/>
                  </a:lnTo>
                  <a:lnTo>
                    <a:pt x="128904" y="373234"/>
                  </a:lnTo>
                  <a:lnTo>
                    <a:pt x="287206" y="373761"/>
                  </a:lnTo>
                  <a:lnTo>
                    <a:pt x="550913" y="373691"/>
                  </a:lnTo>
                  <a:lnTo>
                    <a:pt x="589471" y="360346"/>
                  </a:lnTo>
                  <a:lnTo>
                    <a:pt x="609675" y="324999"/>
                  </a:lnTo>
                  <a:lnTo>
                    <a:pt x="618846" y="282149"/>
                  </a:lnTo>
                  <a:lnTo>
                    <a:pt x="618707" y="260295"/>
                  </a:lnTo>
                  <a:lnTo>
                    <a:pt x="615263" y="238042"/>
                  </a:lnTo>
                  <a:lnTo>
                    <a:pt x="605425" y="188712"/>
                  </a:lnTo>
                  <a:lnTo>
                    <a:pt x="607486" y="158135"/>
                  </a:lnTo>
                  <a:lnTo>
                    <a:pt x="625924" y="134524"/>
                  </a:lnTo>
                  <a:lnTo>
                    <a:pt x="665213" y="106089"/>
                  </a:lnTo>
                  <a:lnTo>
                    <a:pt x="685282" y="90336"/>
                  </a:lnTo>
                  <a:lnTo>
                    <a:pt x="700663" y="72218"/>
                  </a:lnTo>
                  <a:lnTo>
                    <a:pt x="709927" y="50786"/>
                  </a:lnTo>
                  <a:lnTo>
                    <a:pt x="711644" y="25089"/>
                  </a:lnTo>
                  <a:lnTo>
                    <a:pt x="712422" y="8165"/>
                  </a:lnTo>
                  <a:lnTo>
                    <a:pt x="715990" y="0"/>
                  </a:lnTo>
                  <a:close/>
                </a:path>
              </a:pathLst>
            </a:custGeom>
            <a:solidFill>
              <a:srgbClr val="8B80BA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16410" y="0"/>
              <a:ext cx="970280" cy="377190"/>
            </a:xfrm>
            <a:custGeom>
              <a:avLst/>
              <a:gdLst/>
              <a:ahLst/>
              <a:cxnLst/>
              <a:rect l="l" t="t" r="r" b="b"/>
              <a:pathLst>
                <a:path w="970279" h="377190">
                  <a:moveTo>
                    <a:pt x="959525" y="372845"/>
                  </a:moveTo>
                  <a:lnTo>
                    <a:pt x="916190" y="372845"/>
                  </a:lnTo>
                  <a:lnTo>
                    <a:pt x="945484" y="376742"/>
                  </a:lnTo>
                  <a:lnTo>
                    <a:pt x="959297" y="373168"/>
                  </a:lnTo>
                  <a:lnTo>
                    <a:pt x="959525" y="372845"/>
                  </a:lnTo>
                  <a:close/>
                </a:path>
                <a:path w="970279" h="377190">
                  <a:moveTo>
                    <a:pt x="715489" y="0"/>
                  </a:moveTo>
                  <a:lnTo>
                    <a:pt x="122755" y="0"/>
                  </a:lnTo>
                  <a:lnTo>
                    <a:pt x="126225" y="28497"/>
                  </a:lnTo>
                  <a:lnTo>
                    <a:pt x="127013" y="57856"/>
                  </a:lnTo>
                  <a:lnTo>
                    <a:pt x="112604" y="77630"/>
                  </a:lnTo>
                  <a:lnTo>
                    <a:pt x="89785" y="91294"/>
                  </a:lnTo>
                  <a:lnTo>
                    <a:pt x="65341" y="102322"/>
                  </a:lnTo>
                  <a:lnTo>
                    <a:pt x="44087" y="119038"/>
                  </a:lnTo>
                  <a:lnTo>
                    <a:pt x="24455" y="145377"/>
                  </a:lnTo>
                  <a:lnTo>
                    <a:pt x="12265" y="174147"/>
                  </a:lnTo>
                  <a:lnTo>
                    <a:pt x="13335" y="198157"/>
                  </a:lnTo>
                  <a:lnTo>
                    <a:pt x="29435" y="239122"/>
                  </a:lnTo>
                  <a:lnTo>
                    <a:pt x="34385" y="278714"/>
                  </a:lnTo>
                  <a:lnTo>
                    <a:pt x="25875" y="317138"/>
                  </a:lnTo>
                  <a:lnTo>
                    <a:pt x="1600" y="354595"/>
                  </a:lnTo>
                  <a:lnTo>
                    <a:pt x="0" y="356399"/>
                  </a:lnTo>
                  <a:lnTo>
                    <a:pt x="4826" y="363930"/>
                  </a:lnTo>
                  <a:lnTo>
                    <a:pt x="6654" y="368794"/>
                  </a:lnTo>
                  <a:lnTo>
                    <a:pt x="19131" y="373259"/>
                  </a:lnTo>
                  <a:lnTo>
                    <a:pt x="31932" y="374452"/>
                  </a:lnTo>
                  <a:lnTo>
                    <a:pt x="57734" y="373480"/>
                  </a:lnTo>
                  <a:lnTo>
                    <a:pt x="698084" y="373480"/>
                  </a:lnTo>
                  <a:lnTo>
                    <a:pt x="959525" y="372845"/>
                  </a:lnTo>
                  <a:lnTo>
                    <a:pt x="969757" y="358344"/>
                  </a:lnTo>
                  <a:lnTo>
                    <a:pt x="945515" y="316114"/>
                  </a:lnTo>
                  <a:lnTo>
                    <a:pt x="930948" y="307023"/>
                  </a:lnTo>
                  <a:lnTo>
                    <a:pt x="915114" y="302560"/>
                  </a:lnTo>
                  <a:lnTo>
                    <a:pt x="882027" y="298207"/>
                  </a:lnTo>
                  <a:lnTo>
                    <a:pt x="849203" y="289074"/>
                  </a:lnTo>
                  <a:lnTo>
                    <a:pt x="822120" y="273414"/>
                  </a:lnTo>
                  <a:lnTo>
                    <a:pt x="801587" y="249519"/>
                  </a:lnTo>
                  <a:lnTo>
                    <a:pt x="788416" y="215683"/>
                  </a:lnTo>
                  <a:lnTo>
                    <a:pt x="775708" y="165512"/>
                  </a:lnTo>
                  <a:lnTo>
                    <a:pt x="761047" y="116012"/>
                  </a:lnTo>
                  <a:lnTo>
                    <a:pt x="744159" y="67313"/>
                  </a:lnTo>
                  <a:lnTo>
                    <a:pt x="724767" y="19545"/>
                  </a:lnTo>
                  <a:lnTo>
                    <a:pt x="715489" y="0"/>
                  </a:lnTo>
                  <a:close/>
                </a:path>
                <a:path w="970279" h="377190">
                  <a:moveTo>
                    <a:pt x="698084" y="373480"/>
                  </a:moveTo>
                  <a:lnTo>
                    <a:pt x="57734" y="373480"/>
                  </a:lnTo>
                  <a:lnTo>
                    <a:pt x="461708" y="373722"/>
                  </a:lnTo>
                  <a:lnTo>
                    <a:pt x="698084" y="373480"/>
                  </a:lnTo>
                  <a:close/>
                </a:path>
              </a:pathLst>
            </a:custGeom>
            <a:solidFill>
              <a:srgbClr val="8A7EB9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35689" y="0"/>
              <a:ext cx="1926589" cy="384175"/>
            </a:xfrm>
            <a:custGeom>
              <a:avLst/>
              <a:gdLst/>
              <a:ahLst/>
              <a:cxnLst/>
              <a:rect l="l" t="t" r="r" b="b"/>
              <a:pathLst>
                <a:path w="1926590" h="384175">
                  <a:moveTo>
                    <a:pt x="538353" y="212534"/>
                  </a:moveTo>
                  <a:lnTo>
                    <a:pt x="534339" y="205955"/>
                  </a:lnTo>
                  <a:lnTo>
                    <a:pt x="528116" y="202730"/>
                  </a:lnTo>
                  <a:lnTo>
                    <a:pt x="521855" y="203111"/>
                  </a:lnTo>
                  <a:lnTo>
                    <a:pt x="491744" y="207987"/>
                  </a:lnTo>
                  <a:lnTo>
                    <a:pt x="466788" y="199453"/>
                  </a:lnTo>
                  <a:lnTo>
                    <a:pt x="421843" y="168313"/>
                  </a:lnTo>
                  <a:lnTo>
                    <a:pt x="382524" y="143459"/>
                  </a:lnTo>
                  <a:lnTo>
                    <a:pt x="361111" y="133972"/>
                  </a:lnTo>
                  <a:lnTo>
                    <a:pt x="336778" y="130136"/>
                  </a:lnTo>
                  <a:lnTo>
                    <a:pt x="358101" y="108381"/>
                  </a:lnTo>
                  <a:lnTo>
                    <a:pt x="363308" y="95885"/>
                  </a:lnTo>
                  <a:lnTo>
                    <a:pt x="358292" y="80060"/>
                  </a:lnTo>
                  <a:lnTo>
                    <a:pt x="348234" y="70497"/>
                  </a:lnTo>
                  <a:lnTo>
                    <a:pt x="336499" y="67805"/>
                  </a:lnTo>
                  <a:lnTo>
                    <a:pt x="323926" y="69824"/>
                  </a:lnTo>
                  <a:lnTo>
                    <a:pt x="311378" y="74396"/>
                  </a:lnTo>
                  <a:lnTo>
                    <a:pt x="292938" y="80073"/>
                  </a:lnTo>
                  <a:lnTo>
                    <a:pt x="273659" y="84480"/>
                  </a:lnTo>
                  <a:lnTo>
                    <a:pt x="254127" y="91059"/>
                  </a:lnTo>
                  <a:lnTo>
                    <a:pt x="234924" y="103263"/>
                  </a:lnTo>
                  <a:lnTo>
                    <a:pt x="245440" y="79336"/>
                  </a:lnTo>
                  <a:lnTo>
                    <a:pt x="244538" y="58496"/>
                  </a:lnTo>
                  <a:lnTo>
                    <a:pt x="236689" y="39395"/>
                  </a:lnTo>
                  <a:lnTo>
                    <a:pt x="226402" y="20701"/>
                  </a:lnTo>
                  <a:lnTo>
                    <a:pt x="244424" y="24447"/>
                  </a:lnTo>
                  <a:lnTo>
                    <a:pt x="262318" y="27038"/>
                  </a:lnTo>
                  <a:lnTo>
                    <a:pt x="278625" y="24130"/>
                  </a:lnTo>
                  <a:lnTo>
                    <a:pt x="291909" y="11379"/>
                  </a:lnTo>
                  <a:lnTo>
                    <a:pt x="295960" y="12"/>
                  </a:lnTo>
                  <a:lnTo>
                    <a:pt x="94970" y="12"/>
                  </a:lnTo>
                  <a:lnTo>
                    <a:pt x="85953" y="15938"/>
                  </a:lnTo>
                  <a:lnTo>
                    <a:pt x="70396" y="40322"/>
                  </a:lnTo>
                  <a:lnTo>
                    <a:pt x="55753" y="65189"/>
                  </a:lnTo>
                  <a:lnTo>
                    <a:pt x="49123" y="68910"/>
                  </a:lnTo>
                  <a:lnTo>
                    <a:pt x="43802" y="73533"/>
                  </a:lnTo>
                  <a:lnTo>
                    <a:pt x="40525" y="79590"/>
                  </a:lnTo>
                  <a:lnTo>
                    <a:pt x="40068" y="87617"/>
                  </a:lnTo>
                  <a:lnTo>
                    <a:pt x="13868" y="138544"/>
                  </a:lnTo>
                  <a:lnTo>
                    <a:pt x="8229" y="142938"/>
                  </a:lnTo>
                  <a:lnTo>
                    <a:pt x="3225" y="147726"/>
                  </a:lnTo>
                  <a:lnTo>
                    <a:pt x="88" y="153631"/>
                  </a:lnTo>
                  <a:lnTo>
                    <a:pt x="0" y="161404"/>
                  </a:lnTo>
                  <a:lnTo>
                    <a:pt x="2451" y="170345"/>
                  </a:lnTo>
                  <a:lnTo>
                    <a:pt x="6324" y="178333"/>
                  </a:lnTo>
                  <a:lnTo>
                    <a:pt x="11938" y="185153"/>
                  </a:lnTo>
                  <a:lnTo>
                    <a:pt x="19596" y="190601"/>
                  </a:lnTo>
                  <a:lnTo>
                    <a:pt x="35382" y="194945"/>
                  </a:lnTo>
                  <a:lnTo>
                    <a:pt x="48247" y="203619"/>
                  </a:lnTo>
                  <a:lnTo>
                    <a:pt x="90043" y="240601"/>
                  </a:lnTo>
                  <a:lnTo>
                    <a:pt x="129857" y="268351"/>
                  </a:lnTo>
                  <a:lnTo>
                    <a:pt x="152336" y="278130"/>
                  </a:lnTo>
                  <a:lnTo>
                    <a:pt x="165392" y="284492"/>
                  </a:lnTo>
                  <a:lnTo>
                    <a:pt x="175641" y="293509"/>
                  </a:lnTo>
                  <a:lnTo>
                    <a:pt x="184010" y="304431"/>
                  </a:lnTo>
                  <a:lnTo>
                    <a:pt x="191477" y="316509"/>
                  </a:lnTo>
                  <a:lnTo>
                    <a:pt x="207403" y="338823"/>
                  </a:lnTo>
                  <a:lnTo>
                    <a:pt x="226707" y="356323"/>
                  </a:lnTo>
                  <a:lnTo>
                    <a:pt x="249834" y="368223"/>
                  </a:lnTo>
                  <a:lnTo>
                    <a:pt x="277266" y="373697"/>
                  </a:lnTo>
                  <a:lnTo>
                    <a:pt x="330454" y="374269"/>
                  </a:lnTo>
                  <a:lnTo>
                    <a:pt x="383679" y="373049"/>
                  </a:lnTo>
                  <a:lnTo>
                    <a:pt x="436816" y="374332"/>
                  </a:lnTo>
                  <a:lnTo>
                    <a:pt x="489712" y="382358"/>
                  </a:lnTo>
                  <a:lnTo>
                    <a:pt x="502666" y="383832"/>
                  </a:lnTo>
                  <a:lnTo>
                    <a:pt x="515213" y="381990"/>
                  </a:lnTo>
                  <a:lnTo>
                    <a:pt x="527100" y="376936"/>
                  </a:lnTo>
                  <a:lnTo>
                    <a:pt x="538010" y="368820"/>
                  </a:lnTo>
                  <a:lnTo>
                    <a:pt x="527291" y="316179"/>
                  </a:lnTo>
                  <a:lnTo>
                    <a:pt x="523582" y="294487"/>
                  </a:lnTo>
                  <a:lnTo>
                    <a:pt x="524941" y="273431"/>
                  </a:lnTo>
                  <a:lnTo>
                    <a:pt x="530085" y="252857"/>
                  </a:lnTo>
                  <a:lnTo>
                    <a:pt x="537768" y="232600"/>
                  </a:lnTo>
                  <a:lnTo>
                    <a:pt x="538353" y="212534"/>
                  </a:lnTo>
                  <a:close/>
                </a:path>
                <a:path w="1926590" h="384175">
                  <a:moveTo>
                    <a:pt x="1926247" y="316115"/>
                  </a:moveTo>
                  <a:lnTo>
                    <a:pt x="1787690" y="66802"/>
                  </a:lnTo>
                  <a:lnTo>
                    <a:pt x="1789861" y="55448"/>
                  </a:lnTo>
                  <a:lnTo>
                    <a:pt x="1788096" y="46316"/>
                  </a:lnTo>
                  <a:lnTo>
                    <a:pt x="1781797" y="39751"/>
                  </a:lnTo>
                  <a:lnTo>
                    <a:pt x="1770341" y="36093"/>
                  </a:lnTo>
                  <a:lnTo>
                    <a:pt x="1746199" y="0"/>
                  </a:lnTo>
                  <a:lnTo>
                    <a:pt x="1672907" y="0"/>
                  </a:lnTo>
                  <a:lnTo>
                    <a:pt x="1675422" y="4457"/>
                  </a:lnTo>
                  <a:lnTo>
                    <a:pt x="1700199" y="54241"/>
                  </a:lnTo>
                  <a:lnTo>
                    <a:pt x="1716862" y="107149"/>
                  </a:lnTo>
                  <a:lnTo>
                    <a:pt x="1725688" y="143878"/>
                  </a:lnTo>
                  <a:lnTo>
                    <a:pt x="1736496" y="179857"/>
                  </a:lnTo>
                  <a:lnTo>
                    <a:pt x="1747672" y="215696"/>
                  </a:lnTo>
                  <a:lnTo>
                    <a:pt x="1757553" y="251968"/>
                  </a:lnTo>
                  <a:lnTo>
                    <a:pt x="1777568" y="286600"/>
                  </a:lnTo>
                  <a:lnTo>
                    <a:pt x="1815401" y="309219"/>
                  </a:lnTo>
                  <a:lnTo>
                    <a:pt x="1866480" y="319252"/>
                  </a:lnTo>
                  <a:lnTo>
                    <a:pt x="1926247" y="316115"/>
                  </a:lnTo>
                  <a:close/>
                </a:path>
              </a:pathLst>
            </a:custGeom>
            <a:solidFill>
              <a:srgbClr val="9082B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5806" y="156251"/>
              <a:ext cx="375920" cy="218440"/>
            </a:xfrm>
            <a:custGeom>
              <a:avLst/>
              <a:gdLst/>
              <a:ahLst/>
              <a:cxnLst/>
              <a:rect l="l" t="t" r="r" b="b"/>
              <a:pathLst>
                <a:path w="375920" h="218440">
                  <a:moveTo>
                    <a:pt x="121729" y="0"/>
                  </a:moveTo>
                  <a:lnTo>
                    <a:pt x="119240" y="406"/>
                  </a:lnTo>
                  <a:lnTo>
                    <a:pt x="101817" y="38252"/>
                  </a:lnTo>
                  <a:lnTo>
                    <a:pt x="84459" y="70832"/>
                  </a:lnTo>
                  <a:lnTo>
                    <a:pt x="64975" y="102172"/>
                  </a:lnTo>
                  <a:lnTo>
                    <a:pt x="43040" y="132079"/>
                  </a:lnTo>
                  <a:lnTo>
                    <a:pt x="37519" y="135570"/>
                  </a:lnTo>
                  <a:lnTo>
                    <a:pt x="35306" y="140914"/>
                  </a:lnTo>
                  <a:lnTo>
                    <a:pt x="34149" y="146851"/>
                  </a:lnTo>
                  <a:lnTo>
                    <a:pt x="31800" y="152120"/>
                  </a:lnTo>
                  <a:lnTo>
                    <a:pt x="27423" y="168224"/>
                  </a:lnTo>
                  <a:lnTo>
                    <a:pt x="20381" y="182826"/>
                  </a:lnTo>
                  <a:lnTo>
                    <a:pt x="11099" y="196165"/>
                  </a:lnTo>
                  <a:lnTo>
                    <a:pt x="0" y="208483"/>
                  </a:lnTo>
                  <a:lnTo>
                    <a:pt x="2120" y="211264"/>
                  </a:lnTo>
                  <a:lnTo>
                    <a:pt x="4279" y="216306"/>
                  </a:lnTo>
                  <a:lnTo>
                    <a:pt x="59196" y="216362"/>
                  </a:lnTo>
                  <a:lnTo>
                    <a:pt x="164727" y="217821"/>
                  </a:lnTo>
                  <a:lnTo>
                    <a:pt x="217490" y="218251"/>
                  </a:lnTo>
                  <a:lnTo>
                    <a:pt x="270244" y="217842"/>
                  </a:lnTo>
                  <a:lnTo>
                    <a:pt x="322983" y="216113"/>
                  </a:lnTo>
                  <a:lnTo>
                    <a:pt x="375704" y="212585"/>
                  </a:lnTo>
                  <a:lnTo>
                    <a:pt x="351510" y="183567"/>
                  </a:lnTo>
                  <a:lnTo>
                    <a:pt x="332073" y="150190"/>
                  </a:lnTo>
                  <a:lnTo>
                    <a:pt x="308520" y="120013"/>
                  </a:lnTo>
                  <a:lnTo>
                    <a:pt x="271983" y="100596"/>
                  </a:lnTo>
                  <a:lnTo>
                    <a:pt x="252621" y="92904"/>
                  </a:lnTo>
                  <a:lnTo>
                    <a:pt x="234229" y="81341"/>
                  </a:lnTo>
                  <a:lnTo>
                    <a:pt x="216251" y="68119"/>
                  </a:lnTo>
                  <a:lnTo>
                    <a:pt x="198132" y="55448"/>
                  </a:lnTo>
                  <a:lnTo>
                    <a:pt x="188107" y="60938"/>
                  </a:lnTo>
                  <a:lnTo>
                    <a:pt x="178531" y="67957"/>
                  </a:lnTo>
                  <a:lnTo>
                    <a:pt x="168977" y="76900"/>
                  </a:lnTo>
                  <a:lnTo>
                    <a:pt x="159016" y="88163"/>
                  </a:lnTo>
                  <a:lnTo>
                    <a:pt x="166783" y="67510"/>
                  </a:lnTo>
                  <a:lnTo>
                    <a:pt x="168201" y="49918"/>
                  </a:lnTo>
                  <a:lnTo>
                    <a:pt x="161681" y="35444"/>
                  </a:lnTo>
                  <a:lnTo>
                    <a:pt x="145630" y="24142"/>
                  </a:lnTo>
                  <a:lnTo>
                    <a:pt x="124841" y="3390"/>
                  </a:lnTo>
                  <a:lnTo>
                    <a:pt x="121729" y="0"/>
                  </a:lnTo>
                  <a:close/>
                </a:path>
              </a:pathLst>
            </a:custGeom>
            <a:solidFill>
              <a:srgbClr val="9182BC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22900" y="12"/>
              <a:ext cx="1251585" cy="316230"/>
            </a:xfrm>
            <a:custGeom>
              <a:avLst/>
              <a:gdLst/>
              <a:ahLst/>
              <a:cxnLst/>
              <a:rect l="l" t="t" r="r" b="b"/>
              <a:pathLst>
                <a:path w="1251584" h="316230">
                  <a:moveTo>
                    <a:pt x="351053" y="253873"/>
                  </a:moveTo>
                  <a:lnTo>
                    <a:pt x="350558" y="232587"/>
                  </a:lnTo>
                  <a:lnTo>
                    <a:pt x="333946" y="251726"/>
                  </a:lnTo>
                  <a:lnTo>
                    <a:pt x="328396" y="272262"/>
                  </a:lnTo>
                  <a:lnTo>
                    <a:pt x="331304" y="293852"/>
                  </a:lnTo>
                  <a:lnTo>
                    <a:pt x="340093" y="316166"/>
                  </a:lnTo>
                  <a:lnTo>
                    <a:pt x="343039" y="295313"/>
                  </a:lnTo>
                  <a:lnTo>
                    <a:pt x="347624" y="274662"/>
                  </a:lnTo>
                  <a:lnTo>
                    <a:pt x="351053" y="253873"/>
                  </a:lnTo>
                  <a:close/>
                </a:path>
                <a:path w="1251584" h="316230">
                  <a:moveTo>
                    <a:pt x="371170" y="189458"/>
                  </a:moveTo>
                  <a:lnTo>
                    <a:pt x="363791" y="174193"/>
                  </a:lnTo>
                  <a:lnTo>
                    <a:pt x="345059" y="158229"/>
                  </a:lnTo>
                  <a:lnTo>
                    <a:pt x="329717" y="146075"/>
                  </a:lnTo>
                  <a:lnTo>
                    <a:pt x="310896" y="131152"/>
                  </a:lnTo>
                  <a:lnTo>
                    <a:pt x="283184" y="99364"/>
                  </a:lnTo>
                  <a:lnTo>
                    <a:pt x="269938" y="73393"/>
                  </a:lnTo>
                  <a:lnTo>
                    <a:pt x="263918" y="61607"/>
                  </a:lnTo>
                  <a:lnTo>
                    <a:pt x="255117" y="16624"/>
                  </a:lnTo>
                  <a:lnTo>
                    <a:pt x="254647" y="12598"/>
                  </a:lnTo>
                  <a:lnTo>
                    <a:pt x="253187" y="0"/>
                  </a:lnTo>
                  <a:lnTo>
                    <a:pt x="94640" y="0"/>
                  </a:lnTo>
                  <a:lnTo>
                    <a:pt x="88684" y="9880"/>
                  </a:lnTo>
                  <a:lnTo>
                    <a:pt x="78028" y="12598"/>
                  </a:lnTo>
                  <a:lnTo>
                    <a:pt x="65798" y="9575"/>
                  </a:lnTo>
                  <a:lnTo>
                    <a:pt x="53467" y="5054"/>
                  </a:lnTo>
                  <a:lnTo>
                    <a:pt x="51841" y="4533"/>
                  </a:lnTo>
                  <a:lnTo>
                    <a:pt x="50457" y="3022"/>
                  </a:lnTo>
                  <a:lnTo>
                    <a:pt x="48831" y="2768"/>
                  </a:lnTo>
                  <a:lnTo>
                    <a:pt x="44424" y="0"/>
                  </a:lnTo>
                  <a:lnTo>
                    <a:pt x="2692" y="0"/>
                  </a:lnTo>
                  <a:lnTo>
                    <a:pt x="5067" y="7048"/>
                  </a:lnTo>
                  <a:lnTo>
                    <a:pt x="14338" y="21513"/>
                  </a:lnTo>
                  <a:lnTo>
                    <a:pt x="23241" y="35179"/>
                  </a:lnTo>
                  <a:lnTo>
                    <a:pt x="36525" y="56248"/>
                  </a:lnTo>
                  <a:lnTo>
                    <a:pt x="45834" y="75895"/>
                  </a:lnTo>
                  <a:lnTo>
                    <a:pt x="40424" y="92456"/>
                  </a:lnTo>
                  <a:lnTo>
                    <a:pt x="9563" y="104267"/>
                  </a:lnTo>
                  <a:lnTo>
                    <a:pt x="1968" y="107416"/>
                  </a:lnTo>
                  <a:lnTo>
                    <a:pt x="0" y="112153"/>
                  </a:lnTo>
                  <a:lnTo>
                    <a:pt x="1600" y="117741"/>
                  </a:lnTo>
                  <a:lnTo>
                    <a:pt x="4724" y="123418"/>
                  </a:lnTo>
                  <a:lnTo>
                    <a:pt x="10185" y="130111"/>
                  </a:lnTo>
                  <a:lnTo>
                    <a:pt x="16573" y="133299"/>
                  </a:lnTo>
                  <a:lnTo>
                    <a:pt x="23469" y="132689"/>
                  </a:lnTo>
                  <a:lnTo>
                    <a:pt x="30467" y="128016"/>
                  </a:lnTo>
                  <a:lnTo>
                    <a:pt x="60845" y="109994"/>
                  </a:lnTo>
                  <a:lnTo>
                    <a:pt x="95097" y="102311"/>
                  </a:lnTo>
                  <a:lnTo>
                    <a:pt x="129933" y="93827"/>
                  </a:lnTo>
                  <a:lnTo>
                    <a:pt x="162039" y="73393"/>
                  </a:lnTo>
                  <a:lnTo>
                    <a:pt x="159448" y="92125"/>
                  </a:lnTo>
                  <a:lnTo>
                    <a:pt x="151193" y="104178"/>
                  </a:lnTo>
                  <a:lnTo>
                    <a:pt x="141681" y="113423"/>
                  </a:lnTo>
                  <a:lnTo>
                    <a:pt x="135343" y="123786"/>
                  </a:lnTo>
                  <a:lnTo>
                    <a:pt x="132664" y="136410"/>
                  </a:lnTo>
                  <a:lnTo>
                    <a:pt x="131851" y="149021"/>
                  </a:lnTo>
                  <a:lnTo>
                    <a:pt x="133502" y="161988"/>
                  </a:lnTo>
                  <a:lnTo>
                    <a:pt x="138201" y="175679"/>
                  </a:lnTo>
                  <a:lnTo>
                    <a:pt x="150063" y="155041"/>
                  </a:lnTo>
                  <a:lnTo>
                    <a:pt x="159664" y="146075"/>
                  </a:lnTo>
                  <a:lnTo>
                    <a:pt x="170205" y="148513"/>
                  </a:lnTo>
                  <a:lnTo>
                    <a:pt x="184873" y="162090"/>
                  </a:lnTo>
                  <a:lnTo>
                    <a:pt x="205689" y="175856"/>
                  </a:lnTo>
                  <a:lnTo>
                    <a:pt x="229603" y="185661"/>
                  </a:lnTo>
                  <a:lnTo>
                    <a:pt x="250444" y="199656"/>
                  </a:lnTo>
                  <a:lnTo>
                    <a:pt x="262064" y="225971"/>
                  </a:lnTo>
                  <a:lnTo>
                    <a:pt x="267792" y="232816"/>
                  </a:lnTo>
                  <a:lnTo>
                    <a:pt x="280492" y="237718"/>
                  </a:lnTo>
                  <a:lnTo>
                    <a:pt x="296265" y="237236"/>
                  </a:lnTo>
                  <a:lnTo>
                    <a:pt x="311213" y="227965"/>
                  </a:lnTo>
                  <a:lnTo>
                    <a:pt x="320154" y="219456"/>
                  </a:lnTo>
                  <a:lnTo>
                    <a:pt x="329539" y="214630"/>
                  </a:lnTo>
                  <a:lnTo>
                    <a:pt x="339661" y="215023"/>
                  </a:lnTo>
                  <a:lnTo>
                    <a:pt x="350786" y="222161"/>
                  </a:lnTo>
                  <a:lnTo>
                    <a:pt x="357898" y="214630"/>
                  </a:lnTo>
                  <a:lnTo>
                    <a:pt x="366915" y="205092"/>
                  </a:lnTo>
                  <a:lnTo>
                    <a:pt x="371170" y="189458"/>
                  </a:lnTo>
                  <a:close/>
                </a:path>
                <a:path w="1251584" h="316230">
                  <a:moveTo>
                    <a:pt x="1250988" y="0"/>
                  </a:moveTo>
                  <a:lnTo>
                    <a:pt x="1231646" y="0"/>
                  </a:lnTo>
                  <a:lnTo>
                    <a:pt x="1234262" y="863"/>
                  </a:lnTo>
                  <a:lnTo>
                    <a:pt x="1250200" y="304"/>
                  </a:lnTo>
                  <a:lnTo>
                    <a:pt x="1250988" y="0"/>
                  </a:lnTo>
                  <a:close/>
                </a:path>
              </a:pathLst>
            </a:custGeom>
            <a:solidFill>
              <a:srgbClr val="8F81B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52186" y="177766"/>
              <a:ext cx="62230" cy="89535"/>
            </a:xfrm>
            <a:custGeom>
              <a:avLst/>
              <a:gdLst/>
              <a:ahLst/>
              <a:cxnLst/>
              <a:rect l="l" t="t" r="r" b="b"/>
              <a:pathLst>
                <a:path w="62229" h="89535">
                  <a:moveTo>
                    <a:pt x="28602" y="0"/>
                  </a:moveTo>
                  <a:lnTo>
                    <a:pt x="9245" y="2621"/>
                  </a:lnTo>
                  <a:lnTo>
                    <a:pt x="18223" y="23598"/>
                  </a:lnTo>
                  <a:lnTo>
                    <a:pt x="14366" y="44134"/>
                  </a:lnTo>
                  <a:lnTo>
                    <a:pt x="5638" y="65561"/>
                  </a:lnTo>
                  <a:lnTo>
                    <a:pt x="0" y="89210"/>
                  </a:lnTo>
                  <a:lnTo>
                    <a:pt x="21835" y="80008"/>
                  </a:lnTo>
                  <a:lnTo>
                    <a:pt x="40219" y="69333"/>
                  </a:lnTo>
                  <a:lnTo>
                    <a:pt x="53933" y="54779"/>
                  </a:lnTo>
                  <a:lnTo>
                    <a:pt x="61760" y="33939"/>
                  </a:lnTo>
                  <a:lnTo>
                    <a:pt x="52161" y="20188"/>
                  </a:lnTo>
                  <a:lnTo>
                    <a:pt x="42008" y="7365"/>
                  </a:lnTo>
                  <a:lnTo>
                    <a:pt x="28602" y="0"/>
                  </a:lnTo>
                  <a:close/>
                </a:path>
              </a:pathLst>
            </a:custGeom>
            <a:solidFill>
              <a:srgbClr val="8D80B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0299" y="2965170"/>
              <a:ext cx="3571396" cy="18055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55063" y="0"/>
              <a:ext cx="203933" cy="15804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25388" y="0"/>
              <a:ext cx="353695" cy="366395"/>
            </a:xfrm>
            <a:custGeom>
              <a:avLst/>
              <a:gdLst/>
              <a:ahLst/>
              <a:cxnLst/>
              <a:rect l="l" t="t" r="r" b="b"/>
              <a:pathLst>
                <a:path w="353695" h="366395">
                  <a:moveTo>
                    <a:pt x="261193" y="0"/>
                  </a:moveTo>
                  <a:lnTo>
                    <a:pt x="0" y="0"/>
                  </a:lnTo>
                  <a:lnTo>
                    <a:pt x="210024" y="365898"/>
                  </a:lnTo>
                  <a:lnTo>
                    <a:pt x="238328" y="363524"/>
                  </a:lnTo>
                  <a:lnTo>
                    <a:pt x="252641" y="349888"/>
                  </a:lnTo>
                  <a:lnTo>
                    <a:pt x="257936" y="328992"/>
                  </a:lnTo>
                  <a:lnTo>
                    <a:pt x="259186" y="304837"/>
                  </a:lnTo>
                  <a:lnTo>
                    <a:pt x="292917" y="243077"/>
                  </a:lnTo>
                  <a:lnTo>
                    <a:pt x="307549" y="236372"/>
                  </a:lnTo>
                  <a:lnTo>
                    <a:pt x="315785" y="225524"/>
                  </a:lnTo>
                  <a:lnTo>
                    <a:pt x="319976" y="212053"/>
                  </a:lnTo>
                  <a:lnTo>
                    <a:pt x="325467" y="180124"/>
                  </a:lnTo>
                  <a:lnTo>
                    <a:pt x="334681" y="165946"/>
                  </a:lnTo>
                  <a:lnTo>
                    <a:pt x="345448" y="152564"/>
                  </a:lnTo>
                  <a:lnTo>
                    <a:pt x="351326" y="141066"/>
                  </a:lnTo>
                  <a:lnTo>
                    <a:pt x="304236" y="141066"/>
                  </a:lnTo>
                  <a:lnTo>
                    <a:pt x="286263" y="140537"/>
                  </a:lnTo>
                  <a:lnTo>
                    <a:pt x="305061" y="121650"/>
                  </a:lnTo>
                  <a:lnTo>
                    <a:pt x="312890" y="106140"/>
                  </a:lnTo>
                  <a:lnTo>
                    <a:pt x="304338" y="94501"/>
                  </a:lnTo>
                  <a:lnTo>
                    <a:pt x="273994" y="87222"/>
                  </a:lnTo>
                  <a:lnTo>
                    <a:pt x="255006" y="75837"/>
                  </a:lnTo>
                  <a:lnTo>
                    <a:pt x="245973" y="52297"/>
                  </a:lnTo>
                  <a:lnTo>
                    <a:pt x="247782" y="24357"/>
                  </a:lnTo>
                  <a:lnTo>
                    <a:pt x="261193" y="0"/>
                  </a:lnTo>
                  <a:close/>
                </a:path>
                <a:path w="353695" h="366395">
                  <a:moveTo>
                    <a:pt x="336958" y="131661"/>
                  </a:moveTo>
                  <a:lnTo>
                    <a:pt x="320902" y="135463"/>
                  </a:lnTo>
                  <a:lnTo>
                    <a:pt x="304236" y="141066"/>
                  </a:lnTo>
                  <a:lnTo>
                    <a:pt x="351326" y="141066"/>
                  </a:lnTo>
                  <a:lnTo>
                    <a:pt x="353103" y="137590"/>
                  </a:lnTo>
                  <a:lnTo>
                    <a:pt x="336958" y="131661"/>
                  </a:lnTo>
                  <a:close/>
                </a:path>
              </a:pathLst>
            </a:custGeom>
            <a:solidFill>
              <a:srgbClr val="9385BD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542" y="3827665"/>
              <a:ext cx="1764861" cy="180744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32125" y="6415116"/>
              <a:ext cx="1793239" cy="240029"/>
            </a:xfrm>
            <a:custGeom>
              <a:avLst/>
              <a:gdLst/>
              <a:ahLst/>
              <a:cxnLst/>
              <a:rect l="l" t="t" r="r" b="b"/>
              <a:pathLst>
                <a:path w="1793240" h="240029">
                  <a:moveTo>
                    <a:pt x="1673161" y="0"/>
                  </a:moveTo>
                  <a:lnTo>
                    <a:pt x="119976" y="0"/>
                  </a:lnTo>
                  <a:lnTo>
                    <a:pt x="73391" y="9466"/>
                  </a:lnTo>
                  <a:lnTo>
                    <a:pt x="35242" y="35242"/>
                  </a:lnTo>
                  <a:lnTo>
                    <a:pt x="9466" y="73391"/>
                  </a:lnTo>
                  <a:lnTo>
                    <a:pt x="0" y="119976"/>
                  </a:lnTo>
                  <a:lnTo>
                    <a:pt x="9466" y="166562"/>
                  </a:lnTo>
                  <a:lnTo>
                    <a:pt x="35242" y="204711"/>
                  </a:lnTo>
                  <a:lnTo>
                    <a:pt x="73391" y="230487"/>
                  </a:lnTo>
                  <a:lnTo>
                    <a:pt x="119976" y="239953"/>
                  </a:lnTo>
                  <a:lnTo>
                    <a:pt x="1673161" y="239953"/>
                  </a:lnTo>
                  <a:lnTo>
                    <a:pt x="1719747" y="230487"/>
                  </a:lnTo>
                  <a:lnTo>
                    <a:pt x="1757895" y="204711"/>
                  </a:lnTo>
                  <a:lnTo>
                    <a:pt x="1783671" y="166562"/>
                  </a:lnTo>
                  <a:lnTo>
                    <a:pt x="1793138" y="119976"/>
                  </a:lnTo>
                  <a:lnTo>
                    <a:pt x="1783671" y="73391"/>
                  </a:lnTo>
                  <a:lnTo>
                    <a:pt x="1757895" y="35242"/>
                  </a:lnTo>
                  <a:lnTo>
                    <a:pt x="1719747" y="9466"/>
                  </a:lnTo>
                  <a:lnTo>
                    <a:pt x="167316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32125" y="6415116"/>
              <a:ext cx="1793239" cy="240029"/>
            </a:xfrm>
            <a:custGeom>
              <a:avLst/>
              <a:gdLst/>
              <a:ahLst/>
              <a:cxnLst/>
              <a:rect l="l" t="t" r="r" b="b"/>
              <a:pathLst>
                <a:path w="1793240" h="240029">
                  <a:moveTo>
                    <a:pt x="1673161" y="239953"/>
                  </a:moveTo>
                  <a:lnTo>
                    <a:pt x="119976" y="239953"/>
                  </a:lnTo>
                  <a:lnTo>
                    <a:pt x="73391" y="230487"/>
                  </a:lnTo>
                  <a:lnTo>
                    <a:pt x="35242" y="204711"/>
                  </a:lnTo>
                  <a:lnTo>
                    <a:pt x="9466" y="166562"/>
                  </a:lnTo>
                  <a:lnTo>
                    <a:pt x="0" y="119976"/>
                  </a:lnTo>
                  <a:lnTo>
                    <a:pt x="9466" y="73391"/>
                  </a:lnTo>
                  <a:lnTo>
                    <a:pt x="35242" y="35242"/>
                  </a:lnTo>
                  <a:lnTo>
                    <a:pt x="73391" y="9466"/>
                  </a:lnTo>
                  <a:lnTo>
                    <a:pt x="119976" y="0"/>
                  </a:lnTo>
                  <a:lnTo>
                    <a:pt x="1673161" y="0"/>
                  </a:lnTo>
                  <a:lnTo>
                    <a:pt x="1719747" y="9466"/>
                  </a:lnTo>
                  <a:lnTo>
                    <a:pt x="1757895" y="35242"/>
                  </a:lnTo>
                  <a:lnTo>
                    <a:pt x="1783671" y="73391"/>
                  </a:lnTo>
                  <a:lnTo>
                    <a:pt x="1793138" y="119976"/>
                  </a:lnTo>
                  <a:lnTo>
                    <a:pt x="1783671" y="166562"/>
                  </a:lnTo>
                  <a:lnTo>
                    <a:pt x="1757895" y="204711"/>
                  </a:lnTo>
                  <a:lnTo>
                    <a:pt x="1719747" y="230487"/>
                  </a:lnTo>
                  <a:lnTo>
                    <a:pt x="1673161" y="23995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0192" y="6427182"/>
              <a:ext cx="216507" cy="21651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709139" y="3987481"/>
            <a:ext cx="8829675" cy="165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400"/>
              </a:lnSpc>
              <a:spcBef>
                <a:spcPts val="100"/>
              </a:spcBef>
            </a:pPr>
            <a:r>
              <a:rPr sz="5400" dirty="0">
                <a:solidFill>
                  <a:srgbClr val="FFF7CC"/>
                </a:solidFill>
                <a:latin typeface="Sassoon Sans Rg" pitchFamily="2" charset="77"/>
                <a:cs typeface="Verdana"/>
              </a:rPr>
              <a:t>What are </a:t>
            </a:r>
            <a:r>
              <a:rPr sz="5400" b="1" dirty="0">
                <a:solidFill>
                  <a:srgbClr val="E43941"/>
                </a:solidFill>
                <a:latin typeface="Sassoon Sans Rg" pitchFamily="2" charset="77"/>
                <a:cs typeface="Verdana"/>
              </a:rPr>
              <a:t>common nouns</a:t>
            </a:r>
            <a:endParaRPr sz="5400" dirty="0">
              <a:latin typeface="Sassoon Sans Rg" pitchFamily="2" charset="77"/>
              <a:cs typeface="Verdana"/>
            </a:endParaRPr>
          </a:p>
          <a:p>
            <a:pPr algn="ctr">
              <a:lnSpc>
                <a:spcPts val="6400"/>
              </a:lnSpc>
            </a:pPr>
            <a:r>
              <a:rPr sz="5400" dirty="0">
                <a:solidFill>
                  <a:srgbClr val="FFF7CC"/>
                </a:solidFill>
                <a:latin typeface="Sassoon Sans Rg" pitchFamily="2" charset="77"/>
                <a:cs typeface="Verdana"/>
              </a:rPr>
              <a:t>and </a:t>
            </a:r>
            <a:r>
              <a:rPr sz="5400" b="1" dirty="0">
                <a:solidFill>
                  <a:srgbClr val="94CD7E"/>
                </a:solidFill>
                <a:latin typeface="Sassoon Sans Rg" pitchFamily="2" charset="77"/>
                <a:cs typeface="Verdana"/>
              </a:rPr>
              <a:t>proper nouns</a:t>
            </a:r>
            <a:r>
              <a:rPr sz="5400" dirty="0">
                <a:solidFill>
                  <a:srgbClr val="FFF7CC"/>
                </a:solidFill>
                <a:latin typeface="Sassoon Sans Rg" pitchFamily="2" charset="77"/>
                <a:cs typeface="Verdana"/>
              </a:rPr>
              <a:t>?</a:t>
            </a:r>
            <a:endParaRPr sz="5400" dirty="0">
              <a:latin typeface="Sassoon Sans Rg" pitchFamily="2" charset="77"/>
              <a:cs typeface="Verdan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37512" y="677303"/>
            <a:ext cx="7846853" cy="2613451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41668" y="0"/>
            <a:ext cx="556895" cy="663575"/>
            <a:chOff x="11641668" y="0"/>
            <a:chExt cx="556895" cy="663575"/>
          </a:xfrm>
        </p:grpSpPr>
        <p:sp>
          <p:nvSpPr>
            <p:cNvPr id="3" name="object 3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543981" y="0"/>
                  </a:moveTo>
                  <a:lnTo>
                    <a:pt x="2438" y="0"/>
                  </a:ln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  <a:lnTo>
                    <a:pt x="54398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2438" y="0"/>
                  </a:move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82003" y="46068"/>
            <a:ext cx="2184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9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24129" y="169619"/>
            <a:ext cx="3543935" cy="755650"/>
            <a:chOff x="4324129" y="169619"/>
            <a:chExt cx="3543935" cy="755650"/>
          </a:xfrm>
        </p:grpSpPr>
        <p:sp>
          <p:nvSpPr>
            <p:cNvPr id="7" name="object 7"/>
            <p:cNvSpPr/>
            <p:nvPr/>
          </p:nvSpPr>
          <p:spPr>
            <a:xfrm>
              <a:off x="4330479" y="175969"/>
              <a:ext cx="3531235" cy="742950"/>
            </a:xfrm>
            <a:custGeom>
              <a:avLst/>
              <a:gdLst/>
              <a:ahLst/>
              <a:cxnLst/>
              <a:rect l="l" t="t" r="r" b="b"/>
              <a:pathLst>
                <a:path w="3531234" h="742950">
                  <a:moveTo>
                    <a:pt x="3492944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3492944" y="742441"/>
                  </a:lnTo>
                  <a:lnTo>
                    <a:pt x="3507738" y="739435"/>
                  </a:lnTo>
                  <a:lnTo>
                    <a:pt x="3519852" y="731250"/>
                  </a:lnTo>
                  <a:lnTo>
                    <a:pt x="3528038" y="719135"/>
                  </a:lnTo>
                  <a:lnTo>
                    <a:pt x="3531044" y="704341"/>
                  </a:lnTo>
                  <a:lnTo>
                    <a:pt x="3531044" y="38099"/>
                  </a:lnTo>
                  <a:lnTo>
                    <a:pt x="3528038" y="23306"/>
                  </a:lnTo>
                  <a:lnTo>
                    <a:pt x="3519852" y="11191"/>
                  </a:lnTo>
                  <a:lnTo>
                    <a:pt x="3507738" y="3006"/>
                  </a:lnTo>
                  <a:lnTo>
                    <a:pt x="3492944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330479" y="175969"/>
              <a:ext cx="3531235" cy="742950"/>
            </a:xfrm>
            <a:custGeom>
              <a:avLst/>
              <a:gdLst/>
              <a:ahLst/>
              <a:cxnLst/>
              <a:rect l="l" t="t" r="r" b="b"/>
              <a:pathLst>
                <a:path w="3531234" h="742950">
                  <a:moveTo>
                    <a:pt x="3492944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3492944" y="0"/>
                  </a:lnTo>
                  <a:lnTo>
                    <a:pt x="3507738" y="3006"/>
                  </a:lnTo>
                  <a:lnTo>
                    <a:pt x="3519852" y="11191"/>
                  </a:lnTo>
                  <a:lnTo>
                    <a:pt x="3528038" y="23306"/>
                  </a:lnTo>
                  <a:lnTo>
                    <a:pt x="3531044" y="38099"/>
                  </a:lnTo>
                  <a:lnTo>
                    <a:pt x="3531044" y="704341"/>
                  </a:lnTo>
                  <a:lnTo>
                    <a:pt x="3528038" y="719135"/>
                  </a:lnTo>
                  <a:lnTo>
                    <a:pt x="3519852" y="731250"/>
                  </a:lnTo>
                  <a:lnTo>
                    <a:pt x="3507738" y="739435"/>
                  </a:lnTo>
                  <a:lnTo>
                    <a:pt x="3492944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13910" y="255602"/>
            <a:ext cx="296418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Sassoon Sans Rg" pitchFamily="2" charset="77"/>
              </a:rPr>
              <a:t>Paired activity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8611" y="2201996"/>
            <a:ext cx="52533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Amba watched the show at the london palladium.</a:t>
            </a:r>
            <a:endParaRPr sz="2000">
              <a:latin typeface="Sassoon Sans Rg" pitchFamily="2" charset="77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611" y="2960008"/>
            <a:ext cx="40024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My brother is an electrician in sydney.</a:t>
            </a: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8611" y="3718021"/>
            <a:ext cx="5879465" cy="715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100"/>
              </a:spcBef>
            </a:pP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The linnaean system divided vertebrates into five groups  (mammals, fish, amphibians, birds and reptiles).</a:t>
            </a:r>
            <a:endParaRPr sz="2000">
              <a:latin typeface="Sassoon Sans Rg" pitchFamily="2" charset="77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8611" y="4846416"/>
            <a:ext cx="665225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The swedish scientist studied and lectured at uppsala university.</a:t>
            </a: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050983" y="4855950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581" y="0"/>
                </a:lnTo>
                <a:lnTo>
                  <a:pt x="0" y="0"/>
                </a:lnTo>
                <a:close/>
              </a:path>
            </a:pathLst>
          </a:custGeom>
          <a:ln w="11188">
            <a:solidFill>
              <a:srgbClr val="E4394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8144" y="1069365"/>
            <a:ext cx="10695940" cy="798039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ts val="2575"/>
              </a:lnSpc>
              <a:spcBef>
                <a:spcPts val="795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Which are 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common nouns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? Which are </a:t>
            </a:r>
            <a:r>
              <a:rPr sz="2000" b="1" dirty="0">
                <a:solidFill>
                  <a:srgbClr val="7EA63D"/>
                </a:solidFill>
                <a:latin typeface="Sassoon Sans Rg" pitchFamily="2" charset="77"/>
                <a:cs typeface="Arial"/>
              </a:rPr>
              <a:t>proper nouns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? Identify them with your learning partner.</a:t>
            </a:r>
            <a:endParaRPr sz="2000" dirty="0">
              <a:latin typeface="Sassoon Sans Rg" pitchFamily="2" charset="77"/>
              <a:cs typeface="Arial MT"/>
            </a:endParaRPr>
          </a:p>
          <a:p>
            <a:pPr algn="ctr">
              <a:lnSpc>
                <a:spcPts val="1614"/>
              </a:lnSpc>
            </a:pP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(To help disguise the answers, capital letters have not been used for proper nouns.)</a:t>
            </a:r>
            <a:endParaRPr lang="en-US" sz="12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algn="ctr">
              <a:lnSpc>
                <a:spcPts val="1614"/>
              </a:lnSpc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30767" y="5599442"/>
            <a:ext cx="8828282" cy="52963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Be ready to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share your feedback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with the class before the answers are revealed.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145415">
              <a:lnSpc>
                <a:spcPct val="100000"/>
              </a:lnSpc>
              <a:spcBef>
                <a:spcPts val="81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40" name="object 40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44" name="object 18">
            <a:extLst>
              <a:ext uri="{FF2B5EF4-FFF2-40B4-BE49-F238E27FC236}">
                <a16:creationId xmlns:a16="http://schemas.microsoft.com/office/drawing/2014/main" id="{61F916FB-81CB-9128-48AC-DDD3A0510E0F}"/>
              </a:ext>
            </a:extLst>
          </p:cNvPr>
          <p:cNvSpPr txBox="1"/>
          <p:nvPr/>
        </p:nvSpPr>
        <p:spPr>
          <a:xfrm>
            <a:off x="554914" y="211303"/>
            <a:ext cx="6864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Fluency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0E2159A-96D5-7737-B2D5-2E615DDDC000}"/>
              </a:ext>
            </a:extLst>
          </p:cNvPr>
          <p:cNvSpPr/>
          <p:nvPr/>
        </p:nvSpPr>
        <p:spPr>
          <a:xfrm>
            <a:off x="9296400" y="4648200"/>
            <a:ext cx="2147684" cy="629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4885D13-AA6B-BE6D-5755-17B6FC3A72D0}"/>
              </a:ext>
            </a:extLst>
          </p:cNvPr>
          <p:cNvGrpSpPr/>
          <p:nvPr/>
        </p:nvGrpSpPr>
        <p:grpSpPr>
          <a:xfrm>
            <a:off x="8013809" y="2415551"/>
            <a:ext cx="3805277" cy="2922395"/>
            <a:chOff x="6473977" y="561008"/>
            <a:chExt cx="4875072" cy="5003787"/>
          </a:xfrm>
        </p:grpSpPr>
        <p:sp>
          <p:nvSpPr>
            <p:cNvPr id="66" name="object 22">
              <a:extLst>
                <a:ext uri="{FF2B5EF4-FFF2-40B4-BE49-F238E27FC236}">
                  <a16:creationId xmlns:a16="http://schemas.microsoft.com/office/drawing/2014/main" id="{A52B9A4E-0B6B-1712-8FB4-F89F7B7EC808}"/>
                </a:ext>
              </a:extLst>
            </p:cNvPr>
            <p:cNvSpPr txBox="1"/>
            <p:nvPr/>
          </p:nvSpPr>
          <p:spPr>
            <a:xfrm>
              <a:off x="7233610" y="2779979"/>
              <a:ext cx="1998980" cy="1016817"/>
            </a:xfrm>
            <a:prstGeom prst="rect">
              <a:avLst/>
            </a:prstGeom>
            <a:solidFill>
              <a:srgbClr val="47277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86360" rIns="0" bIns="0" rtlCol="0">
              <a:spAutoFit/>
            </a:bodyPr>
            <a:lstStyle/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US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PK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sz="3200" dirty="0">
                <a:latin typeface="Sassoon Sans Rg" pitchFamily="2" charset="77"/>
                <a:cs typeface="Arial MT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92809FB-5A2C-1D1A-341C-5E2F3CC84D0E}"/>
                </a:ext>
              </a:extLst>
            </p:cNvPr>
            <p:cNvGrpSpPr/>
            <p:nvPr/>
          </p:nvGrpSpPr>
          <p:grpSpPr>
            <a:xfrm>
              <a:off x="6473977" y="561008"/>
              <a:ext cx="4875072" cy="5003787"/>
              <a:chOff x="6473977" y="561008"/>
              <a:chExt cx="4875072" cy="5003787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DC05FB-6EC1-E5D3-EF1C-9670A97FB77B}"/>
                  </a:ext>
                </a:extLst>
              </p:cNvPr>
              <p:cNvGrpSpPr/>
              <p:nvPr/>
            </p:nvGrpSpPr>
            <p:grpSpPr>
              <a:xfrm>
                <a:off x="6473977" y="561008"/>
                <a:ext cx="4875072" cy="4997032"/>
                <a:chOff x="6473977" y="561008"/>
                <a:chExt cx="4875072" cy="4997032"/>
              </a:xfrm>
            </p:grpSpPr>
            <p:sp>
              <p:nvSpPr>
                <p:cNvPr id="70" name="object 17">
                  <a:extLst>
                    <a:ext uri="{FF2B5EF4-FFF2-40B4-BE49-F238E27FC236}">
                      <a16:creationId xmlns:a16="http://schemas.microsoft.com/office/drawing/2014/main" id="{635CA62A-D548-7091-644C-EF5941DF62C6}"/>
                    </a:ext>
                  </a:extLst>
                </p:cNvPr>
                <p:cNvSpPr/>
                <p:nvPr/>
              </p:nvSpPr>
              <p:spPr>
                <a:xfrm>
                  <a:off x="8202974" y="1667670"/>
                  <a:ext cx="1062990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990" h="1112520">
                      <a:moveTo>
                        <a:pt x="1062431" y="0"/>
                      </a:moveTo>
                      <a:lnTo>
                        <a:pt x="1062431" y="687006"/>
                      </a:lnTo>
                      <a:lnTo>
                        <a:pt x="0" y="687006"/>
                      </a:lnTo>
                      <a:lnTo>
                        <a:pt x="0" y="1112316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71" name="object 18">
                  <a:extLst>
                    <a:ext uri="{FF2B5EF4-FFF2-40B4-BE49-F238E27FC236}">
                      <a16:creationId xmlns:a16="http://schemas.microsoft.com/office/drawing/2014/main" id="{2A3CF96F-96A0-F83D-887D-846F79840F2C}"/>
                    </a:ext>
                  </a:extLst>
                </p:cNvPr>
                <p:cNvSpPr/>
                <p:nvPr/>
              </p:nvSpPr>
              <p:spPr>
                <a:xfrm>
                  <a:off x="7225463" y="3799580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820559" y="0"/>
                      </a:moveTo>
                      <a:lnTo>
                        <a:pt x="820559" y="250786"/>
                      </a:lnTo>
                      <a:lnTo>
                        <a:pt x="0" y="250786"/>
                      </a:lnTo>
                      <a:lnTo>
                        <a:pt x="0" y="1841207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72" name="object 19">
                  <a:extLst>
                    <a:ext uri="{FF2B5EF4-FFF2-40B4-BE49-F238E27FC236}">
                      <a16:creationId xmlns:a16="http://schemas.microsoft.com/office/drawing/2014/main" id="{EC0D7E4E-8FCB-45EB-C069-4E246E32A05F}"/>
                    </a:ext>
                  </a:extLst>
                </p:cNvPr>
                <p:cNvSpPr/>
                <p:nvPr/>
              </p:nvSpPr>
              <p:spPr>
                <a:xfrm>
                  <a:off x="8387429" y="3799579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0" y="0"/>
                      </a:moveTo>
                      <a:lnTo>
                        <a:pt x="0" y="250786"/>
                      </a:lnTo>
                      <a:lnTo>
                        <a:pt x="820559" y="250786"/>
                      </a:lnTo>
                      <a:lnTo>
                        <a:pt x="820559" y="1841207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73" name="object 21">
                  <a:extLst>
                    <a:ext uri="{FF2B5EF4-FFF2-40B4-BE49-F238E27FC236}">
                      <a16:creationId xmlns:a16="http://schemas.microsoft.com/office/drawing/2014/main" id="{8DF2820F-0453-49E7-E999-D83FDE01444B}"/>
                    </a:ext>
                  </a:extLst>
                </p:cNvPr>
                <p:cNvSpPr/>
                <p:nvPr/>
              </p:nvSpPr>
              <p:spPr>
                <a:xfrm>
                  <a:off x="9606659" y="1667670"/>
                  <a:ext cx="821055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112520">
                      <a:moveTo>
                        <a:pt x="0" y="0"/>
                      </a:moveTo>
                      <a:lnTo>
                        <a:pt x="0" y="687006"/>
                      </a:lnTo>
                      <a:lnTo>
                        <a:pt x="820559" y="687006"/>
                      </a:lnTo>
                      <a:lnTo>
                        <a:pt x="820559" y="1112316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74" name="object 23">
                  <a:extLst>
                    <a:ext uri="{FF2B5EF4-FFF2-40B4-BE49-F238E27FC236}">
                      <a16:creationId xmlns:a16="http://schemas.microsoft.com/office/drawing/2014/main" id="{4F61B55E-9E79-C771-F244-99A7DA4CB862}"/>
                    </a:ext>
                  </a:extLst>
                </p:cNvPr>
                <p:cNvSpPr txBox="1"/>
                <p:nvPr/>
              </p:nvSpPr>
              <p:spPr>
                <a:xfrm>
                  <a:off x="8718963" y="2059683"/>
                  <a:ext cx="591687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75" name="object 24">
                  <a:extLst>
                    <a:ext uri="{FF2B5EF4-FFF2-40B4-BE49-F238E27FC236}">
                      <a16:creationId xmlns:a16="http://schemas.microsoft.com/office/drawing/2014/main" id="{0B478F5E-3290-07A6-A4CC-ED7B7B89EE4E}"/>
                    </a:ext>
                  </a:extLst>
                </p:cNvPr>
                <p:cNvSpPr txBox="1"/>
                <p:nvPr/>
              </p:nvSpPr>
              <p:spPr>
                <a:xfrm>
                  <a:off x="9869820" y="2071579"/>
                  <a:ext cx="541331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76" name="object 25">
                  <a:extLst>
                    <a:ext uri="{FF2B5EF4-FFF2-40B4-BE49-F238E27FC236}">
                      <a16:creationId xmlns:a16="http://schemas.microsoft.com/office/drawing/2014/main" id="{FB9FFA5D-F172-EDE9-57BE-D1D8443ACDFB}"/>
                    </a:ext>
                  </a:extLst>
                </p:cNvPr>
                <p:cNvSpPr txBox="1"/>
                <p:nvPr/>
              </p:nvSpPr>
              <p:spPr>
                <a:xfrm>
                  <a:off x="7334292" y="3985760"/>
                  <a:ext cx="2023155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  <a:tabLst>
                      <a:tab pos="1185545" algn="l"/>
                    </a:tabLst>
                  </a:pPr>
                  <a:r>
                    <a:rPr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	</a:t>
                  </a:r>
                  <a:r>
                    <a:rPr lang="en-US"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7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77" name="object 26">
                  <a:extLst>
                    <a:ext uri="{FF2B5EF4-FFF2-40B4-BE49-F238E27FC236}">
                      <a16:creationId xmlns:a16="http://schemas.microsoft.com/office/drawing/2014/main" id="{5DCD780D-D5C5-2C84-DA95-E5803A74BB7C}"/>
                    </a:ext>
                  </a:extLst>
                </p:cNvPr>
                <p:cNvSpPr/>
                <p:nvPr/>
              </p:nvSpPr>
              <p:spPr>
                <a:xfrm>
                  <a:off x="9667582" y="2779980"/>
                  <a:ext cx="1519555" cy="39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399414">
                      <a:moveTo>
                        <a:pt x="1519262" y="398818"/>
                      </a:moveTo>
                      <a:lnTo>
                        <a:pt x="0" y="398818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398818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78" name="object 27">
                  <a:extLst>
                    <a:ext uri="{FF2B5EF4-FFF2-40B4-BE49-F238E27FC236}">
                      <a16:creationId xmlns:a16="http://schemas.microsoft.com/office/drawing/2014/main" id="{5ED88E6C-2E0D-AB24-13A9-E38E989782AD}"/>
                    </a:ext>
                  </a:extLst>
                </p:cNvPr>
                <p:cNvSpPr txBox="1"/>
                <p:nvPr/>
              </p:nvSpPr>
              <p:spPr>
                <a:xfrm>
                  <a:off x="9829494" y="2755262"/>
                  <a:ext cx="1519555" cy="356810"/>
                </a:xfrm>
                <a:prstGeom prst="rect">
                  <a:avLst/>
                </a:prstGeom>
                <a:ln w="63500">
                  <a:noFill/>
                </a:ln>
              </p:spPr>
              <p:txBody>
                <a:bodyPr vert="horz" wrap="square" lIns="0" tIns="53975" rIns="0" bIns="0" rtlCol="0">
                  <a:spAutoFit/>
                </a:bodyPr>
                <a:lstStyle/>
                <a:p>
                  <a:pPr marL="104775">
                    <a:lnSpc>
                      <a:spcPct val="100000"/>
                    </a:lnSpc>
                    <a:spcBef>
                      <a:spcPts val="425"/>
                    </a:spcBef>
                  </a:pPr>
                  <a:r>
                    <a:rPr sz="1000" dirty="0">
                      <a:solidFill>
                        <a:srgbClr val="E43941"/>
                      </a:solidFill>
                      <a:latin typeface="Sassoon Sans Rg" pitchFamily="2" charset="77"/>
                      <a:cs typeface="Arial MT"/>
                    </a:rPr>
                    <a:t>It is not a noun.</a:t>
                  </a:r>
                  <a:endParaRPr sz="10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79" name="object 28">
                  <a:extLst>
                    <a:ext uri="{FF2B5EF4-FFF2-40B4-BE49-F238E27FC236}">
                      <a16:creationId xmlns:a16="http://schemas.microsoft.com/office/drawing/2014/main" id="{5FC60C62-2CEE-5AE3-1C5D-68D45C56342A}"/>
                    </a:ext>
                  </a:extLst>
                </p:cNvPr>
                <p:cNvSpPr/>
                <p:nvPr/>
              </p:nvSpPr>
              <p:spPr>
                <a:xfrm>
                  <a:off x="6473977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80" name="object 29">
                  <a:extLst>
                    <a:ext uri="{FF2B5EF4-FFF2-40B4-BE49-F238E27FC236}">
                      <a16:creationId xmlns:a16="http://schemas.microsoft.com/office/drawing/2014/main" id="{88782218-56BA-CF9B-B4C3-8C85846BC9AB}"/>
                    </a:ext>
                  </a:extLst>
                </p:cNvPr>
                <p:cNvSpPr txBox="1"/>
                <p:nvPr/>
              </p:nvSpPr>
              <p:spPr>
                <a:xfrm>
                  <a:off x="6528443" y="4582221"/>
                  <a:ext cx="1410335" cy="885985"/>
                </a:xfrm>
                <a:prstGeom prst="rect">
                  <a:avLst/>
                </a:prstGeom>
              </p:spPr>
              <p:txBody>
                <a:bodyPr vert="horz" wrap="square" lIns="0" tIns="55244" rIns="0" bIns="0" rtlCol="0">
                  <a:spAutoFit/>
                </a:bodyPr>
                <a:lstStyle/>
                <a:p>
                  <a:pPr marL="12700" marR="5080" algn="ctr">
                    <a:spcBef>
                      <a:spcPts val="434"/>
                    </a:spcBef>
                  </a:pPr>
                  <a:r>
                    <a:rPr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It’s a </a:t>
                  </a:r>
                  <a:r>
                    <a:rPr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proper</a:t>
                  </a:r>
                  <a:r>
                    <a:rPr lang="en-US"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noun</a:t>
                  </a:r>
                  <a:r>
                    <a:rPr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 It needs a  </a:t>
                  </a:r>
                  <a:r>
                    <a:rPr lang="en-US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/>
                  </a:r>
                  <a:br>
                    <a:rPr lang="en-US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</a:br>
                  <a:r>
                    <a:rPr sz="1000" b="1" dirty="0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capital l</a:t>
                  </a:r>
                  <a:r>
                    <a:rPr lang="en-GB" sz="1000" b="1" dirty="0" err="1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etter</a:t>
                  </a:r>
                  <a:r>
                    <a:rPr lang="en-GB" sz="1000" b="1" dirty="0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.</a:t>
                  </a:r>
                  <a:r>
                    <a:rPr lang="en-PK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</a:t>
                  </a:r>
                  <a:endParaRPr sz="10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81" name="object 30">
                  <a:extLst>
                    <a:ext uri="{FF2B5EF4-FFF2-40B4-BE49-F238E27FC236}">
                      <a16:creationId xmlns:a16="http://schemas.microsoft.com/office/drawing/2014/main" id="{125A4634-E48F-BBB3-A9F6-04E0036D7C75}"/>
                    </a:ext>
                  </a:extLst>
                </p:cNvPr>
                <p:cNvSpPr/>
                <p:nvPr/>
              </p:nvSpPr>
              <p:spPr>
                <a:xfrm>
                  <a:off x="8456345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82" name="object 38">
                  <a:extLst>
                    <a:ext uri="{FF2B5EF4-FFF2-40B4-BE49-F238E27FC236}">
                      <a16:creationId xmlns:a16="http://schemas.microsoft.com/office/drawing/2014/main" id="{E7EEEF11-FBE7-FDE6-80E4-0EC93018FE5E}"/>
                    </a:ext>
                  </a:extLst>
                </p:cNvPr>
                <p:cNvSpPr txBox="1"/>
                <p:nvPr/>
              </p:nvSpPr>
              <p:spPr>
                <a:xfrm>
                  <a:off x="7930553" y="620433"/>
                  <a:ext cx="3042248" cy="1055610"/>
                </a:xfrm>
                <a:prstGeom prst="rect">
                  <a:avLst/>
                </a:prstGeom>
                <a:solidFill>
                  <a:srgbClr val="47277A"/>
                </a:solidFill>
                <a:ln w="12700">
                  <a:solidFill>
                    <a:srgbClr val="000000"/>
                  </a:solidFill>
                </a:ln>
              </p:spPr>
              <p:txBody>
                <a:bodyPr vert="horz" wrap="square" lIns="0" tIns="139065" rIns="0" bIns="0" rtlCol="0">
                  <a:spAutoFit/>
                </a:bodyPr>
                <a:lstStyle/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1050" dirty="0">
                    <a:latin typeface="Sassoon Sans Rg" pitchFamily="2" charset="77"/>
                    <a:cs typeface="Arial MT"/>
                  </a:endParaRPr>
                </a:p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28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9F9130A-8C0A-A41A-B29A-4AE8C29AE42E}"/>
                    </a:ext>
                  </a:extLst>
                </p:cNvPr>
                <p:cNvSpPr txBox="1"/>
                <p:nvPr/>
              </p:nvSpPr>
              <p:spPr>
                <a:xfrm>
                  <a:off x="7780607" y="561008"/>
                  <a:ext cx="3360659" cy="11066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324000" marR="206375" lvl="0" indent="285750" algn="l" defTabSz="914400" rtl="0" eaLnBrk="1" fontAlgn="auto" latinLnBrk="0" hangingPunct="1">
                    <a:spcBef>
                      <a:spcPts val="10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Is it a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person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, 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place 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or a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thing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?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213BFCE4-6108-0634-1AEF-6841888DBD96}"/>
                    </a:ext>
                  </a:extLst>
                </p:cNvPr>
                <p:cNvSpPr txBox="1"/>
                <p:nvPr/>
              </p:nvSpPr>
              <p:spPr>
                <a:xfrm>
                  <a:off x="7083586" y="2715051"/>
                  <a:ext cx="2302655" cy="1125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179705" marR="186055" algn="ctr">
                    <a:lnSpc>
                      <a:spcPts val="1510"/>
                    </a:lnSpc>
                    <a:spcBef>
                      <a:spcPts val="580"/>
                    </a:spcBef>
                  </a:pPr>
                  <a:r>
                    <a:rPr lang="en-GB" sz="10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Has the noun been  given a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specific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name</a:t>
                  </a:r>
                  <a:r>
                    <a:rPr lang="en-GB" sz="10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0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so it can be  identified?</a:t>
                  </a:r>
                  <a:endParaRPr lang="en-GB" sz="1000" dirty="0">
                    <a:latin typeface="Sassoon Sans Rg" pitchFamily="2" charset="77"/>
                    <a:cs typeface="Arial MT"/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644AF01-E58D-C817-13BE-77E7E992F49B}"/>
                  </a:ext>
                </a:extLst>
              </p:cNvPr>
              <p:cNvSpPr txBox="1"/>
              <p:nvPr/>
            </p:nvSpPr>
            <p:spPr>
              <a:xfrm>
                <a:off x="8159804" y="4623693"/>
                <a:ext cx="1971014" cy="94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4310" marR="0" lvl="0" indent="-67310" algn="ctr" defTabSz="914400" rtl="0" eaLnBrk="1" fontAlgn="auto" latinLnBrk="0" hangingPunct="1">
                  <a:lnSpc>
                    <a:spcPct val="72800"/>
                  </a:lnSpc>
                  <a:spcBef>
                    <a:spcPts val="116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It’s a </a:t>
                </a:r>
                <a:r>
                  <a:rPr kumimoji="0" lang="en-GB" sz="1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common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 </a:t>
                </a:r>
                <a:b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</a:br>
                <a:r>
                  <a:rPr kumimoji="0" lang="en-GB" sz="1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>
                      <a:solidFill>
                        <a:srgbClr val="E43941"/>
                      </a:solidFill>
                    </a:uFill>
                    <a:latin typeface="Sassoon Sans Rg" pitchFamily="2" charset="77"/>
                    <a:ea typeface="+mn-ea"/>
                    <a:cs typeface="Arial"/>
                  </a:rPr>
                  <a:t>noun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. It does  </a:t>
                </a:r>
                <a:b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not need a  </a:t>
                </a:r>
                <a:b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capital letter.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Sans Rg" pitchFamily="2" charset="77"/>
                  <a:ea typeface="+mn-ea"/>
                  <a:cs typeface="Arial MT"/>
                </a:endParaRPr>
              </a:p>
            </p:txBody>
          </p:sp>
        </p:grpSp>
      </p:grpSp>
      <p:sp>
        <p:nvSpPr>
          <p:cNvPr id="85" name="object 32">
            <a:extLst>
              <a:ext uri="{FF2B5EF4-FFF2-40B4-BE49-F238E27FC236}">
                <a16:creationId xmlns:a16="http://schemas.microsoft.com/office/drawing/2014/main" id="{02446EFF-FFEA-3AB0-BFE4-83C0F65C38EB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4129" y="169619"/>
            <a:ext cx="3543935" cy="755650"/>
            <a:chOff x="4324129" y="169619"/>
            <a:chExt cx="3543935" cy="755650"/>
          </a:xfrm>
        </p:grpSpPr>
        <p:sp>
          <p:nvSpPr>
            <p:cNvPr id="3" name="object 3"/>
            <p:cNvSpPr/>
            <p:nvPr/>
          </p:nvSpPr>
          <p:spPr>
            <a:xfrm>
              <a:off x="4330479" y="175969"/>
              <a:ext cx="3531235" cy="742950"/>
            </a:xfrm>
            <a:custGeom>
              <a:avLst/>
              <a:gdLst/>
              <a:ahLst/>
              <a:cxnLst/>
              <a:rect l="l" t="t" r="r" b="b"/>
              <a:pathLst>
                <a:path w="3531234" h="742950">
                  <a:moveTo>
                    <a:pt x="3492944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3492944" y="742441"/>
                  </a:lnTo>
                  <a:lnTo>
                    <a:pt x="3507738" y="739435"/>
                  </a:lnTo>
                  <a:lnTo>
                    <a:pt x="3519852" y="731250"/>
                  </a:lnTo>
                  <a:lnTo>
                    <a:pt x="3528038" y="719135"/>
                  </a:lnTo>
                  <a:lnTo>
                    <a:pt x="3531044" y="704341"/>
                  </a:lnTo>
                  <a:lnTo>
                    <a:pt x="3531044" y="38099"/>
                  </a:lnTo>
                  <a:lnTo>
                    <a:pt x="3528038" y="23306"/>
                  </a:lnTo>
                  <a:lnTo>
                    <a:pt x="3519852" y="11191"/>
                  </a:lnTo>
                  <a:lnTo>
                    <a:pt x="3507738" y="3006"/>
                  </a:lnTo>
                  <a:lnTo>
                    <a:pt x="3492944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330479" y="175969"/>
              <a:ext cx="3531235" cy="742950"/>
            </a:xfrm>
            <a:custGeom>
              <a:avLst/>
              <a:gdLst/>
              <a:ahLst/>
              <a:cxnLst/>
              <a:rect l="l" t="t" r="r" b="b"/>
              <a:pathLst>
                <a:path w="3531234" h="742950">
                  <a:moveTo>
                    <a:pt x="3492944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3492944" y="0"/>
                  </a:lnTo>
                  <a:lnTo>
                    <a:pt x="3507738" y="3006"/>
                  </a:lnTo>
                  <a:lnTo>
                    <a:pt x="3519852" y="11191"/>
                  </a:lnTo>
                  <a:lnTo>
                    <a:pt x="3528038" y="23306"/>
                  </a:lnTo>
                  <a:lnTo>
                    <a:pt x="3531044" y="38099"/>
                  </a:lnTo>
                  <a:lnTo>
                    <a:pt x="3531044" y="704341"/>
                  </a:lnTo>
                  <a:lnTo>
                    <a:pt x="3528038" y="719135"/>
                  </a:lnTo>
                  <a:lnTo>
                    <a:pt x="3519852" y="731250"/>
                  </a:lnTo>
                  <a:lnTo>
                    <a:pt x="3507738" y="739435"/>
                  </a:lnTo>
                  <a:lnTo>
                    <a:pt x="3492944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10050983" y="5077410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581" y="0"/>
                </a:lnTo>
                <a:lnTo>
                  <a:pt x="0" y="0"/>
                </a:lnTo>
                <a:close/>
              </a:path>
            </a:pathLst>
          </a:custGeom>
          <a:ln w="11188">
            <a:solidFill>
              <a:srgbClr val="E4394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8144" y="1069365"/>
            <a:ext cx="10529456" cy="527709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795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Which are 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common nouns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? Which are </a:t>
            </a:r>
            <a:r>
              <a:rPr sz="2000" b="1" dirty="0">
                <a:solidFill>
                  <a:srgbClr val="7EA63D"/>
                </a:solidFill>
                <a:latin typeface="Sassoon Sans Rg" pitchFamily="2" charset="77"/>
                <a:cs typeface="Arial"/>
              </a:rPr>
              <a:t>proper nouns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? Identify them with your learning partner.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203835">
              <a:lnSpc>
                <a:spcPct val="100000"/>
              </a:lnSpc>
              <a:spcBef>
                <a:spcPts val="795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589496" y="196403"/>
            <a:ext cx="76149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382895" algn="l"/>
              </a:tabLst>
            </a:pPr>
            <a:r>
              <a:rPr sz="3600" dirty="0">
                <a:latin typeface="Sassoon Sans Rg" pitchFamily="2" charset="77"/>
              </a:rPr>
              <a:t>	</a:t>
            </a:r>
            <a:r>
              <a:rPr sz="3600" dirty="0">
                <a:solidFill>
                  <a:srgbClr val="94CD7E"/>
                </a:solidFill>
                <a:latin typeface="Sassoon Sans Rg" pitchFamily="2" charset="77"/>
              </a:rPr>
              <a:t>answers</a:t>
            </a:r>
            <a:endParaRPr sz="3200" baseline="57870" dirty="0">
              <a:latin typeface="Sassoon Sans Rg" pitchFamily="2" charset="77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30" name="object 30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98611" y="2203983"/>
            <a:ext cx="58359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Amba</a:t>
            </a:r>
            <a:r>
              <a:rPr lang="en-GB" sz="20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watched the 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show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at the </a:t>
            </a:r>
            <a:r>
              <a:rPr sz="20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London Palladium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8611" y="2991041"/>
            <a:ext cx="44620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My 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brother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is an 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electrician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in </a:t>
            </a:r>
            <a:r>
              <a:rPr sz="20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Sydney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8610" y="3704613"/>
            <a:ext cx="6545237" cy="77905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The </a:t>
            </a:r>
            <a:r>
              <a:rPr sz="20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Linnaean</a:t>
            </a:r>
            <a:r>
              <a:rPr sz="20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system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divided 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vertebrates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into five 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groups</a:t>
            </a:r>
            <a:endParaRPr sz="2000" u="sng" dirty="0">
              <a:latin typeface="Sassoon Sans Rg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(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mammals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, 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fish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, 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amphibians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, 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birds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and 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reptiles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).</a:t>
            </a: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8610" y="4958691"/>
            <a:ext cx="743098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The </a:t>
            </a:r>
            <a:r>
              <a:rPr sz="20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Swedish</a:t>
            </a:r>
            <a:r>
              <a:rPr sz="20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20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scientist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studied and lectured at </a:t>
            </a:r>
            <a:r>
              <a:rPr sz="20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Uppsala University</a:t>
            </a:r>
            <a:r>
              <a:rPr sz="2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0DA014-ABFF-DD68-C55A-7B2A4E0A4F82}"/>
              </a:ext>
            </a:extLst>
          </p:cNvPr>
          <p:cNvSpPr/>
          <p:nvPr/>
        </p:nvSpPr>
        <p:spPr>
          <a:xfrm>
            <a:off x="9829800" y="4791449"/>
            <a:ext cx="1143000" cy="795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B3AE56A1-D6FA-7497-DAFF-C1181AE35A74}"/>
              </a:ext>
            </a:extLst>
          </p:cNvPr>
          <p:cNvSpPr txBox="1">
            <a:spLocks/>
          </p:cNvSpPr>
          <p:nvPr/>
        </p:nvSpPr>
        <p:spPr>
          <a:xfrm>
            <a:off x="4613910" y="255602"/>
            <a:ext cx="296418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700" b="1" i="0">
                <a:solidFill>
                  <a:srgbClr val="F4C66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400" kern="0">
                <a:latin typeface="Sassoon Sans Rg" pitchFamily="2" charset="77"/>
              </a:rPr>
              <a:t>Paired activity</a:t>
            </a:r>
            <a:endParaRPr lang="en-GB" sz="3400" kern="0" dirty="0">
              <a:latin typeface="Sassoon Sans Rg" pitchFamily="2" charset="77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753063EA-A295-C2EE-0868-C70722B9C358}"/>
              </a:ext>
            </a:extLst>
          </p:cNvPr>
          <p:cNvSpPr txBox="1"/>
          <p:nvPr/>
        </p:nvSpPr>
        <p:spPr>
          <a:xfrm>
            <a:off x="554914" y="211303"/>
            <a:ext cx="6864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Fluency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0F9BC1-0A9F-1FEB-A575-23B11EDDD0D7}"/>
              </a:ext>
            </a:extLst>
          </p:cNvPr>
          <p:cNvGrpSpPr/>
          <p:nvPr/>
        </p:nvGrpSpPr>
        <p:grpSpPr>
          <a:xfrm>
            <a:off x="8153400" y="2415551"/>
            <a:ext cx="3805277" cy="2922395"/>
            <a:chOff x="6473977" y="561008"/>
            <a:chExt cx="4875072" cy="5003787"/>
          </a:xfrm>
        </p:grpSpPr>
        <p:sp>
          <p:nvSpPr>
            <p:cNvPr id="42" name="object 22">
              <a:extLst>
                <a:ext uri="{FF2B5EF4-FFF2-40B4-BE49-F238E27FC236}">
                  <a16:creationId xmlns:a16="http://schemas.microsoft.com/office/drawing/2014/main" id="{6AF7FE47-7980-2910-F247-9FB183434DCD}"/>
                </a:ext>
              </a:extLst>
            </p:cNvPr>
            <p:cNvSpPr txBox="1"/>
            <p:nvPr/>
          </p:nvSpPr>
          <p:spPr>
            <a:xfrm>
              <a:off x="7233610" y="2779979"/>
              <a:ext cx="1998980" cy="1016817"/>
            </a:xfrm>
            <a:prstGeom prst="rect">
              <a:avLst/>
            </a:prstGeom>
            <a:solidFill>
              <a:srgbClr val="47277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86360" rIns="0" bIns="0" rtlCol="0">
              <a:spAutoFit/>
            </a:bodyPr>
            <a:lstStyle/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US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PK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sz="3200" dirty="0">
                <a:latin typeface="Sassoon Sans Rg" pitchFamily="2" charset="77"/>
                <a:cs typeface="Arial MT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99C4288-0D29-3EB8-5D16-E94C71BE33ED}"/>
                </a:ext>
              </a:extLst>
            </p:cNvPr>
            <p:cNvGrpSpPr/>
            <p:nvPr/>
          </p:nvGrpSpPr>
          <p:grpSpPr>
            <a:xfrm>
              <a:off x="6473977" y="561008"/>
              <a:ext cx="4875072" cy="5003787"/>
              <a:chOff x="6473977" y="561008"/>
              <a:chExt cx="4875072" cy="500378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B37B229-A20A-591A-4A42-A944BDA411AA}"/>
                  </a:ext>
                </a:extLst>
              </p:cNvPr>
              <p:cNvGrpSpPr/>
              <p:nvPr/>
            </p:nvGrpSpPr>
            <p:grpSpPr>
              <a:xfrm>
                <a:off x="6473977" y="561008"/>
                <a:ext cx="4875072" cy="4997032"/>
                <a:chOff x="6473977" y="561008"/>
                <a:chExt cx="4875072" cy="4997032"/>
              </a:xfrm>
            </p:grpSpPr>
            <p:sp>
              <p:nvSpPr>
                <p:cNvPr id="46" name="object 17">
                  <a:extLst>
                    <a:ext uri="{FF2B5EF4-FFF2-40B4-BE49-F238E27FC236}">
                      <a16:creationId xmlns:a16="http://schemas.microsoft.com/office/drawing/2014/main" id="{3C8BC62C-B83F-CFCA-0D63-892014189B25}"/>
                    </a:ext>
                  </a:extLst>
                </p:cNvPr>
                <p:cNvSpPr/>
                <p:nvPr/>
              </p:nvSpPr>
              <p:spPr>
                <a:xfrm>
                  <a:off x="8202974" y="1667670"/>
                  <a:ext cx="1062990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990" h="1112520">
                      <a:moveTo>
                        <a:pt x="1062431" y="0"/>
                      </a:moveTo>
                      <a:lnTo>
                        <a:pt x="1062431" y="687006"/>
                      </a:lnTo>
                      <a:lnTo>
                        <a:pt x="0" y="687006"/>
                      </a:lnTo>
                      <a:lnTo>
                        <a:pt x="0" y="1112316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47" name="object 18">
                  <a:extLst>
                    <a:ext uri="{FF2B5EF4-FFF2-40B4-BE49-F238E27FC236}">
                      <a16:creationId xmlns:a16="http://schemas.microsoft.com/office/drawing/2014/main" id="{4019C05B-45BA-F3B1-7DFD-99A5DC32F7AF}"/>
                    </a:ext>
                  </a:extLst>
                </p:cNvPr>
                <p:cNvSpPr/>
                <p:nvPr/>
              </p:nvSpPr>
              <p:spPr>
                <a:xfrm>
                  <a:off x="7225463" y="3799580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820559" y="0"/>
                      </a:moveTo>
                      <a:lnTo>
                        <a:pt x="820559" y="250786"/>
                      </a:lnTo>
                      <a:lnTo>
                        <a:pt x="0" y="250786"/>
                      </a:lnTo>
                      <a:lnTo>
                        <a:pt x="0" y="1841207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48" name="object 19">
                  <a:extLst>
                    <a:ext uri="{FF2B5EF4-FFF2-40B4-BE49-F238E27FC236}">
                      <a16:creationId xmlns:a16="http://schemas.microsoft.com/office/drawing/2014/main" id="{FAB0968B-D23B-5DB0-3799-633C60CC866B}"/>
                    </a:ext>
                  </a:extLst>
                </p:cNvPr>
                <p:cNvSpPr/>
                <p:nvPr/>
              </p:nvSpPr>
              <p:spPr>
                <a:xfrm>
                  <a:off x="8387429" y="3799579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0" y="0"/>
                      </a:moveTo>
                      <a:lnTo>
                        <a:pt x="0" y="250786"/>
                      </a:lnTo>
                      <a:lnTo>
                        <a:pt x="820559" y="250786"/>
                      </a:lnTo>
                      <a:lnTo>
                        <a:pt x="820559" y="1841207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49" name="object 21">
                  <a:extLst>
                    <a:ext uri="{FF2B5EF4-FFF2-40B4-BE49-F238E27FC236}">
                      <a16:creationId xmlns:a16="http://schemas.microsoft.com/office/drawing/2014/main" id="{6CBF9460-B077-3963-8743-E868EC052227}"/>
                    </a:ext>
                  </a:extLst>
                </p:cNvPr>
                <p:cNvSpPr/>
                <p:nvPr/>
              </p:nvSpPr>
              <p:spPr>
                <a:xfrm>
                  <a:off x="9606659" y="1667670"/>
                  <a:ext cx="821055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112520">
                      <a:moveTo>
                        <a:pt x="0" y="0"/>
                      </a:moveTo>
                      <a:lnTo>
                        <a:pt x="0" y="687006"/>
                      </a:lnTo>
                      <a:lnTo>
                        <a:pt x="820559" y="687006"/>
                      </a:lnTo>
                      <a:lnTo>
                        <a:pt x="820559" y="1112316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0" name="object 23">
                  <a:extLst>
                    <a:ext uri="{FF2B5EF4-FFF2-40B4-BE49-F238E27FC236}">
                      <a16:creationId xmlns:a16="http://schemas.microsoft.com/office/drawing/2014/main" id="{05F52374-241E-812D-5BD6-284873D0E3C3}"/>
                    </a:ext>
                  </a:extLst>
                </p:cNvPr>
                <p:cNvSpPr txBox="1"/>
                <p:nvPr/>
              </p:nvSpPr>
              <p:spPr>
                <a:xfrm>
                  <a:off x="8718963" y="2059683"/>
                  <a:ext cx="591687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1" name="object 24">
                  <a:extLst>
                    <a:ext uri="{FF2B5EF4-FFF2-40B4-BE49-F238E27FC236}">
                      <a16:creationId xmlns:a16="http://schemas.microsoft.com/office/drawing/2014/main" id="{FEAF3B7B-6E8C-5D25-3483-0F5C3EDC8CA9}"/>
                    </a:ext>
                  </a:extLst>
                </p:cNvPr>
                <p:cNvSpPr txBox="1"/>
                <p:nvPr/>
              </p:nvSpPr>
              <p:spPr>
                <a:xfrm>
                  <a:off x="9869820" y="2071579"/>
                  <a:ext cx="541331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2" name="object 25">
                  <a:extLst>
                    <a:ext uri="{FF2B5EF4-FFF2-40B4-BE49-F238E27FC236}">
                      <a16:creationId xmlns:a16="http://schemas.microsoft.com/office/drawing/2014/main" id="{92062FE0-AD38-8C37-ADDC-36F9EB0F754F}"/>
                    </a:ext>
                  </a:extLst>
                </p:cNvPr>
                <p:cNvSpPr txBox="1"/>
                <p:nvPr/>
              </p:nvSpPr>
              <p:spPr>
                <a:xfrm>
                  <a:off x="7334292" y="3985760"/>
                  <a:ext cx="2023155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  <a:tabLst>
                      <a:tab pos="1185545" algn="l"/>
                    </a:tabLst>
                  </a:pPr>
                  <a:r>
                    <a:rPr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	</a:t>
                  </a:r>
                  <a:r>
                    <a:rPr lang="en-US"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7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3" name="object 26">
                  <a:extLst>
                    <a:ext uri="{FF2B5EF4-FFF2-40B4-BE49-F238E27FC236}">
                      <a16:creationId xmlns:a16="http://schemas.microsoft.com/office/drawing/2014/main" id="{ECA0CCB1-D61A-A14C-D5EB-EC8E61929796}"/>
                    </a:ext>
                  </a:extLst>
                </p:cNvPr>
                <p:cNvSpPr/>
                <p:nvPr/>
              </p:nvSpPr>
              <p:spPr>
                <a:xfrm>
                  <a:off x="9667582" y="2779980"/>
                  <a:ext cx="1519555" cy="39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399414">
                      <a:moveTo>
                        <a:pt x="1519262" y="398818"/>
                      </a:moveTo>
                      <a:lnTo>
                        <a:pt x="0" y="398818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398818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4" name="object 27">
                  <a:extLst>
                    <a:ext uri="{FF2B5EF4-FFF2-40B4-BE49-F238E27FC236}">
                      <a16:creationId xmlns:a16="http://schemas.microsoft.com/office/drawing/2014/main" id="{65781909-EEAD-CF67-7155-0ABE7C523275}"/>
                    </a:ext>
                  </a:extLst>
                </p:cNvPr>
                <p:cNvSpPr txBox="1"/>
                <p:nvPr/>
              </p:nvSpPr>
              <p:spPr>
                <a:xfrm>
                  <a:off x="9829494" y="2755262"/>
                  <a:ext cx="1519555" cy="356810"/>
                </a:xfrm>
                <a:prstGeom prst="rect">
                  <a:avLst/>
                </a:prstGeom>
                <a:ln w="63500">
                  <a:noFill/>
                </a:ln>
              </p:spPr>
              <p:txBody>
                <a:bodyPr vert="horz" wrap="square" lIns="0" tIns="53975" rIns="0" bIns="0" rtlCol="0">
                  <a:spAutoFit/>
                </a:bodyPr>
                <a:lstStyle/>
                <a:p>
                  <a:pPr marL="104775">
                    <a:lnSpc>
                      <a:spcPct val="100000"/>
                    </a:lnSpc>
                    <a:spcBef>
                      <a:spcPts val="425"/>
                    </a:spcBef>
                  </a:pPr>
                  <a:r>
                    <a:rPr sz="1000" dirty="0">
                      <a:solidFill>
                        <a:srgbClr val="E43941"/>
                      </a:solidFill>
                      <a:latin typeface="Sassoon Sans Rg" pitchFamily="2" charset="77"/>
                      <a:cs typeface="Arial MT"/>
                    </a:rPr>
                    <a:t>It is not a noun.</a:t>
                  </a:r>
                  <a:endParaRPr sz="10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55" name="object 28">
                  <a:extLst>
                    <a:ext uri="{FF2B5EF4-FFF2-40B4-BE49-F238E27FC236}">
                      <a16:creationId xmlns:a16="http://schemas.microsoft.com/office/drawing/2014/main" id="{66EB9990-0DDE-5684-027D-19879311D1F6}"/>
                    </a:ext>
                  </a:extLst>
                </p:cNvPr>
                <p:cNvSpPr/>
                <p:nvPr/>
              </p:nvSpPr>
              <p:spPr>
                <a:xfrm>
                  <a:off x="6473977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6" name="object 29">
                  <a:extLst>
                    <a:ext uri="{FF2B5EF4-FFF2-40B4-BE49-F238E27FC236}">
                      <a16:creationId xmlns:a16="http://schemas.microsoft.com/office/drawing/2014/main" id="{4525398E-D16A-DFC2-448B-9FFA7016745F}"/>
                    </a:ext>
                  </a:extLst>
                </p:cNvPr>
                <p:cNvSpPr txBox="1"/>
                <p:nvPr/>
              </p:nvSpPr>
              <p:spPr>
                <a:xfrm>
                  <a:off x="6528443" y="4582221"/>
                  <a:ext cx="1410335" cy="885985"/>
                </a:xfrm>
                <a:prstGeom prst="rect">
                  <a:avLst/>
                </a:prstGeom>
              </p:spPr>
              <p:txBody>
                <a:bodyPr vert="horz" wrap="square" lIns="0" tIns="55244" rIns="0" bIns="0" rtlCol="0">
                  <a:spAutoFit/>
                </a:bodyPr>
                <a:lstStyle/>
                <a:p>
                  <a:pPr marL="12700" marR="5080" algn="ctr">
                    <a:spcBef>
                      <a:spcPts val="434"/>
                    </a:spcBef>
                  </a:pPr>
                  <a:r>
                    <a:rPr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It’s a </a:t>
                  </a:r>
                  <a:r>
                    <a:rPr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proper</a:t>
                  </a:r>
                  <a:r>
                    <a:rPr lang="en-US"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noun</a:t>
                  </a:r>
                  <a:r>
                    <a:rPr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 It needs a  </a:t>
                  </a:r>
                  <a:r>
                    <a:rPr lang="en-US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/>
                  </a:r>
                  <a:br>
                    <a:rPr lang="en-US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</a:br>
                  <a:r>
                    <a:rPr sz="1000" b="1" dirty="0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capital l</a:t>
                  </a:r>
                  <a:r>
                    <a:rPr lang="en-GB" sz="1000" b="1" dirty="0" err="1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etter</a:t>
                  </a:r>
                  <a:r>
                    <a:rPr lang="en-GB" sz="1000" b="1" dirty="0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.</a:t>
                  </a:r>
                  <a:r>
                    <a:rPr lang="en-PK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</a:t>
                  </a:r>
                  <a:endParaRPr sz="10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57" name="object 30">
                  <a:extLst>
                    <a:ext uri="{FF2B5EF4-FFF2-40B4-BE49-F238E27FC236}">
                      <a16:creationId xmlns:a16="http://schemas.microsoft.com/office/drawing/2014/main" id="{324E1176-3A13-3FC3-5C8C-2F8DAC8117E6}"/>
                    </a:ext>
                  </a:extLst>
                </p:cNvPr>
                <p:cNvSpPr/>
                <p:nvPr/>
              </p:nvSpPr>
              <p:spPr>
                <a:xfrm>
                  <a:off x="8456345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8" name="object 38">
                  <a:extLst>
                    <a:ext uri="{FF2B5EF4-FFF2-40B4-BE49-F238E27FC236}">
                      <a16:creationId xmlns:a16="http://schemas.microsoft.com/office/drawing/2014/main" id="{EFBD5EF9-9687-40B7-911A-686FC5EA0CB1}"/>
                    </a:ext>
                  </a:extLst>
                </p:cNvPr>
                <p:cNvSpPr txBox="1"/>
                <p:nvPr/>
              </p:nvSpPr>
              <p:spPr>
                <a:xfrm>
                  <a:off x="7930553" y="620433"/>
                  <a:ext cx="3042248" cy="1055610"/>
                </a:xfrm>
                <a:prstGeom prst="rect">
                  <a:avLst/>
                </a:prstGeom>
                <a:solidFill>
                  <a:srgbClr val="47277A"/>
                </a:solidFill>
                <a:ln w="12700">
                  <a:solidFill>
                    <a:srgbClr val="000000"/>
                  </a:solidFill>
                </a:ln>
              </p:spPr>
              <p:txBody>
                <a:bodyPr vert="horz" wrap="square" lIns="0" tIns="139065" rIns="0" bIns="0" rtlCol="0">
                  <a:spAutoFit/>
                </a:bodyPr>
                <a:lstStyle/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1050" dirty="0">
                    <a:latin typeface="Sassoon Sans Rg" pitchFamily="2" charset="77"/>
                    <a:cs typeface="Arial MT"/>
                  </a:endParaRPr>
                </a:p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28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8AFCA84-1F1A-5065-F23C-1F955E65BC5D}"/>
                    </a:ext>
                  </a:extLst>
                </p:cNvPr>
                <p:cNvSpPr txBox="1"/>
                <p:nvPr/>
              </p:nvSpPr>
              <p:spPr>
                <a:xfrm>
                  <a:off x="7780607" y="561008"/>
                  <a:ext cx="3360659" cy="11066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324000" marR="206375" lvl="0" indent="285750" algn="l" defTabSz="914400" rtl="0" eaLnBrk="1" fontAlgn="auto" latinLnBrk="0" hangingPunct="1">
                    <a:spcBef>
                      <a:spcPts val="10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Is it a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person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, 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place 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or a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thing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?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8CF2DB4-7DEF-3846-3D5D-37FDB86FCA7E}"/>
                    </a:ext>
                  </a:extLst>
                </p:cNvPr>
                <p:cNvSpPr txBox="1"/>
                <p:nvPr/>
              </p:nvSpPr>
              <p:spPr>
                <a:xfrm>
                  <a:off x="7083586" y="2715051"/>
                  <a:ext cx="2302655" cy="1125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179705" marR="186055" algn="ctr">
                    <a:lnSpc>
                      <a:spcPts val="1510"/>
                    </a:lnSpc>
                    <a:spcBef>
                      <a:spcPts val="580"/>
                    </a:spcBef>
                  </a:pPr>
                  <a:r>
                    <a:rPr lang="en-GB" sz="10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Has the noun been  given a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specific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name</a:t>
                  </a:r>
                  <a:r>
                    <a:rPr lang="en-GB" sz="10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0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so it can be  identified?</a:t>
                  </a:r>
                  <a:endParaRPr lang="en-GB" sz="1000" dirty="0">
                    <a:latin typeface="Sassoon Sans Rg" pitchFamily="2" charset="77"/>
                    <a:cs typeface="Arial MT"/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4210ABE-75F2-64F2-842D-BF9E1D84162E}"/>
                  </a:ext>
                </a:extLst>
              </p:cNvPr>
              <p:cNvSpPr txBox="1"/>
              <p:nvPr/>
            </p:nvSpPr>
            <p:spPr>
              <a:xfrm>
                <a:off x="8159804" y="4623693"/>
                <a:ext cx="1971014" cy="94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4310" marR="0" lvl="0" indent="-67310" algn="ctr" defTabSz="914400" rtl="0" eaLnBrk="1" fontAlgn="auto" latinLnBrk="0" hangingPunct="1">
                  <a:lnSpc>
                    <a:spcPct val="72800"/>
                  </a:lnSpc>
                  <a:spcBef>
                    <a:spcPts val="116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It’s a </a:t>
                </a:r>
                <a:r>
                  <a:rPr kumimoji="0" lang="en-GB" sz="1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common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 </a:t>
                </a:r>
                <a:b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</a:br>
                <a:r>
                  <a:rPr kumimoji="0" lang="en-GB" sz="1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>
                      <a:solidFill>
                        <a:srgbClr val="E43941"/>
                      </a:solidFill>
                    </a:uFill>
                    <a:latin typeface="Sassoon Sans Rg" pitchFamily="2" charset="77"/>
                    <a:ea typeface="+mn-ea"/>
                    <a:cs typeface="Arial"/>
                  </a:rPr>
                  <a:t>noun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. It does  </a:t>
                </a:r>
                <a:b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not need a  </a:t>
                </a:r>
                <a:b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capital letter.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Sans Rg" pitchFamily="2" charset="77"/>
                  <a:ea typeface="+mn-ea"/>
                  <a:cs typeface="Arial MT"/>
                </a:endParaRPr>
              </a:p>
            </p:txBody>
          </p:sp>
        </p:grpSp>
      </p:grpSp>
      <p:sp>
        <p:nvSpPr>
          <p:cNvPr id="61" name="object 5">
            <a:extLst>
              <a:ext uri="{FF2B5EF4-FFF2-40B4-BE49-F238E27FC236}">
                <a16:creationId xmlns:a16="http://schemas.microsoft.com/office/drawing/2014/main" id="{1F3E57FF-0A97-F5C1-7CDE-B146A0B2697B}"/>
              </a:ext>
            </a:extLst>
          </p:cNvPr>
          <p:cNvSpPr txBox="1"/>
          <p:nvPr/>
        </p:nvSpPr>
        <p:spPr>
          <a:xfrm>
            <a:off x="11805803" y="46080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10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03B1E089-946F-FD6F-001E-5EE2F52403CD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5803" y="46080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11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1862" y="2246034"/>
            <a:ext cx="9103360" cy="3212418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91795" indent="-379730">
              <a:lnSpc>
                <a:spcPct val="100000"/>
              </a:lnSpc>
              <a:spcBef>
                <a:spcPts val="890"/>
              </a:spcBef>
              <a:buAutoNum type="arabicParenR"/>
              <a:tabLst>
                <a:tab pos="392430" algn="l"/>
              </a:tabLst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On saturday, I went to tariq’s birthday party.</a:t>
            </a:r>
            <a:endParaRPr sz="2800" dirty="0">
              <a:latin typeface="Sassoon Sans Rg" pitchFamily="2" charset="77"/>
              <a:cs typeface="Arial MT"/>
            </a:endParaRPr>
          </a:p>
          <a:p>
            <a:pPr marL="420370" indent="-408305">
              <a:lnSpc>
                <a:spcPct val="100000"/>
              </a:lnSpc>
              <a:spcBef>
                <a:spcPts val="795"/>
              </a:spcBef>
              <a:buAutoNum type="arabicParenR"/>
              <a:tabLst>
                <a:tab pos="421005" algn="l"/>
              </a:tabLst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We played on the bouncy castle and ate cake from gregg’s.</a:t>
            </a:r>
            <a:endParaRPr sz="2800" dirty="0">
              <a:latin typeface="Sassoon Sans Rg" pitchFamily="2" charset="77"/>
              <a:cs typeface="Arial MT"/>
            </a:endParaRPr>
          </a:p>
          <a:p>
            <a:pPr marL="410845" indent="-398780">
              <a:lnSpc>
                <a:spcPct val="100000"/>
              </a:lnSpc>
              <a:spcBef>
                <a:spcPts val="795"/>
              </a:spcBef>
              <a:buAutoNum type="arabicParenR"/>
              <a:tabLst>
                <a:tab pos="411480" algn="l"/>
              </a:tabLst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It’s summer so the weather was hot!</a:t>
            </a:r>
            <a:endParaRPr sz="2800" dirty="0">
              <a:latin typeface="Sassoon Sans Rg" pitchFamily="2" charset="77"/>
              <a:cs typeface="Arial MT"/>
            </a:endParaRPr>
          </a:p>
          <a:p>
            <a:pPr marL="408305" indent="-396240">
              <a:lnSpc>
                <a:spcPct val="100000"/>
              </a:lnSpc>
              <a:spcBef>
                <a:spcPts val="795"/>
              </a:spcBef>
              <a:buAutoNum type="arabicParenR"/>
              <a:tabLst>
                <a:tab pos="408940" algn="l"/>
              </a:tabLst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This scientist wrote a book cal</a:t>
            </a:r>
            <a:r>
              <a:rPr lang="en-US"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l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ed system naturae.</a:t>
            </a:r>
            <a:endParaRPr sz="2800" dirty="0">
              <a:latin typeface="Sassoon Sans Rg" pitchFamily="2" charset="77"/>
              <a:cs typeface="Arial MT"/>
            </a:endParaRPr>
          </a:p>
          <a:p>
            <a:pPr marL="413384" indent="-401320">
              <a:lnSpc>
                <a:spcPct val="100000"/>
              </a:lnSpc>
              <a:spcBef>
                <a:spcPts val="790"/>
              </a:spcBef>
              <a:buAutoNum type="arabicParenR"/>
              <a:tabLst>
                <a:tab pos="414020" algn="l"/>
              </a:tabLst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The animal kingdom is the largest of five kingdoms.</a:t>
            </a:r>
            <a:endParaRPr sz="2800" dirty="0">
              <a:latin typeface="Sassoon Sans Rg" pitchFamily="2" charset="77"/>
              <a:cs typeface="Arial MT"/>
            </a:endParaRPr>
          </a:p>
          <a:p>
            <a:pPr marL="402590" indent="-390525">
              <a:lnSpc>
                <a:spcPct val="100000"/>
              </a:lnSpc>
              <a:spcBef>
                <a:spcPts val="795"/>
              </a:spcBef>
              <a:buAutoNum type="arabicParenR"/>
              <a:tabLst>
                <a:tab pos="403225" algn="l"/>
              </a:tabLst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Snakes, lizards and crocodiles are reptiles.</a:t>
            </a:r>
            <a:endParaRPr sz="2800" dirty="0">
              <a:latin typeface="Sassoon Sans Rg" pitchFamily="2" charset="77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5" name="object 5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79568" y="240295"/>
            <a:ext cx="4027922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Sassoon Sans Rg" pitchFamily="2" charset="77"/>
              </a:rPr>
              <a:t>Whiteboard activity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5060" y="1069365"/>
            <a:ext cx="10662285" cy="800219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1033780" marR="1026794" indent="13970">
              <a:lnSpc>
                <a:spcPts val="2310"/>
              </a:lnSpc>
              <a:spcBef>
                <a:spcPts val="840"/>
              </a:spcBef>
            </a:pPr>
            <a:endParaRPr lang="en-US" sz="2000" dirty="0">
              <a:latin typeface="Sassoon Sans Rg" pitchFamily="2" charset="77"/>
              <a:cs typeface="Arial MT"/>
            </a:endParaRPr>
          </a:p>
          <a:p>
            <a:pPr marL="1033780" marR="1026794" indent="13970">
              <a:lnSpc>
                <a:spcPts val="2310"/>
              </a:lnSpc>
              <a:spcBef>
                <a:spcPts val="840"/>
              </a:spcBef>
            </a:pPr>
            <a:endParaRPr sz="2000" dirty="0">
              <a:latin typeface="Sassoon Sans Rg" pitchFamily="2" charset="77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10" name="object 10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4" name="object 18">
            <a:extLst>
              <a:ext uri="{FF2B5EF4-FFF2-40B4-BE49-F238E27FC236}">
                <a16:creationId xmlns:a16="http://schemas.microsoft.com/office/drawing/2014/main" id="{33B6C797-39FD-9BD3-C3AA-F1D716B82AF3}"/>
              </a:ext>
            </a:extLst>
          </p:cNvPr>
          <p:cNvSpPr txBox="1"/>
          <p:nvPr/>
        </p:nvSpPr>
        <p:spPr>
          <a:xfrm>
            <a:off x="554914" y="211303"/>
            <a:ext cx="6864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Fluency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1A8CC-B525-ED38-CA73-65F71DC2EB0A}"/>
              </a:ext>
            </a:extLst>
          </p:cNvPr>
          <p:cNvSpPr txBox="1"/>
          <p:nvPr/>
        </p:nvSpPr>
        <p:spPr>
          <a:xfrm>
            <a:off x="764655" y="1122697"/>
            <a:ext cx="108966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3780" marR="1026794" lvl="0" indent="13970" algn="l" defTabSz="914400" rtl="0" eaLnBrk="1" fontAlgn="auto" latinLnBrk="0" hangingPunct="1">
              <a:lnSpc>
                <a:spcPts val="23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Which sentences use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EA6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? Write their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numbers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on your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whiteboard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  (To help disguise the answers, capital letters have not been used for proper nouns.)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</p:txBody>
      </p:sp>
      <p:sp>
        <p:nvSpPr>
          <p:cNvPr id="16" name="object 32">
            <a:extLst>
              <a:ext uri="{FF2B5EF4-FFF2-40B4-BE49-F238E27FC236}">
                <a16:creationId xmlns:a16="http://schemas.microsoft.com/office/drawing/2014/main" id="{A7171A95-5ED0-1DC9-4B2E-FFFE93D85DEE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872B020-FDB9-CC68-E777-C54AB9479BCB}"/>
              </a:ext>
            </a:extLst>
          </p:cNvPr>
          <p:cNvSpPr/>
          <p:nvPr/>
        </p:nvSpPr>
        <p:spPr>
          <a:xfrm>
            <a:off x="1230699" y="3570336"/>
            <a:ext cx="8127295" cy="457200"/>
          </a:xfrm>
          <a:prstGeom prst="rect">
            <a:avLst/>
          </a:prstGeom>
          <a:solidFill>
            <a:srgbClr val="F5DA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302C64-6A3B-52AA-A9A0-822244A43FF8}"/>
              </a:ext>
            </a:extLst>
          </p:cNvPr>
          <p:cNvSpPr/>
          <p:nvPr/>
        </p:nvSpPr>
        <p:spPr>
          <a:xfrm>
            <a:off x="1241348" y="2455630"/>
            <a:ext cx="9320059" cy="457200"/>
          </a:xfrm>
          <a:prstGeom prst="rect">
            <a:avLst/>
          </a:prstGeom>
          <a:solidFill>
            <a:srgbClr val="F5DA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4976E9-E8AC-C8D4-6640-C2F2C17CC614}"/>
              </a:ext>
            </a:extLst>
          </p:cNvPr>
          <p:cNvSpPr/>
          <p:nvPr/>
        </p:nvSpPr>
        <p:spPr>
          <a:xfrm>
            <a:off x="1241349" y="1852930"/>
            <a:ext cx="7466038" cy="457200"/>
          </a:xfrm>
          <a:prstGeom prst="rect">
            <a:avLst/>
          </a:prstGeom>
          <a:solidFill>
            <a:srgbClr val="F5DA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2" name="object 2"/>
          <p:cNvSpPr txBox="1"/>
          <p:nvPr/>
        </p:nvSpPr>
        <p:spPr>
          <a:xfrm>
            <a:off x="1241349" y="1869968"/>
            <a:ext cx="7444740" cy="427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10"/>
              </a:lnSpc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1) On </a:t>
            </a:r>
            <a:r>
              <a:rPr sz="28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S</a:t>
            </a:r>
            <a:r>
              <a:rPr sz="28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aturday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, I went to </a:t>
            </a:r>
            <a:r>
              <a:rPr sz="28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T</a:t>
            </a:r>
            <a:r>
              <a:rPr sz="28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ariq’s 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birthday party.</a:t>
            </a:r>
            <a:endParaRPr sz="2800" dirty="0">
              <a:latin typeface="Sassoon Sans Rg" pitchFamily="2" charset="77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1349" y="2443266"/>
            <a:ext cx="9324975" cy="427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10"/>
              </a:lnSpc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2) We played on the bouncy castle and ate cake from </a:t>
            </a:r>
            <a:r>
              <a:rPr sz="28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G</a:t>
            </a:r>
            <a:r>
              <a:rPr sz="28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regg’s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2800" dirty="0">
              <a:latin typeface="Sassoon Sans Rg" pitchFamily="2" charset="77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3589779"/>
            <a:ext cx="8138795" cy="427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10"/>
              </a:lnSpc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4) This scientist wrote a book called </a:t>
            </a:r>
            <a:r>
              <a:rPr sz="28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S</a:t>
            </a:r>
            <a:r>
              <a:rPr sz="28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ystem </a:t>
            </a:r>
            <a:r>
              <a:rPr sz="28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N</a:t>
            </a:r>
            <a:r>
              <a:rPr sz="28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aturae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2800" dirty="0">
              <a:latin typeface="Sassoon Sans Rg" pitchFamily="2" charset="77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57753" y="3975479"/>
            <a:ext cx="2750820" cy="27940"/>
            <a:chOff x="6457753" y="3975479"/>
            <a:chExt cx="2750820" cy="27940"/>
          </a:xfrm>
        </p:grpSpPr>
        <p:sp>
          <p:nvSpPr>
            <p:cNvPr id="6" name="object 6"/>
            <p:cNvSpPr/>
            <p:nvPr/>
          </p:nvSpPr>
          <p:spPr>
            <a:xfrm>
              <a:off x="6471723" y="3989449"/>
              <a:ext cx="20891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208851" y="0"/>
                  </a:lnTo>
                  <a:lnTo>
                    <a:pt x="0" y="0"/>
                  </a:lnTo>
                  <a:close/>
                </a:path>
              </a:pathLst>
            </a:custGeom>
            <a:ln w="27559">
              <a:solidFill>
                <a:srgbClr val="5F54A3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680578" y="3989449"/>
              <a:ext cx="1128395" cy="0"/>
            </a:xfrm>
            <a:custGeom>
              <a:avLst/>
              <a:gdLst/>
              <a:ahLst/>
              <a:cxnLst/>
              <a:rect l="l" t="t" r="r" b="b"/>
              <a:pathLst>
                <a:path w="1128395">
                  <a:moveTo>
                    <a:pt x="0" y="0"/>
                  </a:moveTo>
                  <a:lnTo>
                    <a:pt x="1128090" y="0"/>
                  </a:lnTo>
                  <a:lnTo>
                    <a:pt x="0" y="0"/>
                  </a:lnTo>
                  <a:close/>
                </a:path>
              </a:pathLst>
            </a:custGeom>
            <a:ln w="27559">
              <a:solidFill>
                <a:srgbClr val="94CD7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808671" y="3989449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746" y="0"/>
                  </a:lnTo>
                  <a:lnTo>
                    <a:pt x="0" y="0"/>
                  </a:lnTo>
                  <a:close/>
                </a:path>
              </a:pathLst>
            </a:custGeom>
            <a:ln w="27559">
              <a:solidFill>
                <a:srgbClr val="5F54A3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116422" y="3989449"/>
              <a:ext cx="1077595" cy="0"/>
            </a:xfrm>
            <a:custGeom>
              <a:avLst/>
              <a:gdLst/>
              <a:ahLst/>
              <a:cxnLst/>
              <a:rect l="l" t="t" r="r" b="b"/>
              <a:pathLst>
                <a:path w="1077595">
                  <a:moveTo>
                    <a:pt x="0" y="0"/>
                  </a:moveTo>
                  <a:lnTo>
                    <a:pt x="1077569" y="0"/>
                  </a:lnTo>
                  <a:lnTo>
                    <a:pt x="0" y="0"/>
                  </a:lnTo>
                  <a:close/>
                </a:path>
              </a:pathLst>
            </a:custGeom>
            <a:ln w="27559">
              <a:solidFill>
                <a:srgbClr val="94CD7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204711" y="2269567"/>
            <a:ext cx="1066492" cy="0"/>
            <a:chOff x="5204711" y="2269567"/>
            <a:chExt cx="1066492" cy="0"/>
          </a:xfrm>
        </p:grpSpPr>
        <p:sp>
          <p:nvSpPr>
            <p:cNvPr id="11" name="object 11"/>
            <p:cNvSpPr/>
            <p:nvPr/>
          </p:nvSpPr>
          <p:spPr>
            <a:xfrm>
              <a:off x="5204711" y="2269567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80035" y="0"/>
                  </a:lnTo>
                  <a:lnTo>
                    <a:pt x="0" y="0"/>
                  </a:lnTo>
                  <a:close/>
                </a:path>
              </a:pathLst>
            </a:custGeom>
            <a:ln w="27559">
              <a:solidFill>
                <a:srgbClr val="5F54A3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384743" y="2269567"/>
              <a:ext cx="886460" cy="0"/>
            </a:xfrm>
            <a:custGeom>
              <a:avLst/>
              <a:gdLst/>
              <a:ahLst/>
              <a:cxnLst/>
              <a:rect l="l" t="t" r="r" b="b"/>
              <a:pathLst>
                <a:path w="886460">
                  <a:moveTo>
                    <a:pt x="0" y="0"/>
                  </a:moveTo>
                  <a:lnTo>
                    <a:pt x="886053" y="0"/>
                  </a:lnTo>
                  <a:lnTo>
                    <a:pt x="0" y="0"/>
                  </a:lnTo>
                  <a:close/>
                </a:path>
              </a:pathLst>
            </a:custGeom>
            <a:ln w="27559">
              <a:solidFill>
                <a:srgbClr val="94CD7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135076" y="2842865"/>
            <a:ext cx="1246079" cy="0"/>
            <a:chOff x="9135076" y="2842865"/>
            <a:chExt cx="1246079" cy="0"/>
          </a:xfrm>
        </p:grpSpPr>
        <p:sp>
          <p:nvSpPr>
            <p:cNvPr id="15" name="object 15"/>
            <p:cNvSpPr/>
            <p:nvPr/>
          </p:nvSpPr>
          <p:spPr>
            <a:xfrm>
              <a:off x="9135076" y="2842865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238" y="0"/>
                  </a:lnTo>
                  <a:lnTo>
                    <a:pt x="0" y="0"/>
                  </a:lnTo>
                  <a:close/>
                </a:path>
              </a:pathLst>
            </a:custGeom>
            <a:ln w="27559">
              <a:solidFill>
                <a:srgbClr val="5F54A3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415320" y="2842865"/>
              <a:ext cx="965835" cy="0"/>
            </a:xfrm>
            <a:custGeom>
              <a:avLst/>
              <a:gdLst/>
              <a:ahLst/>
              <a:cxnLst/>
              <a:rect l="l" t="t" r="r" b="b"/>
              <a:pathLst>
                <a:path w="965834">
                  <a:moveTo>
                    <a:pt x="0" y="0"/>
                  </a:moveTo>
                  <a:lnTo>
                    <a:pt x="965212" y="0"/>
                  </a:lnTo>
                  <a:lnTo>
                    <a:pt x="0" y="0"/>
                  </a:lnTo>
                  <a:close/>
                </a:path>
              </a:pathLst>
            </a:custGeom>
            <a:ln w="27559">
              <a:solidFill>
                <a:srgbClr val="94CD7E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20" name="object 20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5060" y="1069378"/>
            <a:ext cx="10662285" cy="45012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986155">
              <a:lnSpc>
                <a:spcPct val="100000"/>
              </a:lnSpc>
              <a:spcBef>
                <a:spcPts val="489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How did you know which were </a:t>
            </a:r>
            <a:r>
              <a:rPr sz="2000" b="1" dirty="0">
                <a:solidFill>
                  <a:srgbClr val="7EA63D"/>
                </a:solidFill>
                <a:latin typeface="Sassoon Sans Rg" pitchFamily="2" charset="77"/>
                <a:cs typeface="Arial"/>
              </a:rPr>
              <a:t>proper nouns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? Discuss with your learning partner.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986155">
              <a:lnSpc>
                <a:spcPct val="100000"/>
              </a:lnSpc>
              <a:spcBef>
                <a:spcPts val="489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30768" y="5599442"/>
            <a:ext cx="8930640" cy="52963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Be ready to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share your feedback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with the class.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737044" y="196403"/>
            <a:ext cx="74669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35575" algn="l"/>
              </a:tabLst>
            </a:pPr>
            <a:r>
              <a:rPr sz="3600" dirty="0">
                <a:latin typeface="Sassoon Sans Rg" pitchFamily="2" charset="77"/>
              </a:rPr>
              <a:t>	</a:t>
            </a:r>
            <a:r>
              <a:rPr sz="3600" dirty="0">
                <a:solidFill>
                  <a:srgbClr val="94CD7E"/>
                </a:solidFill>
                <a:latin typeface="Sassoon Sans Rg" pitchFamily="2" charset="77"/>
              </a:rPr>
              <a:t>answers </a:t>
            </a:r>
            <a:endParaRPr sz="3200" baseline="57870" dirty="0">
              <a:latin typeface="Sassoon Sans Rg" pitchFamily="2" charset="77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27" name="object 27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31" name="object 18">
            <a:extLst>
              <a:ext uri="{FF2B5EF4-FFF2-40B4-BE49-F238E27FC236}">
                <a16:creationId xmlns:a16="http://schemas.microsoft.com/office/drawing/2014/main" id="{1A4C6710-7E09-161E-52A8-CA88F79957D2}"/>
              </a:ext>
            </a:extLst>
          </p:cNvPr>
          <p:cNvSpPr txBox="1"/>
          <p:nvPr/>
        </p:nvSpPr>
        <p:spPr>
          <a:xfrm>
            <a:off x="554914" y="211303"/>
            <a:ext cx="6864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Fluency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D9AAC754-937F-2B5D-2308-714D9CF76640}"/>
              </a:ext>
            </a:extLst>
          </p:cNvPr>
          <p:cNvSpPr txBox="1"/>
          <p:nvPr/>
        </p:nvSpPr>
        <p:spPr>
          <a:xfrm>
            <a:off x="4724400" y="279422"/>
            <a:ext cx="266890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Let’s discuss!</a:t>
            </a:r>
            <a:endParaRPr sz="3400" dirty="0">
              <a:latin typeface="Sassoon Sans Rg" pitchFamily="2" charset="77"/>
              <a:cs typeface="Arial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A3947241-404A-1D80-6C54-D5CD751FC258}"/>
              </a:ext>
            </a:extLst>
          </p:cNvPr>
          <p:cNvSpPr txBox="1"/>
          <p:nvPr/>
        </p:nvSpPr>
        <p:spPr>
          <a:xfrm>
            <a:off x="11805803" y="46080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12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8168FB31-B8AD-F037-0038-645DB3AC7A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2396" y="3016564"/>
            <a:ext cx="7963534" cy="2131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Sassoon Sans Rg" pitchFamily="2" charset="77"/>
              </a:rPr>
              <a:t>3) It’s summer so the weather was hot!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 dirty="0">
              <a:latin typeface="Sassoon Sans Rg" pitchFamily="2" charset="77"/>
            </a:endParaRPr>
          </a:p>
          <a:p>
            <a:pPr marL="413384" indent="-401320">
              <a:lnSpc>
                <a:spcPct val="100000"/>
              </a:lnSpc>
              <a:buAutoNum type="arabicParenR" startAt="5"/>
              <a:tabLst>
                <a:tab pos="414020" algn="l"/>
              </a:tabLst>
            </a:pPr>
            <a:r>
              <a:rPr sz="2800" dirty="0">
                <a:latin typeface="Sassoon Sans Rg" pitchFamily="2" charset="77"/>
              </a:rPr>
              <a:t>The animal kingdom is the largest of five kingdoms.</a:t>
            </a:r>
          </a:p>
          <a:p>
            <a:pPr marL="402590" indent="-390525">
              <a:lnSpc>
                <a:spcPct val="100000"/>
              </a:lnSpc>
              <a:spcBef>
                <a:spcPts val="795"/>
              </a:spcBef>
              <a:buAutoNum type="arabicParenR" startAt="5"/>
              <a:tabLst>
                <a:tab pos="403225" algn="l"/>
              </a:tabLst>
            </a:pPr>
            <a:r>
              <a:rPr sz="2800" dirty="0">
                <a:latin typeface="Sassoon Sans Rg" pitchFamily="2" charset="77"/>
              </a:rPr>
              <a:t>Snakes, lizards and crocodiles are reptiles.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5803" y="46093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13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4" name="object 4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82415" y="259270"/>
            <a:ext cx="402717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Whiteboard activity</a:t>
            </a:r>
            <a:endParaRPr sz="3400" dirty="0">
              <a:latin typeface="Sassoon Sans Rg" pitchFamily="2" charset="77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57268" y="2206900"/>
            <a:ext cx="2290445" cy="1896110"/>
            <a:chOff x="1257268" y="2206900"/>
            <a:chExt cx="2290445" cy="1896110"/>
          </a:xfrm>
        </p:grpSpPr>
        <p:sp>
          <p:nvSpPr>
            <p:cNvPr id="8" name="object 8"/>
            <p:cNvSpPr/>
            <p:nvPr/>
          </p:nvSpPr>
          <p:spPr>
            <a:xfrm>
              <a:off x="1263618" y="2213250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1845170"/>
                  </a:lnTo>
                  <a:lnTo>
                    <a:pt x="3006" y="1859963"/>
                  </a:lnTo>
                  <a:lnTo>
                    <a:pt x="11191" y="1872078"/>
                  </a:lnTo>
                  <a:lnTo>
                    <a:pt x="23306" y="1880263"/>
                  </a:lnTo>
                  <a:lnTo>
                    <a:pt x="38100" y="1883270"/>
                  </a:lnTo>
                  <a:lnTo>
                    <a:pt x="2239086" y="1883270"/>
                  </a:lnTo>
                  <a:lnTo>
                    <a:pt x="2253879" y="1880263"/>
                  </a:lnTo>
                  <a:lnTo>
                    <a:pt x="2265994" y="1872078"/>
                  </a:lnTo>
                  <a:lnTo>
                    <a:pt x="2274179" y="1859963"/>
                  </a:lnTo>
                  <a:lnTo>
                    <a:pt x="2277186" y="1845170"/>
                  </a:lnTo>
                  <a:lnTo>
                    <a:pt x="2277186" y="38100"/>
                  </a:lnTo>
                  <a:lnTo>
                    <a:pt x="2274179" y="23306"/>
                  </a:lnTo>
                  <a:lnTo>
                    <a:pt x="2265994" y="11191"/>
                  </a:lnTo>
                  <a:lnTo>
                    <a:pt x="2253879" y="3006"/>
                  </a:lnTo>
                  <a:lnTo>
                    <a:pt x="2239086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263618" y="2213250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1883270"/>
                  </a:moveTo>
                  <a:lnTo>
                    <a:pt x="38100" y="1883270"/>
                  </a:lnTo>
                  <a:lnTo>
                    <a:pt x="23306" y="1880263"/>
                  </a:lnTo>
                  <a:lnTo>
                    <a:pt x="11191" y="1872078"/>
                  </a:lnTo>
                  <a:lnTo>
                    <a:pt x="3006" y="1859963"/>
                  </a:lnTo>
                  <a:lnTo>
                    <a:pt x="0" y="1845170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2239086" y="0"/>
                  </a:lnTo>
                  <a:lnTo>
                    <a:pt x="2253879" y="3006"/>
                  </a:lnTo>
                  <a:lnTo>
                    <a:pt x="2265994" y="11191"/>
                  </a:lnTo>
                  <a:lnTo>
                    <a:pt x="2274179" y="23306"/>
                  </a:lnTo>
                  <a:lnTo>
                    <a:pt x="2277186" y="38100"/>
                  </a:lnTo>
                  <a:lnTo>
                    <a:pt x="2277186" y="1845170"/>
                  </a:lnTo>
                  <a:lnTo>
                    <a:pt x="2274179" y="1859963"/>
                  </a:lnTo>
                  <a:lnTo>
                    <a:pt x="2265994" y="1872078"/>
                  </a:lnTo>
                  <a:lnTo>
                    <a:pt x="2253879" y="1880263"/>
                  </a:lnTo>
                  <a:lnTo>
                    <a:pt x="2239086" y="18832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724642" y="2206900"/>
            <a:ext cx="2290445" cy="1896110"/>
            <a:chOff x="3724642" y="2206900"/>
            <a:chExt cx="2290445" cy="1896110"/>
          </a:xfrm>
        </p:grpSpPr>
        <p:sp>
          <p:nvSpPr>
            <p:cNvPr id="11" name="object 11"/>
            <p:cNvSpPr/>
            <p:nvPr/>
          </p:nvSpPr>
          <p:spPr>
            <a:xfrm>
              <a:off x="3730992" y="2213250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0"/>
                  </a:moveTo>
                  <a:lnTo>
                    <a:pt x="38099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1845170"/>
                  </a:lnTo>
                  <a:lnTo>
                    <a:pt x="3006" y="1859963"/>
                  </a:lnTo>
                  <a:lnTo>
                    <a:pt x="11191" y="1872078"/>
                  </a:lnTo>
                  <a:lnTo>
                    <a:pt x="23306" y="1880263"/>
                  </a:lnTo>
                  <a:lnTo>
                    <a:pt x="38099" y="1883270"/>
                  </a:lnTo>
                  <a:lnTo>
                    <a:pt x="2239086" y="1883270"/>
                  </a:lnTo>
                  <a:lnTo>
                    <a:pt x="2253879" y="1880263"/>
                  </a:lnTo>
                  <a:lnTo>
                    <a:pt x="2265994" y="1872078"/>
                  </a:lnTo>
                  <a:lnTo>
                    <a:pt x="2274179" y="1859963"/>
                  </a:lnTo>
                  <a:lnTo>
                    <a:pt x="2277186" y="1845170"/>
                  </a:lnTo>
                  <a:lnTo>
                    <a:pt x="2277186" y="38100"/>
                  </a:lnTo>
                  <a:lnTo>
                    <a:pt x="2274179" y="23306"/>
                  </a:lnTo>
                  <a:lnTo>
                    <a:pt x="2265994" y="11191"/>
                  </a:lnTo>
                  <a:lnTo>
                    <a:pt x="2253879" y="3006"/>
                  </a:lnTo>
                  <a:lnTo>
                    <a:pt x="2239086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730992" y="2213250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1883270"/>
                  </a:moveTo>
                  <a:lnTo>
                    <a:pt x="38099" y="1883270"/>
                  </a:lnTo>
                  <a:lnTo>
                    <a:pt x="23306" y="1880263"/>
                  </a:lnTo>
                  <a:lnTo>
                    <a:pt x="11191" y="1872078"/>
                  </a:lnTo>
                  <a:lnTo>
                    <a:pt x="3006" y="1859963"/>
                  </a:lnTo>
                  <a:lnTo>
                    <a:pt x="0" y="1845170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099" y="0"/>
                  </a:lnTo>
                  <a:lnTo>
                    <a:pt x="2239086" y="0"/>
                  </a:lnTo>
                  <a:lnTo>
                    <a:pt x="2253879" y="3006"/>
                  </a:lnTo>
                  <a:lnTo>
                    <a:pt x="2265994" y="11191"/>
                  </a:lnTo>
                  <a:lnTo>
                    <a:pt x="2274179" y="23306"/>
                  </a:lnTo>
                  <a:lnTo>
                    <a:pt x="2277186" y="38100"/>
                  </a:lnTo>
                  <a:lnTo>
                    <a:pt x="2277186" y="1845170"/>
                  </a:lnTo>
                  <a:lnTo>
                    <a:pt x="2274179" y="1859963"/>
                  </a:lnTo>
                  <a:lnTo>
                    <a:pt x="2265994" y="1872078"/>
                  </a:lnTo>
                  <a:lnTo>
                    <a:pt x="2253879" y="1880263"/>
                  </a:lnTo>
                  <a:lnTo>
                    <a:pt x="2239086" y="18832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177469" y="2206900"/>
            <a:ext cx="2290445" cy="1896110"/>
            <a:chOff x="6177469" y="2206900"/>
            <a:chExt cx="2290445" cy="1896110"/>
          </a:xfrm>
        </p:grpSpPr>
        <p:sp>
          <p:nvSpPr>
            <p:cNvPr id="14" name="object 14"/>
            <p:cNvSpPr/>
            <p:nvPr/>
          </p:nvSpPr>
          <p:spPr>
            <a:xfrm>
              <a:off x="6183819" y="2213250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1845170"/>
                  </a:lnTo>
                  <a:lnTo>
                    <a:pt x="3006" y="1859963"/>
                  </a:lnTo>
                  <a:lnTo>
                    <a:pt x="11191" y="1872078"/>
                  </a:lnTo>
                  <a:lnTo>
                    <a:pt x="23306" y="1880263"/>
                  </a:lnTo>
                  <a:lnTo>
                    <a:pt x="38100" y="1883270"/>
                  </a:lnTo>
                  <a:lnTo>
                    <a:pt x="2239086" y="1883270"/>
                  </a:lnTo>
                  <a:lnTo>
                    <a:pt x="2253879" y="1880263"/>
                  </a:lnTo>
                  <a:lnTo>
                    <a:pt x="2265994" y="1872078"/>
                  </a:lnTo>
                  <a:lnTo>
                    <a:pt x="2274179" y="1859963"/>
                  </a:lnTo>
                  <a:lnTo>
                    <a:pt x="2277186" y="1845170"/>
                  </a:lnTo>
                  <a:lnTo>
                    <a:pt x="2277186" y="38100"/>
                  </a:lnTo>
                  <a:lnTo>
                    <a:pt x="2274179" y="23306"/>
                  </a:lnTo>
                  <a:lnTo>
                    <a:pt x="2265994" y="11191"/>
                  </a:lnTo>
                  <a:lnTo>
                    <a:pt x="2253879" y="3006"/>
                  </a:lnTo>
                  <a:lnTo>
                    <a:pt x="2239086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183819" y="2213250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1883270"/>
                  </a:moveTo>
                  <a:lnTo>
                    <a:pt x="38100" y="1883270"/>
                  </a:lnTo>
                  <a:lnTo>
                    <a:pt x="23306" y="1880263"/>
                  </a:lnTo>
                  <a:lnTo>
                    <a:pt x="11191" y="1872078"/>
                  </a:lnTo>
                  <a:lnTo>
                    <a:pt x="3006" y="1859963"/>
                  </a:lnTo>
                  <a:lnTo>
                    <a:pt x="0" y="1845170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2239086" y="0"/>
                  </a:lnTo>
                  <a:lnTo>
                    <a:pt x="2253879" y="3006"/>
                  </a:lnTo>
                  <a:lnTo>
                    <a:pt x="2265994" y="11191"/>
                  </a:lnTo>
                  <a:lnTo>
                    <a:pt x="2274179" y="23306"/>
                  </a:lnTo>
                  <a:lnTo>
                    <a:pt x="2277186" y="38100"/>
                  </a:lnTo>
                  <a:lnTo>
                    <a:pt x="2277186" y="1845170"/>
                  </a:lnTo>
                  <a:lnTo>
                    <a:pt x="2274179" y="1859963"/>
                  </a:lnTo>
                  <a:lnTo>
                    <a:pt x="2265994" y="1872078"/>
                  </a:lnTo>
                  <a:lnTo>
                    <a:pt x="2253879" y="1880263"/>
                  </a:lnTo>
                  <a:lnTo>
                    <a:pt x="2239086" y="18832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54378" y="2835912"/>
            <a:ext cx="602043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136775" algn="l"/>
                <a:tab pos="4715510" algn="l"/>
              </a:tabLst>
            </a:pPr>
            <a:r>
              <a:rPr sz="40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city	month	Tesco</a:t>
            </a:r>
            <a:endParaRPr sz="4000" dirty="0">
              <a:latin typeface="Sassoon Sans Rg" pitchFamily="2" charset="77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644844" y="2206900"/>
            <a:ext cx="2290445" cy="1896110"/>
            <a:chOff x="8644844" y="2206900"/>
            <a:chExt cx="2290445" cy="1896110"/>
          </a:xfrm>
        </p:grpSpPr>
        <p:sp>
          <p:nvSpPr>
            <p:cNvPr id="18" name="object 18"/>
            <p:cNvSpPr/>
            <p:nvPr/>
          </p:nvSpPr>
          <p:spPr>
            <a:xfrm>
              <a:off x="8651194" y="2213250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1845170"/>
                  </a:lnTo>
                  <a:lnTo>
                    <a:pt x="3006" y="1859963"/>
                  </a:lnTo>
                  <a:lnTo>
                    <a:pt x="11191" y="1872078"/>
                  </a:lnTo>
                  <a:lnTo>
                    <a:pt x="23306" y="1880263"/>
                  </a:lnTo>
                  <a:lnTo>
                    <a:pt x="38100" y="1883270"/>
                  </a:lnTo>
                  <a:lnTo>
                    <a:pt x="2239086" y="1883270"/>
                  </a:lnTo>
                  <a:lnTo>
                    <a:pt x="2253879" y="1880263"/>
                  </a:lnTo>
                  <a:lnTo>
                    <a:pt x="2265994" y="1872078"/>
                  </a:lnTo>
                  <a:lnTo>
                    <a:pt x="2274179" y="1859963"/>
                  </a:lnTo>
                  <a:lnTo>
                    <a:pt x="2277186" y="1845170"/>
                  </a:lnTo>
                  <a:lnTo>
                    <a:pt x="2277186" y="38100"/>
                  </a:lnTo>
                  <a:lnTo>
                    <a:pt x="2274179" y="23306"/>
                  </a:lnTo>
                  <a:lnTo>
                    <a:pt x="2265994" y="11191"/>
                  </a:lnTo>
                  <a:lnTo>
                    <a:pt x="2253879" y="3006"/>
                  </a:lnTo>
                  <a:lnTo>
                    <a:pt x="2239086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651194" y="2213250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1883270"/>
                  </a:moveTo>
                  <a:lnTo>
                    <a:pt x="38100" y="1883270"/>
                  </a:lnTo>
                  <a:lnTo>
                    <a:pt x="23306" y="1880263"/>
                  </a:lnTo>
                  <a:lnTo>
                    <a:pt x="11191" y="1872078"/>
                  </a:lnTo>
                  <a:lnTo>
                    <a:pt x="3006" y="1859963"/>
                  </a:lnTo>
                  <a:lnTo>
                    <a:pt x="0" y="1845170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2239086" y="0"/>
                  </a:lnTo>
                  <a:lnTo>
                    <a:pt x="2253879" y="3006"/>
                  </a:lnTo>
                  <a:lnTo>
                    <a:pt x="2265994" y="11191"/>
                  </a:lnTo>
                  <a:lnTo>
                    <a:pt x="2274179" y="23306"/>
                  </a:lnTo>
                  <a:lnTo>
                    <a:pt x="2277186" y="38100"/>
                  </a:lnTo>
                  <a:lnTo>
                    <a:pt x="2277186" y="1845170"/>
                  </a:lnTo>
                  <a:lnTo>
                    <a:pt x="2274179" y="1859963"/>
                  </a:lnTo>
                  <a:lnTo>
                    <a:pt x="2265994" y="1872078"/>
                  </a:lnTo>
                  <a:lnTo>
                    <a:pt x="2253879" y="1880263"/>
                  </a:lnTo>
                  <a:lnTo>
                    <a:pt x="2239086" y="18832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893041" y="2900077"/>
            <a:ext cx="1781175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continent</a:t>
            </a:r>
            <a:endParaRPr sz="3200">
              <a:latin typeface="Sassoon Sans Rg" pitchFamily="2" charset="77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57268" y="4274251"/>
            <a:ext cx="2290445" cy="1896110"/>
            <a:chOff x="1257268" y="4274251"/>
            <a:chExt cx="2290445" cy="1896110"/>
          </a:xfrm>
        </p:grpSpPr>
        <p:sp>
          <p:nvSpPr>
            <p:cNvPr id="22" name="object 22"/>
            <p:cNvSpPr/>
            <p:nvPr/>
          </p:nvSpPr>
          <p:spPr>
            <a:xfrm>
              <a:off x="1263618" y="4280601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0"/>
                  </a:moveTo>
                  <a:lnTo>
                    <a:pt x="38100" y="0"/>
                  </a:lnTo>
                  <a:lnTo>
                    <a:pt x="23306" y="3008"/>
                  </a:lnTo>
                  <a:lnTo>
                    <a:pt x="11191" y="11196"/>
                  </a:lnTo>
                  <a:lnTo>
                    <a:pt x="3006" y="23311"/>
                  </a:lnTo>
                  <a:lnTo>
                    <a:pt x="0" y="38100"/>
                  </a:lnTo>
                  <a:lnTo>
                    <a:pt x="0" y="1845183"/>
                  </a:lnTo>
                  <a:lnTo>
                    <a:pt x="3006" y="1859976"/>
                  </a:lnTo>
                  <a:lnTo>
                    <a:pt x="11191" y="1872091"/>
                  </a:lnTo>
                  <a:lnTo>
                    <a:pt x="23306" y="1880276"/>
                  </a:lnTo>
                  <a:lnTo>
                    <a:pt x="38100" y="1883283"/>
                  </a:lnTo>
                  <a:lnTo>
                    <a:pt x="2239086" y="1883283"/>
                  </a:lnTo>
                  <a:lnTo>
                    <a:pt x="2253879" y="1880276"/>
                  </a:lnTo>
                  <a:lnTo>
                    <a:pt x="2265994" y="1872091"/>
                  </a:lnTo>
                  <a:lnTo>
                    <a:pt x="2274179" y="1859976"/>
                  </a:lnTo>
                  <a:lnTo>
                    <a:pt x="2277186" y="1845183"/>
                  </a:lnTo>
                  <a:lnTo>
                    <a:pt x="2277186" y="38100"/>
                  </a:lnTo>
                  <a:lnTo>
                    <a:pt x="2274179" y="23311"/>
                  </a:lnTo>
                  <a:lnTo>
                    <a:pt x="2265994" y="11196"/>
                  </a:lnTo>
                  <a:lnTo>
                    <a:pt x="2253879" y="3008"/>
                  </a:lnTo>
                  <a:lnTo>
                    <a:pt x="2239086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263618" y="4280601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1883283"/>
                  </a:moveTo>
                  <a:lnTo>
                    <a:pt x="38100" y="1883283"/>
                  </a:lnTo>
                  <a:lnTo>
                    <a:pt x="23306" y="1880276"/>
                  </a:lnTo>
                  <a:lnTo>
                    <a:pt x="11191" y="1872091"/>
                  </a:lnTo>
                  <a:lnTo>
                    <a:pt x="3006" y="1859976"/>
                  </a:lnTo>
                  <a:lnTo>
                    <a:pt x="0" y="1845183"/>
                  </a:lnTo>
                  <a:lnTo>
                    <a:pt x="0" y="38100"/>
                  </a:lnTo>
                  <a:lnTo>
                    <a:pt x="3006" y="23311"/>
                  </a:lnTo>
                  <a:lnTo>
                    <a:pt x="11191" y="11196"/>
                  </a:lnTo>
                  <a:lnTo>
                    <a:pt x="23306" y="3008"/>
                  </a:lnTo>
                  <a:lnTo>
                    <a:pt x="38100" y="0"/>
                  </a:lnTo>
                  <a:lnTo>
                    <a:pt x="2239086" y="0"/>
                  </a:lnTo>
                  <a:lnTo>
                    <a:pt x="2253879" y="3008"/>
                  </a:lnTo>
                  <a:lnTo>
                    <a:pt x="2265994" y="11196"/>
                  </a:lnTo>
                  <a:lnTo>
                    <a:pt x="2274179" y="23311"/>
                  </a:lnTo>
                  <a:lnTo>
                    <a:pt x="2277186" y="38100"/>
                  </a:lnTo>
                  <a:lnTo>
                    <a:pt x="2277186" y="1845183"/>
                  </a:lnTo>
                  <a:lnTo>
                    <a:pt x="2274179" y="1859976"/>
                  </a:lnTo>
                  <a:lnTo>
                    <a:pt x="2265994" y="1872091"/>
                  </a:lnTo>
                  <a:lnTo>
                    <a:pt x="2253879" y="1880276"/>
                  </a:lnTo>
                  <a:lnTo>
                    <a:pt x="2239086" y="188328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59718" y="4832841"/>
            <a:ext cx="1872614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Fortnite</a:t>
            </a:r>
            <a:endParaRPr sz="4000">
              <a:latin typeface="Sassoon Sans Rg" pitchFamily="2" charset="77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724642" y="4274251"/>
            <a:ext cx="2290445" cy="1896110"/>
            <a:chOff x="3724642" y="4274251"/>
            <a:chExt cx="2290445" cy="1896110"/>
          </a:xfrm>
        </p:grpSpPr>
        <p:sp>
          <p:nvSpPr>
            <p:cNvPr id="26" name="object 26"/>
            <p:cNvSpPr/>
            <p:nvPr/>
          </p:nvSpPr>
          <p:spPr>
            <a:xfrm>
              <a:off x="3730992" y="4280601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0"/>
                  </a:moveTo>
                  <a:lnTo>
                    <a:pt x="38099" y="0"/>
                  </a:lnTo>
                  <a:lnTo>
                    <a:pt x="23306" y="3008"/>
                  </a:lnTo>
                  <a:lnTo>
                    <a:pt x="11191" y="11196"/>
                  </a:lnTo>
                  <a:lnTo>
                    <a:pt x="3006" y="23311"/>
                  </a:lnTo>
                  <a:lnTo>
                    <a:pt x="0" y="38100"/>
                  </a:lnTo>
                  <a:lnTo>
                    <a:pt x="0" y="1845183"/>
                  </a:lnTo>
                  <a:lnTo>
                    <a:pt x="3006" y="1859976"/>
                  </a:lnTo>
                  <a:lnTo>
                    <a:pt x="11191" y="1872091"/>
                  </a:lnTo>
                  <a:lnTo>
                    <a:pt x="23306" y="1880276"/>
                  </a:lnTo>
                  <a:lnTo>
                    <a:pt x="38099" y="1883283"/>
                  </a:lnTo>
                  <a:lnTo>
                    <a:pt x="2239086" y="1883283"/>
                  </a:lnTo>
                  <a:lnTo>
                    <a:pt x="2253879" y="1880276"/>
                  </a:lnTo>
                  <a:lnTo>
                    <a:pt x="2265994" y="1872091"/>
                  </a:lnTo>
                  <a:lnTo>
                    <a:pt x="2274179" y="1859976"/>
                  </a:lnTo>
                  <a:lnTo>
                    <a:pt x="2277186" y="1845183"/>
                  </a:lnTo>
                  <a:lnTo>
                    <a:pt x="2277186" y="38100"/>
                  </a:lnTo>
                  <a:lnTo>
                    <a:pt x="2274179" y="23311"/>
                  </a:lnTo>
                  <a:lnTo>
                    <a:pt x="2265994" y="11196"/>
                  </a:lnTo>
                  <a:lnTo>
                    <a:pt x="2253879" y="3008"/>
                  </a:lnTo>
                  <a:lnTo>
                    <a:pt x="2239086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730992" y="4280601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1883283"/>
                  </a:moveTo>
                  <a:lnTo>
                    <a:pt x="38099" y="1883283"/>
                  </a:lnTo>
                  <a:lnTo>
                    <a:pt x="23306" y="1880276"/>
                  </a:lnTo>
                  <a:lnTo>
                    <a:pt x="11191" y="1872091"/>
                  </a:lnTo>
                  <a:lnTo>
                    <a:pt x="3006" y="1859976"/>
                  </a:lnTo>
                  <a:lnTo>
                    <a:pt x="0" y="1845183"/>
                  </a:lnTo>
                  <a:lnTo>
                    <a:pt x="0" y="38100"/>
                  </a:lnTo>
                  <a:lnTo>
                    <a:pt x="3006" y="23311"/>
                  </a:lnTo>
                  <a:lnTo>
                    <a:pt x="11191" y="11196"/>
                  </a:lnTo>
                  <a:lnTo>
                    <a:pt x="23306" y="3008"/>
                  </a:lnTo>
                  <a:lnTo>
                    <a:pt x="38099" y="0"/>
                  </a:lnTo>
                  <a:lnTo>
                    <a:pt x="2239086" y="0"/>
                  </a:lnTo>
                  <a:lnTo>
                    <a:pt x="2253879" y="3008"/>
                  </a:lnTo>
                  <a:lnTo>
                    <a:pt x="2265994" y="11196"/>
                  </a:lnTo>
                  <a:lnTo>
                    <a:pt x="2274179" y="23311"/>
                  </a:lnTo>
                  <a:lnTo>
                    <a:pt x="2277186" y="38100"/>
                  </a:lnTo>
                  <a:lnTo>
                    <a:pt x="2277186" y="1845183"/>
                  </a:lnTo>
                  <a:lnTo>
                    <a:pt x="2274179" y="1859976"/>
                  </a:lnTo>
                  <a:lnTo>
                    <a:pt x="2265994" y="1872091"/>
                  </a:lnTo>
                  <a:lnTo>
                    <a:pt x="2253879" y="1880276"/>
                  </a:lnTo>
                  <a:lnTo>
                    <a:pt x="2239086" y="188328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90677" y="4832841"/>
            <a:ext cx="1745614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teacher</a:t>
            </a:r>
            <a:endParaRPr sz="4000">
              <a:latin typeface="Sassoon Sans Rg" pitchFamily="2" charset="77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177469" y="4274251"/>
            <a:ext cx="2290445" cy="1896110"/>
            <a:chOff x="6177469" y="4274251"/>
            <a:chExt cx="2290445" cy="1896110"/>
          </a:xfrm>
        </p:grpSpPr>
        <p:sp>
          <p:nvSpPr>
            <p:cNvPr id="30" name="object 30"/>
            <p:cNvSpPr/>
            <p:nvPr/>
          </p:nvSpPr>
          <p:spPr>
            <a:xfrm>
              <a:off x="6183819" y="4280601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0"/>
                  </a:moveTo>
                  <a:lnTo>
                    <a:pt x="38100" y="0"/>
                  </a:lnTo>
                  <a:lnTo>
                    <a:pt x="23306" y="3008"/>
                  </a:lnTo>
                  <a:lnTo>
                    <a:pt x="11191" y="11196"/>
                  </a:lnTo>
                  <a:lnTo>
                    <a:pt x="3006" y="23311"/>
                  </a:lnTo>
                  <a:lnTo>
                    <a:pt x="0" y="38100"/>
                  </a:lnTo>
                  <a:lnTo>
                    <a:pt x="0" y="1845183"/>
                  </a:lnTo>
                  <a:lnTo>
                    <a:pt x="3006" y="1859976"/>
                  </a:lnTo>
                  <a:lnTo>
                    <a:pt x="11191" y="1872091"/>
                  </a:lnTo>
                  <a:lnTo>
                    <a:pt x="23306" y="1880276"/>
                  </a:lnTo>
                  <a:lnTo>
                    <a:pt x="38100" y="1883283"/>
                  </a:lnTo>
                  <a:lnTo>
                    <a:pt x="2239086" y="1883283"/>
                  </a:lnTo>
                  <a:lnTo>
                    <a:pt x="2253879" y="1880276"/>
                  </a:lnTo>
                  <a:lnTo>
                    <a:pt x="2265994" y="1872091"/>
                  </a:lnTo>
                  <a:lnTo>
                    <a:pt x="2274179" y="1859976"/>
                  </a:lnTo>
                  <a:lnTo>
                    <a:pt x="2277186" y="1845183"/>
                  </a:lnTo>
                  <a:lnTo>
                    <a:pt x="2277186" y="38100"/>
                  </a:lnTo>
                  <a:lnTo>
                    <a:pt x="2274179" y="23311"/>
                  </a:lnTo>
                  <a:lnTo>
                    <a:pt x="2265994" y="11196"/>
                  </a:lnTo>
                  <a:lnTo>
                    <a:pt x="2253879" y="3008"/>
                  </a:lnTo>
                  <a:lnTo>
                    <a:pt x="2239086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183819" y="4280601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1883283"/>
                  </a:moveTo>
                  <a:lnTo>
                    <a:pt x="38100" y="1883283"/>
                  </a:lnTo>
                  <a:lnTo>
                    <a:pt x="23306" y="1880276"/>
                  </a:lnTo>
                  <a:lnTo>
                    <a:pt x="11191" y="1872091"/>
                  </a:lnTo>
                  <a:lnTo>
                    <a:pt x="3006" y="1859976"/>
                  </a:lnTo>
                  <a:lnTo>
                    <a:pt x="0" y="1845183"/>
                  </a:lnTo>
                  <a:lnTo>
                    <a:pt x="0" y="38100"/>
                  </a:lnTo>
                  <a:lnTo>
                    <a:pt x="3006" y="23311"/>
                  </a:lnTo>
                  <a:lnTo>
                    <a:pt x="11191" y="11196"/>
                  </a:lnTo>
                  <a:lnTo>
                    <a:pt x="23306" y="3008"/>
                  </a:lnTo>
                  <a:lnTo>
                    <a:pt x="38100" y="0"/>
                  </a:lnTo>
                  <a:lnTo>
                    <a:pt x="2239086" y="0"/>
                  </a:lnTo>
                  <a:lnTo>
                    <a:pt x="2253879" y="3008"/>
                  </a:lnTo>
                  <a:lnTo>
                    <a:pt x="2265994" y="11196"/>
                  </a:lnTo>
                  <a:lnTo>
                    <a:pt x="2274179" y="23311"/>
                  </a:lnTo>
                  <a:lnTo>
                    <a:pt x="2277186" y="38100"/>
                  </a:lnTo>
                  <a:lnTo>
                    <a:pt x="2277186" y="1845183"/>
                  </a:lnTo>
                  <a:lnTo>
                    <a:pt x="2274179" y="1859976"/>
                  </a:lnTo>
                  <a:lnTo>
                    <a:pt x="2265994" y="1872091"/>
                  </a:lnTo>
                  <a:lnTo>
                    <a:pt x="2253879" y="1880276"/>
                  </a:lnTo>
                  <a:lnTo>
                    <a:pt x="2239086" y="188328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317146" y="4832841"/>
            <a:ext cx="199834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Beyonce</a:t>
            </a:r>
            <a:endParaRPr sz="4000">
              <a:latin typeface="Sassoon Sans Rg" pitchFamily="2" charset="77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644844" y="4274251"/>
            <a:ext cx="2290445" cy="1896110"/>
            <a:chOff x="8644844" y="4274251"/>
            <a:chExt cx="2290445" cy="1896110"/>
          </a:xfrm>
        </p:grpSpPr>
        <p:sp>
          <p:nvSpPr>
            <p:cNvPr id="34" name="object 34"/>
            <p:cNvSpPr/>
            <p:nvPr/>
          </p:nvSpPr>
          <p:spPr>
            <a:xfrm>
              <a:off x="8651194" y="4280601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0"/>
                  </a:moveTo>
                  <a:lnTo>
                    <a:pt x="38100" y="0"/>
                  </a:lnTo>
                  <a:lnTo>
                    <a:pt x="23306" y="3008"/>
                  </a:lnTo>
                  <a:lnTo>
                    <a:pt x="11191" y="11196"/>
                  </a:lnTo>
                  <a:lnTo>
                    <a:pt x="3006" y="23311"/>
                  </a:lnTo>
                  <a:lnTo>
                    <a:pt x="0" y="38100"/>
                  </a:lnTo>
                  <a:lnTo>
                    <a:pt x="0" y="1845183"/>
                  </a:lnTo>
                  <a:lnTo>
                    <a:pt x="3006" y="1859976"/>
                  </a:lnTo>
                  <a:lnTo>
                    <a:pt x="11191" y="1872091"/>
                  </a:lnTo>
                  <a:lnTo>
                    <a:pt x="23306" y="1880276"/>
                  </a:lnTo>
                  <a:lnTo>
                    <a:pt x="38100" y="1883283"/>
                  </a:lnTo>
                  <a:lnTo>
                    <a:pt x="2239086" y="1883283"/>
                  </a:lnTo>
                  <a:lnTo>
                    <a:pt x="2253879" y="1880276"/>
                  </a:lnTo>
                  <a:lnTo>
                    <a:pt x="2265994" y="1872091"/>
                  </a:lnTo>
                  <a:lnTo>
                    <a:pt x="2274179" y="1859976"/>
                  </a:lnTo>
                  <a:lnTo>
                    <a:pt x="2277186" y="1845183"/>
                  </a:lnTo>
                  <a:lnTo>
                    <a:pt x="2277186" y="38100"/>
                  </a:lnTo>
                  <a:lnTo>
                    <a:pt x="2274179" y="23311"/>
                  </a:lnTo>
                  <a:lnTo>
                    <a:pt x="2265994" y="11196"/>
                  </a:lnTo>
                  <a:lnTo>
                    <a:pt x="2253879" y="3008"/>
                  </a:lnTo>
                  <a:lnTo>
                    <a:pt x="2239086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651194" y="4280601"/>
              <a:ext cx="2277745" cy="1883410"/>
            </a:xfrm>
            <a:custGeom>
              <a:avLst/>
              <a:gdLst/>
              <a:ahLst/>
              <a:cxnLst/>
              <a:rect l="l" t="t" r="r" b="b"/>
              <a:pathLst>
                <a:path w="2277745" h="1883410">
                  <a:moveTo>
                    <a:pt x="2239086" y="1883283"/>
                  </a:moveTo>
                  <a:lnTo>
                    <a:pt x="38100" y="1883283"/>
                  </a:lnTo>
                  <a:lnTo>
                    <a:pt x="23306" y="1880276"/>
                  </a:lnTo>
                  <a:lnTo>
                    <a:pt x="11191" y="1872091"/>
                  </a:lnTo>
                  <a:lnTo>
                    <a:pt x="3006" y="1859976"/>
                  </a:lnTo>
                  <a:lnTo>
                    <a:pt x="0" y="1845183"/>
                  </a:lnTo>
                  <a:lnTo>
                    <a:pt x="0" y="38100"/>
                  </a:lnTo>
                  <a:lnTo>
                    <a:pt x="3006" y="23311"/>
                  </a:lnTo>
                  <a:lnTo>
                    <a:pt x="11191" y="11196"/>
                  </a:lnTo>
                  <a:lnTo>
                    <a:pt x="23306" y="3008"/>
                  </a:lnTo>
                  <a:lnTo>
                    <a:pt x="38100" y="0"/>
                  </a:lnTo>
                  <a:lnTo>
                    <a:pt x="2239086" y="0"/>
                  </a:lnTo>
                  <a:lnTo>
                    <a:pt x="2253879" y="3008"/>
                  </a:lnTo>
                  <a:lnTo>
                    <a:pt x="2265994" y="11196"/>
                  </a:lnTo>
                  <a:lnTo>
                    <a:pt x="2274179" y="23311"/>
                  </a:lnTo>
                  <a:lnTo>
                    <a:pt x="2277186" y="38100"/>
                  </a:lnTo>
                  <a:lnTo>
                    <a:pt x="2277186" y="1845183"/>
                  </a:lnTo>
                  <a:lnTo>
                    <a:pt x="2274179" y="1859976"/>
                  </a:lnTo>
                  <a:lnTo>
                    <a:pt x="2265994" y="1872091"/>
                  </a:lnTo>
                  <a:lnTo>
                    <a:pt x="2253879" y="1880276"/>
                  </a:lnTo>
                  <a:lnTo>
                    <a:pt x="2239086" y="188328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782869" y="4832841"/>
            <a:ext cx="2001520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Monday</a:t>
            </a:r>
            <a:endParaRPr sz="4000">
              <a:latin typeface="Sassoon Sans Rg" pitchFamily="2" charset="77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6544" y="1069365"/>
            <a:ext cx="10899140" cy="760079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algn="ctr">
              <a:lnSpc>
                <a:spcPts val="2475"/>
              </a:lnSpc>
              <a:spcBef>
                <a:spcPts val="489"/>
              </a:spcBef>
            </a:pPr>
            <a:endParaRPr lang="en-US" sz="2000" dirty="0">
              <a:latin typeface="Sassoon Sans Rg" pitchFamily="2" charset="77"/>
              <a:cs typeface="Arial MT"/>
            </a:endParaRPr>
          </a:p>
          <a:p>
            <a:pPr algn="ctr">
              <a:lnSpc>
                <a:spcPts val="2475"/>
              </a:lnSpc>
              <a:spcBef>
                <a:spcPts val="489"/>
              </a:spcBef>
            </a:pPr>
            <a:endParaRPr sz="2000" dirty="0">
              <a:latin typeface="Sassoon Sans Rg" pitchFamily="2" charset="77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39" name="object 39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57200" y="199981"/>
            <a:ext cx="9448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Reasoning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D067CB-C962-CEF5-3A60-E515F2327DC1}"/>
              </a:ext>
            </a:extLst>
          </p:cNvPr>
          <p:cNvSpPr txBox="1"/>
          <p:nvPr/>
        </p:nvSpPr>
        <p:spPr>
          <a:xfrm>
            <a:off x="609600" y="1066800"/>
            <a:ext cx="10972800" cy="72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75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Draw this grid on your whiteboard.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  <a:p>
            <a:pPr marL="0" marR="0" lvl="0" indent="0" algn="ctr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Replace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EA6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with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43941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common nouns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and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43941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common nouns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with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EA6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</p:txBody>
      </p:sp>
      <p:sp>
        <p:nvSpPr>
          <p:cNvPr id="44" name="object 32">
            <a:extLst>
              <a:ext uri="{FF2B5EF4-FFF2-40B4-BE49-F238E27FC236}">
                <a16:creationId xmlns:a16="http://schemas.microsoft.com/office/drawing/2014/main" id="{4A51C50C-8F7C-B540-668B-6AE834C00D1C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2921" y="316146"/>
              <a:ext cx="11686540" cy="6226175"/>
            </a:xfrm>
            <a:custGeom>
              <a:avLst/>
              <a:gdLst/>
              <a:ahLst/>
              <a:cxnLst/>
              <a:rect l="l" t="t" r="r" b="b"/>
              <a:pathLst>
                <a:path w="11686540" h="6226175">
                  <a:moveTo>
                    <a:pt x="11584559" y="0"/>
                  </a:moveTo>
                  <a:lnTo>
                    <a:pt x="101600" y="0"/>
                  </a:lnTo>
                  <a:lnTo>
                    <a:pt x="62150" y="8016"/>
                  </a:lnTo>
                  <a:lnTo>
                    <a:pt x="29845" y="29845"/>
                  </a:lnTo>
                  <a:lnTo>
                    <a:pt x="8016" y="62150"/>
                  </a:lnTo>
                  <a:lnTo>
                    <a:pt x="0" y="101600"/>
                  </a:lnTo>
                  <a:lnTo>
                    <a:pt x="0" y="6124105"/>
                  </a:lnTo>
                  <a:lnTo>
                    <a:pt x="8016" y="6163554"/>
                  </a:lnTo>
                  <a:lnTo>
                    <a:pt x="29844" y="6195860"/>
                  </a:lnTo>
                  <a:lnTo>
                    <a:pt x="62150" y="6217688"/>
                  </a:lnTo>
                  <a:lnTo>
                    <a:pt x="101600" y="6225705"/>
                  </a:lnTo>
                  <a:lnTo>
                    <a:pt x="11584559" y="6225705"/>
                  </a:lnTo>
                  <a:lnTo>
                    <a:pt x="11624008" y="6217688"/>
                  </a:lnTo>
                  <a:lnTo>
                    <a:pt x="11656314" y="6195860"/>
                  </a:lnTo>
                  <a:lnTo>
                    <a:pt x="11678142" y="6163554"/>
                  </a:lnTo>
                  <a:lnTo>
                    <a:pt x="11686159" y="6124105"/>
                  </a:lnTo>
                  <a:lnTo>
                    <a:pt x="11686159" y="101600"/>
                  </a:lnTo>
                  <a:lnTo>
                    <a:pt x="11678142" y="62150"/>
                  </a:lnTo>
                  <a:lnTo>
                    <a:pt x="11656314" y="29845"/>
                  </a:lnTo>
                  <a:lnTo>
                    <a:pt x="11624008" y="8016"/>
                  </a:lnTo>
                  <a:lnTo>
                    <a:pt x="1158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2921" y="316146"/>
              <a:ext cx="11686540" cy="6226175"/>
            </a:xfrm>
            <a:custGeom>
              <a:avLst/>
              <a:gdLst/>
              <a:ahLst/>
              <a:cxnLst/>
              <a:rect l="l" t="t" r="r" b="b"/>
              <a:pathLst>
                <a:path w="11686540" h="6226175">
                  <a:moveTo>
                    <a:pt x="11584559" y="6225705"/>
                  </a:moveTo>
                  <a:lnTo>
                    <a:pt x="101600" y="6225705"/>
                  </a:lnTo>
                  <a:lnTo>
                    <a:pt x="62150" y="6217688"/>
                  </a:lnTo>
                  <a:lnTo>
                    <a:pt x="29844" y="6195860"/>
                  </a:lnTo>
                  <a:lnTo>
                    <a:pt x="8016" y="6163554"/>
                  </a:lnTo>
                  <a:lnTo>
                    <a:pt x="0" y="6124105"/>
                  </a:lnTo>
                  <a:lnTo>
                    <a:pt x="0" y="101600"/>
                  </a:lnTo>
                  <a:lnTo>
                    <a:pt x="8016" y="62150"/>
                  </a:lnTo>
                  <a:lnTo>
                    <a:pt x="29845" y="29845"/>
                  </a:lnTo>
                  <a:lnTo>
                    <a:pt x="62150" y="8016"/>
                  </a:lnTo>
                  <a:lnTo>
                    <a:pt x="101600" y="0"/>
                  </a:lnTo>
                  <a:lnTo>
                    <a:pt x="11584559" y="0"/>
                  </a:lnTo>
                  <a:lnTo>
                    <a:pt x="11624008" y="8016"/>
                  </a:lnTo>
                  <a:lnTo>
                    <a:pt x="11656314" y="29845"/>
                  </a:lnTo>
                  <a:lnTo>
                    <a:pt x="11678142" y="62150"/>
                  </a:lnTo>
                  <a:lnTo>
                    <a:pt x="11686159" y="101600"/>
                  </a:lnTo>
                  <a:lnTo>
                    <a:pt x="11686159" y="6124105"/>
                  </a:lnTo>
                  <a:lnTo>
                    <a:pt x="11678142" y="6163554"/>
                  </a:lnTo>
                  <a:lnTo>
                    <a:pt x="11656314" y="6195860"/>
                  </a:lnTo>
                  <a:lnTo>
                    <a:pt x="11624008" y="6217688"/>
                  </a:lnTo>
                  <a:lnTo>
                    <a:pt x="11584559" y="6225705"/>
                  </a:lnTo>
                  <a:close/>
                </a:path>
              </a:pathLst>
            </a:custGeom>
            <a:ln w="12700">
              <a:solidFill>
                <a:srgbClr val="15042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232125" y="6415116"/>
              <a:ext cx="1793239" cy="240029"/>
            </a:xfrm>
            <a:custGeom>
              <a:avLst/>
              <a:gdLst/>
              <a:ahLst/>
              <a:cxnLst/>
              <a:rect l="l" t="t" r="r" b="b"/>
              <a:pathLst>
                <a:path w="1793240" h="240029">
                  <a:moveTo>
                    <a:pt x="1673161" y="0"/>
                  </a:moveTo>
                  <a:lnTo>
                    <a:pt x="119976" y="0"/>
                  </a:lnTo>
                  <a:lnTo>
                    <a:pt x="73391" y="9466"/>
                  </a:lnTo>
                  <a:lnTo>
                    <a:pt x="35242" y="35242"/>
                  </a:lnTo>
                  <a:lnTo>
                    <a:pt x="9466" y="73391"/>
                  </a:lnTo>
                  <a:lnTo>
                    <a:pt x="0" y="119976"/>
                  </a:lnTo>
                  <a:lnTo>
                    <a:pt x="9466" y="166562"/>
                  </a:lnTo>
                  <a:lnTo>
                    <a:pt x="35242" y="204711"/>
                  </a:lnTo>
                  <a:lnTo>
                    <a:pt x="73391" y="230487"/>
                  </a:lnTo>
                  <a:lnTo>
                    <a:pt x="119976" y="239953"/>
                  </a:lnTo>
                  <a:lnTo>
                    <a:pt x="1673161" y="239953"/>
                  </a:lnTo>
                  <a:lnTo>
                    <a:pt x="1719747" y="230487"/>
                  </a:lnTo>
                  <a:lnTo>
                    <a:pt x="1757895" y="204711"/>
                  </a:lnTo>
                  <a:lnTo>
                    <a:pt x="1783671" y="166562"/>
                  </a:lnTo>
                  <a:lnTo>
                    <a:pt x="1793138" y="119976"/>
                  </a:lnTo>
                  <a:lnTo>
                    <a:pt x="1783671" y="73391"/>
                  </a:lnTo>
                  <a:lnTo>
                    <a:pt x="1757895" y="35242"/>
                  </a:lnTo>
                  <a:lnTo>
                    <a:pt x="1719747" y="9466"/>
                  </a:lnTo>
                  <a:lnTo>
                    <a:pt x="167316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232125" y="6415116"/>
              <a:ext cx="1793239" cy="240029"/>
            </a:xfrm>
            <a:custGeom>
              <a:avLst/>
              <a:gdLst/>
              <a:ahLst/>
              <a:cxnLst/>
              <a:rect l="l" t="t" r="r" b="b"/>
              <a:pathLst>
                <a:path w="1793240" h="240029">
                  <a:moveTo>
                    <a:pt x="1673161" y="239953"/>
                  </a:moveTo>
                  <a:lnTo>
                    <a:pt x="119976" y="239953"/>
                  </a:lnTo>
                  <a:lnTo>
                    <a:pt x="73391" y="230487"/>
                  </a:lnTo>
                  <a:lnTo>
                    <a:pt x="35242" y="204711"/>
                  </a:lnTo>
                  <a:lnTo>
                    <a:pt x="9466" y="166562"/>
                  </a:lnTo>
                  <a:lnTo>
                    <a:pt x="0" y="119976"/>
                  </a:lnTo>
                  <a:lnTo>
                    <a:pt x="9466" y="73391"/>
                  </a:lnTo>
                  <a:lnTo>
                    <a:pt x="35242" y="35242"/>
                  </a:lnTo>
                  <a:lnTo>
                    <a:pt x="73391" y="9466"/>
                  </a:lnTo>
                  <a:lnTo>
                    <a:pt x="119976" y="0"/>
                  </a:lnTo>
                  <a:lnTo>
                    <a:pt x="1673161" y="0"/>
                  </a:lnTo>
                  <a:lnTo>
                    <a:pt x="1719747" y="9466"/>
                  </a:lnTo>
                  <a:lnTo>
                    <a:pt x="1757895" y="35242"/>
                  </a:lnTo>
                  <a:lnTo>
                    <a:pt x="1783671" y="73391"/>
                  </a:lnTo>
                  <a:lnTo>
                    <a:pt x="1793138" y="119976"/>
                  </a:lnTo>
                  <a:lnTo>
                    <a:pt x="1783671" y="166562"/>
                  </a:lnTo>
                  <a:lnTo>
                    <a:pt x="1757895" y="204711"/>
                  </a:lnTo>
                  <a:lnTo>
                    <a:pt x="1719747" y="230487"/>
                  </a:lnTo>
                  <a:lnTo>
                    <a:pt x="1673161" y="23995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225775" y="6408766"/>
            <a:ext cx="1805939" cy="252729"/>
            <a:chOff x="5225775" y="6408766"/>
            <a:chExt cx="1805939" cy="25272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0192" y="6427182"/>
              <a:ext cx="216507" cy="2165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32125" y="6415116"/>
              <a:ext cx="1793239" cy="240029"/>
            </a:xfrm>
            <a:custGeom>
              <a:avLst/>
              <a:gdLst/>
              <a:ahLst/>
              <a:cxnLst/>
              <a:rect l="l" t="t" r="r" b="b"/>
              <a:pathLst>
                <a:path w="1793240" h="240029">
                  <a:moveTo>
                    <a:pt x="1673161" y="0"/>
                  </a:moveTo>
                  <a:lnTo>
                    <a:pt x="119976" y="0"/>
                  </a:lnTo>
                  <a:lnTo>
                    <a:pt x="73391" y="9466"/>
                  </a:lnTo>
                  <a:lnTo>
                    <a:pt x="35242" y="35242"/>
                  </a:lnTo>
                  <a:lnTo>
                    <a:pt x="9466" y="73391"/>
                  </a:lnTo>
                  <a:lnTo>
                    <a:pt x="0" y="119976"/>
                  </a:lnTo>
                  <a:lnTo>
                    <a:pt x="9466" y="166562"/>
                  </a:lnTo>
                  <a:lnTo>
                    <a:pt x="35242" y="204711"/>
                  </a:lnTo>
                  <a:lnTo>
                    <a:pt x="73391" y="230487"/>
                  </a:lnTo>
                  <a:lnTo>
                    <a:pt x="119976" y="239953"/>
                  </a:lnTo>
                  <a:lnTo>
                    <a:pt x="1673161" y="239953"/>
                  </a:lnTo>
                  <a:lnTo>
                    <a:pt x="1719747" y="230487"/>
                  </a:lnTo>
                  <a:lnTo>
                    <a:pt x="1757895" y="204711"/>
                  </a:lnTo>
                  <a:lnTo>
                    <a:pt x="1783671" y="166562"/>
                  </a:lnTo>
                  <a:lnTo>
                    <a:pt x="1793138" y="119976"/>
                  </a:lnTo>
                  <a:lnTo>
                    <a:pt x="1783671" y="73391"/>
                  </a:lnTo>
                  <a:lnTo>
                    <a:pt x="1757895" y="35242"/>
                  </a:lnTo>
                  <a:lnTo>
                    <a:pt x="1719747" y="9466"/>
                  </a:lnTo>
                  <a:lnTo>
                    <a:pt x="167316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232125" y="6415116"/>
              <a:ext cx="1793239" cy="240029"/>
            </a:xfrm>
            <a:custGeom>
              <a:avLst/>
              <a:gdLst/>
              <a:ahLst/>
              <a:cxnLst/>
              <a:rect l="l" t="t" r="r" b="b"/>
              <a:pathLst>
                <a:path w="1793240" h="240029">
                  <a:moveTo>
                    <a:pt x="1673161" y="239953"/>
                  </a:moveTo>
                  <a:lnTo>
                    <a:pt x="119976" y="239953"/>
                  </a:lnTo>
                  <a:lnTo>
                    <a:pt x="73391" y="230487"/>
                  </a:lnTo>
                  <a:lnTo>
                    <a:pt x="35242" y="204711"/>
                  </a:lnTo>
                  <a:lnTo>
                    <a:pt x="9466" y="166562"/>
                  </a:lnTo>
                  <a:lnTo>
                    <a:pt x="0" y="119976"/>
                  </a:lnTo>
                  <a:lnTo>
                    <a:pt x="9466" y="73391"/>
                  </a:lnTo>
                  <a:lnTo>
                    <a:pt x="35242" y="35242"/>
                  </a:lnTo>
                  <a:lnTo>
                    <a:pt x="73391" y="9466"/>
                  </a:lnTo>
                  <a:lnTo>
                    <a:pt x="119976" y="0"/>
                  </a:lnTo>
                  <a:lnTo>
                    <a:pt x="1673161" y="0"/>
                  </a:lnTo>
                  <a:lnTo>
                    <a:pt x="1719747" y="9466"/>
                  </a:lnTo>
                  <a:lnTo>
                    <a:pt x="1757895" y="35242"/>
                  </a:lnTo>
                  <a:lnTo>
                    <a:pt x="1783671" y="73391"/>
                  </a:lnTo>
                  <a:lnTo>
                    <a:pt x="1793138" y="119976"/>
                  </a:lnTo>
                  <a:lnTo>
                    <a:pt x="1783671" y="166562"/>
                  </a:lnTo>
                  <a:lnTo>
                    <a:pt x="1757895" y="204711"/>
                  </a:lnTo>
                  <a:lnTo>
                    <a:pt x="1719747" y="230487"/>
                  </a:lnTo>
                  <a:lnTo>
                    <a:pt x="1673161" y="23995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0192" y="6427182"/>
              <a:ext cx="216507" cy="21651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1641668" y="0"/>
            <a:ext cx="556895" cy="663575"/>
            <a:chOff x="11641668" y="0"/>
            <a:chExt cx="556895" cy="663575"/>
          </a:xfrm>
        </p:grpSpPr>
        <p:sp>
          <p:nvSpPr>
            <p:cNvPr id="14" name="object 14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543981" y="0"/>
                  </a:moveTo>
                  <a:lnTo>
                    <a:pt x="2438" y="0"/>
                  </a:ln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  <a:lnTo>
                    <a:pt x="54398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2438" y="0"/>
                  </a:move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805790" y="46093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14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18" name="object 18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771614" y="260337"/>
            <a:ext cx="266890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Sassoon Sans Rg" pitchFamily="2" charset="77"/>
              </a:rPr>
              <a:t>Let’s discuss!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5060" y="1069365"/>
            <a:ext cx="10662285" cy="760079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algn="ctr">
              <a:lnSpc>
                <a:spcPts val="2475"/>
              </a:lnSpc>
              <a:spcBef>
                <a:spcPts val="489"/>
              </a:spcBef>
            </a:pPr>
            <a:endParaRPr lang="en-US" sz="2000" dirty="0">
              <a:latin typeface="Sassoon Sans Rg" pitchFamily="2" charset="77"/>
              <a:cs typeface="Arial MT"/>
            </a:endParaRPr>
          </a:p>
          <a:p>
            <a:pPr algn="ctr">
              <a:lnSpc>
                <a:spcPts val="2475"/>
              </a:lnSpc>
              <a:spcBef>
                <a:spcPts val="489"/>
              </a:spcBef>
            </a:pP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0768" y="5599442"/>
            <a:ext cx="8808632" cy="52963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447675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Be ready to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feedback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to the class. How many di</a:t>
            </a:r>
            <a:r>
              <a:rPr lang="en-US"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ff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erent answers were there?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447675">
              <a:lnSpc>
                <a:spcPct val="100000"/>
              </a:lnSpc>
              <a:spcBef>
                <a:spcPts val="81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24" name="object 24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967823" y="2045550"/>
            <a:ext cx="1955164" cy="1619250"/>
            <a:chOff x="1967823" y="2045550"/>
            <a:chExt cx="1955164" cy="1619250"/>
          </a:xfrm>
        </p:grpSpPr>
        <p:sp>
          <p:nvSpPr>
            <p:cNvPr id="28" name="object 28"/>
            <p:cNvSpPr/>
            <p:nvPr/>
          </p:nvSpPr>
          <p:spPr>
            <a:xfrm>
              <a:off x="1974173" y="2051900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4" h="1606550">
                  <a:moveTo>
                    <a:pt x="190425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1568259"/>
                  </a:lnTo>
                  <a:lnTo>
                    <a:pt x="3006" y="1583053"/>
                  </a:lnTo>
                  <a:lnTo>
                    <a:pt x="11191" y="1595167"/>
                  </a:lnTo>
                  <a:lnTo>
                    <a:pt x="23306" y="1603353"/>
                  </a:lnTo>
                  <a:lnTo>
                    <a:pt x="38100" y="1606359"/>
                  </a:lnTo>
                  <a:lnTo>
                    <a:pt x="1904250" y="1606359"/>
                  </a:lnTo>
                  <a:lnTo>
                    <a:pt x="1919044" y="1603353"/>
                  </a:lnTo>
                  <a:lnTo>
                    <a:pt x="1931158" y="1595167"/>
                  </a:lnTo>
                  <a:lnTo>
                    <a:pt x="1939344" y="1583053"/>
                  </a:lnTo>
                  <a:lnTo>
                    <a:pt x="1942350" y="1568259"/>
                  </a:lnTo>
                  <a:lnTo>
                    <a:pt x="1942350" y="38099"/>
                  </a:lnTo>
                  <a:lnTo>
                    <a:pt x="1939344" y="23306"/>
                  </a:lnTo>
                  <a:lnTo>
                    <a:pt x="1931158" y="11191"/>
                  </a:lnTo>
                  <a:lnTo>
                    <a:pt x="1919044" y="3006"/>
                  </a:lnTo>
                  <a:lnTo>
                    <a:pt x="1904250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974173" y="2051900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4" h="1606550">
                  <a:moveTo>
                    <a:pt x="1904250" y="1606359"/>
                  </a:moveTo>
                  <a:lnTo>
                    <a:pt x="38100" y="1606359"/>
                  </a:lnTo>
                  <a:lnTo>
                    <a:pt x="23306" y="1603353"/>
                  </a:lnTo>
                  <a:lnTo>
                    <a:pt x="11191" y="1595167"/>
                  </a:lnTo>
                  <a:lnTo>
                    <a:pt x="3006" y="1583053"/>
                  </a:lnTo>
                  <a:lnTo>
                    <a:pt x="0" y="1568259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1904250" y="0"/>
                  </a:lnTo>
                  <a:lnTo>
                    <a:pt x="1919044" y="3006"/>
                  </a:lnTo>
                  <a:lnTo>
                    <a:pt x="1931158" y="11191"/>
                  </a:lnTo>
                  <a:lnTo>
                    <a:pt x="1939344" y="23306"/>
                  </a:lnTo>
                  <a:lnTo>
                    <a:pt x="1942350" y="38099"/>
                  </a:lnTo>
                  <a:lnTo>
                    <a:pt x="1942350" y="1568259"/>
                  </a:lnTo>
                  <a:lnTo>
                    <a:pt x="1939344" y="1583053"/>
                  </a:lnTo>
                  <a:lnTo>
                    <a:pt x="1931158" y="1595167"/>
                  </a:lnTo>
                  <a:lnTo>
                    <a:pt x="1919044" y="1603353"/>
                  </a:lnTo>
                  <a:lnTo>
                    <a:pt x="1904250" y="160635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072390" y="2045550"/>
            <a:ext cx="1955164" cy="1619250"/>
            <a:chOff x="4072390" y="2045550"/>
            <a:chExt cx="1955164" cy="1619250"/>
          </a:xfrm>
        </p:grpSpPr>
        <p:sp>
          <p:nvSpPr>
            <p:cNvPr id="31" name="object 31"/>
            <p:cNvSpPr/>
            <p:nvPr/>
          </p:nvSpPr>
          <p:spPr>
            <a:xfrm>
              <a:off x="4078740" y="2051900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4" h="1606550">
                  <a:moveTo>
                    <a:pt x="1904250" y="0"/>
                  </a:moveTo>
                  <a:lnTo>
                    <a:pt x="38099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1568259"/>
                  </a:lnTo>
                  <a:lnTo>
                    <a:pt x="3006" y="1583053"/>
                  </a:lnTo>
                  <a:lnTo>
                    <a:pt x="11191" y="1595167"/>
                  </a:lnTo>
                  <a:lnTo>
                    <a:pt x="23306" y="1603353"/>
                  </a:lnTo>
                  <a:lnTo>
                    <a:pt x="38099" y="1606359"/>
                  </a:lnTo>
                  <a:lnTo>
                    <a:pt x="1904250" y="1606359"/>
                  </a:lnTo>
                  <a:lnTo>
                    <a:pt x="1919044" y="1603353"/>
                  </a:lnTo>
                  <a:lnTo>
                    <a:pt x="1931158" y="1595167"/>
                  </a:lnTo>
                  <a:lnTo>
                    <a:pt x="1939344" y="1583053"/>
                  </a:lnTo>
                  <a:lnTo>
                    <a:pt x="1942350" y="1568259"/>
                  </a:lnTo>
                  <a:lnTo>
                    <a:pt x="1942350" y="38099"/>
                  </a:lnTo>
                  <a:lnTo>
                    <a:pt x="1939344" y="23306"/>
                  </a:lnTo>
                  <a:lnTo>
                    <a:pt x="1931158" y="11191"/>
                  </a:lnTo>
                  <a:lnTo>
                    <a:pt x="1919044" y="3006"/>
                  </a:lnTo>
                  <a:lnTo>
                    <a:pt x="1904250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078740" y="2051900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4" h="1606550">
                  <a:moveTo>
                    <a:pt x="1904250" y="1606359"/>
                  </a:moveTo>
                  <a:lnTo>
                    <a:pt x="38099" y="1606359"/>
                  </a:lnTo>
                  <a:lnTo>
                    <a:pt x="23306" y="1603353"/>
                  </a:lnTo>
                  <a:lnTo>
                    <a:pt x="11191" y="1595167"/>
                  </a:lnTo>
                  <a:lnTo>
                    <a:pt x="3006" y="1583053"/>
                  </a:lnTo>
                  <a:lnTo>
                    <a:pt x="0" y="1568259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099" y="0"/>
                  </a:lnTo>
                  <a:lnTo>
                    <a:pt x="1904250" y="0"/>
                  </a:lnTo>
                  <a:lnTo>
                    <a:pt x="1919044" y="3006"/>
                  </a:lnTo>
                  <a:lnTo>
                    <a:pt x="1931158" y="11191"/>
                  </a:lnTo>
                  <a:lnTo>
                    <a:pt x="1939344" y="23306"/>
                  </a:lnTo>
                  <a:lnTo>
                    <a:pt x="1942350" y="38099"/>
                  </a:lnTo>
                  <a:lnTo>
                    <a:pt x="1942350" y="1568259"/>
                  </a:lnTo>
                  <a:lnTo>
                    <a:pt x="1939344" y="1583053"/>
                  </a:lnTo>
                  <a:lnTo>
                    <a:pt x="1931158" y="1595167"/>
                  </a:lnTo>
                  <a:lnTo>
                    <a:pt x="1919044" y="1603353"/>
                  </a:lnTo>
                  <a:lnTo>
                    <a:pt x="1904250" y="160635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164553" y="2045550"/>
            <a:ext cx="1955164" cy="1619250"/>
            <a:chOff x="6164553" y="2045550"/>
            <a:chExt cx="1955164" cy="1619250"/>
          </a:xfrm>
        </p:grpSpPr>
        <p:sp>
          <p:nvSpPr>
            <p:cNvPr id="34" name="object 34"/>
            <p:cNvSpPr/>
            <p:nvPr/>
          </p:nvSpPr>
          <p:spPr>
            <a:xfrm>
              <a:off x="6170903" y="2051900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5" h="1606550">
                  <a:moveTo>
                    <a:pt x="190425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1568259"/>
                  </a:lnTo>
                  <a:lnTo>
                    <a:pt x="3006" y="1583053"/>
                  </a:lnTo>
                  <a:lnTo>
                    <a:pt x="11191" y="1595167"/>
                  </a:lnTo>
                  <a:lnTo>
                    <a:pt x="23306" y="1603353"/>
                  </a:lnTo>
                  <a:lnTo>
                    <a:pt x="38100" y="1606359"/>
                  </a:lnTo>
                  <a:lnTo>
                    <a:pt x="1904250" y="1606359"/>
                  </a:lnTo>
                  <a:lnTo>
                    <a:pt x="1919044" y="1603353"/>
                  </a:lnTo>
                  <a:lnTo>
                    <a:pt x="1931158" y="1595167"/>
                  </a:lnTo>
                  <a:lnTo>
                    <a:pt x="1939344" y="1583053"/>
                  </a:lnTo>
                  <a:lnTo>
                    <a:pt x="1942350" y="1568259"/>
                  </a:lnTo>
                  <a:lnTo>
                    <a:pt x="1942350" y="38099"/>
                  </a:lnTo>
                  <a:lnTo>
                    <a:pt x="1939344" y="23306"/>
                  </a:lnTo>
                  <a:lnTo>
                    <a:pt x="1931158" y="11191"/>
                  </a:lnTo>
                  <a:lnTo>
                    <a:pt x="1919044" y="3006"/>
                  </a:lnTo>
                  <a:lnTo>
                    <a:pt x="1904250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170903" y="2051900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5" h="1606550">
                  <a:moveTo>
                    <a:pt x="1904250" y="1606359"/>
                  </a:moveTo>
                  <a:lnTo>
                    <a:pt x="38100" y="1606359"/>
                  </a:lnTo>
                  <a:lnTo>
                    <a:pt x="23306" y="1603353"/>
                  </a:lnTo>
                  <a:lnTo>
                    <a:pt x="11191" y="1595167"/>
                  </a:lnTo>
                  <a:lnTo>
                    <a:pt x="3006" y="1583053"/>
                  </a:lnTo>
                  <a:lnTo>
                    <a:pt x="0" y="1568259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1904250" y="0"/>
                  </a:lnTo>
                  <a:lnTo>
                    <a:pt x="1919044" y="3006"/>
                  </a:lnTo>
                  <a:lnTo>
                    <a:pt x="1931158" y="11191"/>
                  </a:lnTo>
                  <a:lnTo>
                    <a:pt x="1939344" y="23306"/>
                  </a:lnTo>
                  <a:lnTo>
                    <a:pt x="1942350" y="38099"/>
                  </a:lnTo>
                  <a:lnTo>
                    <a:pt x="1942350" y="1568259"/>
                  </a:lnTo>
                  <a:lnTo>
                    <a:pt x="1939344" y="1583053"/>
                  </a:lnTo>
                  <a:lnTo>
                    <a:pt x="1931158" y="1595167"/>
                  </a:lnTo>
                  <a:lnTo>
                    <a:pt x="1919044" y="1603353"/>
                  </a:lnTo>
                  <a:lnTo>
                    <a:pt x="1904250" y="160635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561368" y="2521068"/>
            <a:ext cx="5448703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24355" algn="l"/>
                <a:tab pos="4023995" algn="l"/>
              </a:tabLst>
            </a:pPr>
            <a:r>
              <a:rPr sz="36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city	month	Tesco</a:t>
            </a:r>
            <a:endParaRPr sz="3600" dirty="0">
              <a:latin typeface="Sassoon Sans Rg" pitchFamily="2" charset="77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269120" y="2045550"/>
            <a:ext cx="1955164" cy="1619250"/>
            <a:chOff x="8269120" y="2045550"/>
            <a:chExt cx="1955164" cy="1619250"/>
          </a:xfrm>
        </p:grpSpPr>
        <p:sp>
          <p:nvSpPr>
            <p:cNvPr id="38" name="object 38"/>
            <p:cNvSpPr/>
            <p:nvPr/>
          </p:nvSpPr>
          <p:spPr>
            <a:xfrm>
              <a:off x="8275470" y="2051900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5" h="1606550">
                  <a:moveTo>
                    <a:pt x="190425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1568259"/>
                  </a:lnTo>
                  <a:lnTo>
                    <a:pt x="3006" y="1583053"/>
                  </a:lnTo>
                  <a:lnTo>
                    <a:pt x="11191" y="1595167"/>
                  </a:lnTo>
                  <a:lnTo>
                    <a:pt x="23306" y="1603353"/>
                  </a:lnTo>
                  <a:lnTo>
                    <a:pt x="38100" y="1606359"/>
                  </a:lnTo>
                  <a:lnTo>
                    <a:pt x="1904250" y="1606359"/>
                  </a:lnTo>
                  <a:lnTo>
                    <a:pt x="1919044" y="1603353"/>
                  </a:lnTo>
                  <a:lnTo>
                    <a:pt x="1931158" y="1595167"/>
                  </a:lnTo>
                  <a:lnTo>
                    <a:pt x="1939344" y="1583053"/>
                  </a:lnTo>
                  <a:lnTo>
                    <a:pt x="1942350" y="1568259"/>
                  </a:lnTo>
                  <a:lnTo>
                    <a:pt x="1942350" y="38099"/>
                  </a:lnTo>
                  <a:lnTo>
                    <a:pt x="1939344" y="23306"/>
                  </a:lnTo>
                  <a:lnTo>
                    <a:pt x="1931158" y="11191"/>
                  </a:lnTo>
                  <a:lnTo>
                    <a:pt x="1919044" y="3006"/>
                  </a:lnTo>
                  <a:lnTo>
                    <a:pt x="1904250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8275470" y="2051900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5" h="1606550">
                  <a:moveTo>
                    <a:pt x="1904250" y="1606359"/>
                  </a:moveTo>
                  <a:lnTo>
                    <a:pt x="38100" y="1606359"/>
                  </a:lnTo>
                  <a:lnTo>
                    <a:pt x="23306" y="1603353"/>
                  </a:lnTo>
                  <a:lnTo>
                    <a:pt x="11191" y="1595167"/>
                  </a:lnTo>
                  <a:lnTo>
                    <a:pt x="3006" y="1583053"/>
                  </a:lnTo>
                  <a:lnTo>
                    <a:pt x="0" y="1568259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1904250" y="0"/>
                  </a:lnTo>
                  <a:lnTo>
                    <a:pt x="1919044" y="3006"/>
                  </a:lnTo>
                  <a:lnTo>
                    <a:pt x="1931158" y="11191"/>
                  </a:lnTo>
                  <a:lnTo>
                    <a:pt x="1939344" y="23306"/>
                  </a:lnTo>
                  <a:lnTo>
                    <a:pt x="1942350" y="38099"/>
                  </a:lnTo>
                  <a:lnTo>
                    <a:pt x="1942350" y="1568259"/>
                  </a:lnTo>
                  <a:lnTo>
                    <a:pt x="1939344" y="1583053"/>
                  </a:lnTo>
                  <a:lnTo>
                    <a:pt x="1931158" y="1595167"/>
                  </a:lnTo>
                  <a:lnTo>
                    <a:pt x="1919044" y="1603353"/>
                  </a:lnTo>
                  <a:lnTo>
                    <a:pt x="1904250" y="160635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479765" y="2575799"/>
            <a:ext cx="1615079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continent</a:t>
            </a:r>
            <a:endParaRPr sz="2800">
              <a:latin typeface="Sassoon Sans Rg" pitchFamily="2" charset="77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967823" y="3808926"/>
            <a:ext cx="1955164" cy="1619250"/>
            <a:chOff x="1967823" y="3808926"/>
            <a:chExt cx="1955164" cy="1619250"/>
          </a:xfrm>
        </p:grpSpPr>
        <p:sp>
          <p:nvSpPr>
            <p:cNvPr id="42" name="object 42"/>
            <p:cNvSpPr/>
            <p:nvPr/>
          </p:nvSpPr>
          <p:spPr>
            <a:xfrm>
              <a:off x="1974173" y="3815276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4" h="1606550">
                  <a:moveTo>
                    <a:pt x="190425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1568259"/>
                  </a:lnTo>
                  <a:lnTo>
                    <a:pt x="3006" y="1583053"/>
                  </a:lnTo>
                  <a:lnTo>
                    <a:pt x="11191" y="1595167"/>
                  </a:lnTo>
                  <a:lnTo>
                    <a:pt x="23306" y="1603353"/>
                  </a:lnTo>
                  <a:lnTo>
                    <a:pt x="38100" y="1606359"/>
                  </a:lnTo>
                  <a:lnTo>
                    <a:pt x="1904250" y="1606359"/>
                  </a:lnTo>
                  <a:lnTo>
                    <a:pt x="1919044" y="1603353"/>
                  </a:lnTo>
                  <a:lnTo>
                    <a:pt x="1931158" y="1595167"/>
                  </a:lnTo>
                  <a:lnTo>
                    <a:pt x="1939344" y="1583053"/>
                  </a:lnTo>
                  <a:lnTo>
                    <a:pt x="1942350" y="1568259"/>
                  </a:lnTo>
                  <a:lnTo>
                    <a:pt x="1942350" y="38099"/>
                  </a:lnTo>
                  <a:lnTo>
                    <a:pt x="1939344" y="23306"/>
                  </a:lnTo>
                  <a:lnTo>
                    <a:pt x="1931158" y="11191"/>
                  </a:lnTo>
                  <a:lnTo>
                    <a:pt x="1919044" y="3006"/>
                  </a:lnTo>
                  <a:lnTo>
                    <a:pt x="1904250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974173" y="3815276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4" h="1606550">
                  <a:moveTo>
                    <a:pt x="1904250" y="1606359"/>
                  </a:moveTo>
                  <a:lnTo>
                    <a:pt x="38100" y="1606359"/>
                  </a:lnTo>
                  <a:lnTo>
                    <a:pt x="23306" y="1603353"/>
                  </a:lnTo>
                  <a:lnTo>
                    <a:pt x="11191" y="1595167"/>
                  </a:lnTo>
                  <a:lnTo>
                    <a:pt x="3006" y="1583053"/>
                  </a:lnTo>
                  <a:lnTo>
                    <a:pt x="0" y="1568259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1904250" y="0"/>
                  </a:lnTo>
                  <a:lnTo>
                    <a:pt x="1919044" y="3006"/>
                  </a:lnTo>
                  <a:lnTo>
                    <a:pt x="1931158" y="11191"/>
                  </a:lnTo>
                  <a:lnTo>
                    <a:pt x="1939344" y="23306"/>
                  </a:lnTo>
                  <a:lnTo>
                    <a:pt x="1942350" y="38099"/>
                  </a:lnTo>
                  <a:lnTo>
                    <a:pt x="1942350" y="1568259"/>
                  </a:lnTo>
                  <a:lnTo>
                    <a:pt x="1939344" y="1583053"/>
                  </a:lnTo>
                  <a:lnTo>
                    <a:pt x="1931158" y="1595167"/>
                  </a:lnTo>
                  <a:lnTo>
                    <a:pt x="1919044" y="1603353"/>
                  </a:lnTo>
                  <a:lnTo>
                    <a:pt x="1904250" y="160635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072390" y="3808926"/>
            <a:ext cx="1955164" cy="1619250"/>
            <a:chOff x="4072390" y="3808926"/>
            <a:chExt cx="1955164" cy="1619250"/>
          </a:xfrm>
        </p:grpSpPr>
        <p:sp>
          <p:nvSpPr>
            <p:cNvPr id="45" name="object 45"/>
            <p:cNvSpPr/>
            <p:nvPr/>
          </p:nvSpPr>
          <p:spPr>
            <a:xfrm>
              <a:off x="4078740" y="3815276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4" h="1606550">
                  <a:moveTo>
                    <a:pt x="1904250" y="0"/>
                  </a:moveTo>
                  <a:lnTo>
                    <a:pt x="38099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1568259"/>
                  </a:lnTo>
                  <a:lnTo>
                    <a:pt x="3006" y="1583053"/>
                  </a:lnTo>
                  <a:lnTo>
                    <a:pt x="11191" y="1595167"/>
                  </a:lnTo>
                  <a:lnTo>
                    <a:pt x="23306" y="1603353"/>
                  </a:lnTo>
                  <a:lnTo>
                    <a:pt x="38099" y="1606359"/>
                  </a:lnTo>
                  <a:lnTo>
                    <a:pt x="1904250" y="1606359"/>
                  </a:lnTo>
                  <a:lnTo>
                    <a:pt x="1919044" y="1603353"/>
                  </a:lnTo>
                  <a:lnTo>
                    <a:pt x="1931158" y="1595167"/>
                  </a:lnTo>
                  <a:lnTo>
                    <a:pt x="1939344" y="1583053"/>
                  </a:lnTo>
                  <a:lnTo>
                    <a:pt x="1942350" y="1568259"/>
                  </a:lnTo>
                  <a:lnTo>
                    <a:pt x="1942350" y="38099"/>
                  </a:lnTo>
                  <a:lnTo>
                    <a:pt x="1939344" y="23306"/>
                  </a:lnTo>
                  <a:lnTo>
                    <a:pt x="1931158" y="11191"/>
                  </a:lnTo>
                  <a:lnTo>
                    <a:pt x="1919044" y="3006"/>
                  </a:lnTo>
                  <a:lnTo>
                    <a:pt x="1904250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078740" y="3815276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4" h="1606550">
                  <a:moveTo>
                    <a:pt x="1904250" y="1606359"/>
                  </a:moveTo>
                  <a:lnTo>
                    <a:pt x="38099" y="1606359"/>
                  </a:lnTo>
                  <a:lnTo>
                    <a:pt x="23306" y="1603353"/>
                  </a:lnTo>
                  <a:lnTo>
                    <a:pt x="11191" y="1595167"/>
                  </a:lnTo>
                  <a:lnTo>
                    <a:pt x="3006" y="1583053"/>
                  </a:lnTo>
                  <a:lnTo>
                    <a:pt x="0" y="1568259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099" y="0"/>
                  </a:lnTo>
                  <a:lnTo>
                    <a:pt x="1904250" y="0"/>
                  </a:lnTo>
                  <a:lnTo>
                    <a:pt x="1919044" y="3006"/>
                  </a:lnTo>
                  <a:lnTo>
                    <a:pt x="1931158" y="11191"/>
                  </a:lnTo>
                  <a:lnTo>
                    <a:pt x="1939344" y="23306"/>
                  </a:lnTo>
                  <a:lnTo>
                    <a:pt x="1942350" y="38099"/>
                  </a:lnTo>
                  <a:lnTo>
                    <a:pt x="1942350" y="1568259"/>
                  </a:lnTo>
                  <a:lnTo>
                    <a:pt x="1939344" y="1583053"/>
                  </a:lnTo>
                  <a:lnTo>
                    <a:pt x="1931158" y="1595167"/>
                  </a:lnTo>
                  <a:lnTo>
                    <a:pt x="1919044" y="1603353"/>
                  </a:lnTo>
                  <a:lnTo>
                    <a:pt x="1904250" y="160635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6164553" y="3808926"/>
            <a:ext cx="1955164" cy="1619250"/>
            <a:chOff x="6164553" y="3808926"/>
            <a:chExt cx="1955164" cy="1619250"/>
          </a:xfrm>
        </p:grpSpPr>
        <p:sp>
          <p:nvSpPr>
            <p:cNvPr id="48" name="object 48"/>
            <p:cNvSpPr/>
            <p:nvPr/>
          </p:nvSpPr>
          <p:spPr>
            <a:xfrm>
              <a:off x="6170903" y="3815276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5" h="1606550">
                  <a:moveTo>
                    <a:pt x="190425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1568259"/>
                  </a:lnTo>
                  <a:lnTo>
                    <a:pt x="3006" y="1583053"/>
                  </a:lnTo>
                  <a:lnTo>
                    <a:pt x="11191" y="1595167"/>
                  </a:lnTo>
                  <a:lnTo>
                    <a:pt x="23306" y="1603353"/>
                  </a:lnTo>
                  <a:lnTo>
                    <a:pt x="38100" y="1606359"/>
                  </a:lnTo>
                  <a:lnTo>
                    <a:pt x="1904250" y="1606359"/>
                  </a:lnTo>
                  <a:lnTo>
                    <a:pt x="1919044" y="1603353"/>
                  </a:lnTo>
                  <a:lnTo>
                    <a:pt x="1931158" y="1595167"/>
                  </a:lnTo>
                  <a:lnTo>
                    <a:pt x="1939344" y="1583053"/>
                  </a:lnTo>
                  <a:lnTo>
                    <a:pt x="1942350" y="1568259"/>
                  </a:lnTo>
                  <a:lnTo>
                    <a:pt x="1942350" y="38099"/>
                  </a:lnTo>
                  <a:lnTo>
                    <a:pt x="1939344" y="23306"/>
                  </a:lnTo>
                  <a:lnTo>
                    <a:pt x="1931158" y="11191"/>
                  </a:lnTo>
                  <a:lnTo>
                    <a:pt x="1919044" y="3006"/>
                  </a:lnTo>
                  <a:lnTo>
                    <a:pt x="1904250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170903" y="3815276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5" h="1606550">
                  <a:moveTo>
                    <a:pt x="1904250" y="1606359"/>
                  </a:moveTo>
                  <a:lnTo>
                    <a:pt x="38100" y="1606359"/>
                  </a:lnTo>
                  <a:lnTo>
                    <a:pt x="23306" y="1603353"/>
                  </a:lnTo>
                  <a:lnTo>
                    <a:pt x="11191" y="1595167"/>
                  </a:lnTo>
                  <a:lnTo>
                    <a:pt x="3006" y="1583053"/>
                  </a:lnTo>
                  <a:lnTo>
                    <a:pt x="0" y="1568259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1904250" y="0"/>
                  </a:lnTo>
                  <a:lnTo>
                    <a:pt x="1919044" y="3006"/>
                  </a:lnTo>
                  <a:lnTo>
                    <a:pt x="1931158" y="11191"/>
                  </a:lnTo>
                  <a:lnTo>
                    <a:pt x="1939344" y="23306"/>
                  </a:lnTo>
                  <a:lnTo>
                    <a:pt x="1942350" y="38099"/>
                  </a:lnTo>
                  <a:lnTo>
                    <a:pt x="1942350" y="1568259"/>
                  </a:lnTo>
                  <a:lnTo>
                    <a:pt x="1939344" y="1583053"/>
                  </a:lnTo>
                  <a:lnTo>
                    <a:pt x="1931158" y="1595167"/>
                  </a:lnTo>
                  <a:lnTo>
                    <a:pt x="1919044" y="1603353"/>
                  </a:lnTo>
                  <a:lnTo>
                    <a:pt x="1904250" y="160635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8269120" y="3808926"/>
            <a:ext cx="1955164" cy="1619250"/>
            <a:chOff x="8269120" y="3808926"/>
            <a:chExt cx="1955164" cy="1619250"/>
          </a:xfrm>
        </p:grpSpPr>
        <p:sp>
          <p:nvSpPr>
            <p:cNvPr id="51" name="object 51"/>
            <p:cNvSpPr/>
            <p:nvPr/>
          </p:nvSpPr>
          <p:spPr>
            <a:xfrm>
              <a:off x="8275470" y="3815276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5" h="1606550">
                  <a:moveTo>
                    <a:pt x="190425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1568259"/>
                  </a:lnTo>
                  <a:lnTo>
                    <a:pt x="3006" y="1583053"/>
                  </a:lnTo>
                  <a:lnTo>
                    <a:pt x="11191" y="1595167"/>
                  </a:lnTo>
                  <a:lnTo>
                    <a:pt x="23306" y="1603353"/>
                  </a:lnTo>
                  <a:lnTo>
                    <a:pt x="38100" y="1606359"/>
                  </a:lnTo>
                  <a:lnTo>
                    <a:pt x="1904250" y="1606359"/>
                  </a:lnTo>
                  <a:lnTo>
                    <a:pt x="1919044" y="1603353"/>
                  </a:lnTo>
                  <a:lnTo>
                    <a:pt x="1931158" y="1595167"/>
                  </a:lnTo>
                  <a:lnTo>
                    <a:pt x="1939344" y="1583053"/>
                  </a:lnTo>
                  <a:lnTo>
                    <a:pt x="1942350" y="1568259"/>
                  </a:lnTo>
                  <a:lnTo>
                    <a:pt x="1942350" y="38099"/>
                  </a:lnTo>
                  <a:lnTo>
                    <a:pt x="1939344" y="23306"/>
                  </a:lnTo>
                  <a:lnTo>
                    <a:pt x="1931158" y="11191"/>
                  </a:lnTo>
                  <a:lnTo>
                    <a:pt x="1919044" y="3006"/>
                  </a:lnTo>
                  <a:lnTo>
                    <a:pt x="1904250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275470" y="3815276"/>
              <a:ext cx="1942464" cy="1606550"/>
            </a:xfrm>
            <a:custGeom>
              <a:avLst/>
              <a:gdLst/>
              <a:ahLst/>
              <a:cxnLst/>
              <a:rect l="l" t="t" r="r" b="b"/>
              <a:pathLst>
                <a:path w="1942465" h="1606550">
                  <a:moveTo>
                    <a:pt x="1904250" y="1606359"/>
                  </a:moveTo>
                  <a:lnTo>
                    <a:pt x="38100" y="1606359"/>
                  </a:lnTo>
                  <a:lnTo>
                    <a:pt x="23306" y="1603353"/>
                  </a:lnTo>
                  <a:lnTo>
                    <a:pt x="11191" y="1595167"/>
                  </a:lnTo>
                  <a:lnTo>
                    <a:pt x="3006" y="1583053"/>
                  </a:lnTo>
                  <a:lnTo>
                    <a:pt x="0" y="1568259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1904250" y="0"/>
                  </a:lnTo>
                  <a:lnTo>
                    <a:pt x="1919044" y="3006"/>
                  </a:lnTo>
                  <a:lnTo>
                    <a:pt x="1931158" y="11191"/>
                  </a:lnTo>
                  <a:lnTo>
                    <a:pt x="1939344" y="23306"/>
                  </a:lnTo>
                  <a:lnTo>
                    <a:pt x="1942350" y="38099"/>
                  </a:lnTo>
                  <a:lnTo>
                    <a:pt x="1942350" y="1568259"/>
                  </a:lnTo>
                  <a:lnTo>
                    <a:pt x="1939344" y="1583053"/>
                  </a:lnTo>
                  <a:lnTo>
                    <a:pt x="1931158" y="1595167"/>
                  </a:lnTo>
                  <a:lnTo>
                    <a:pt x="1919044" y="1603353"/>
                  </a:lnTo>
                  <a:lnTo>
                    <a:pt x="1904250" y="160635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139564" y="4284442"/>
            <a:ext cx="8223635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171065" algn="l"/>
                <a:tab pos="4155440" algn="l"/>
                <a:tab pos="6258560" algn="l"/>
              </a:tabLst>
            </a:pPr>
            <a:r>
              <a:rPr sz="36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Fortnite	teacher	Beyonce	Monday</a:t>
            </a:r>
            <a:endParaRPr sz="3600" dirty="0">
              <a:latin typeface="Sassoon Sans Rg" pitchFamily="2" charset="77"/>
              <a:cs typeface="Arial"/>
            </a:endParaRPr>
          </a:p>
        </p:txBody>
      </p:sp>
      <p:sp>
        <p:nvSpPr>
          <p:cNvPr id="55" name="object 41">
            <a:extLst>
              <a:ext uri="{FF2B5EF4-FFF2-40B4-BE49-F238E27FC236}">
                <a16:creationId xmlns:a16="http://schemas.microsoft.com/office/drawing/2014/main" id="{2E92CDB8-1EAE-7073-79E5-C3FD0E67B364}"/>
              </a:ext>
            </a:extLst>
          </p:cNvPr>
          <p:cNvSpPr txBox="1"/>
          <p:nvPr/>
        </p:nvSpPr>
        <p:spPr>
          <a:xfrm>
            <a:off x="457200" y="199981"/>
            <a:ext cx="9448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Reasoning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B9A36A-CB59-E791-3EB1-9A782E3B3042}"/>
              </a:ext>
            </a:extLst>
          </p:cNvPr>
          <p:cNvSpPr txBox="1"/>
          <p:nvPr/>
        </p:nvSpPr>
        <p:spPr>
          <a:xfrm>
            <a:off x="762000" y="1066800"/>
            <a:ext cx="10591800" cy="72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75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Discuss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your answers with a partner. What’s the same? What’s different? Why?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  <a:p>
            <a:pPr marL="0" marR="0" lvl="0" indent="0" algn="ctr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Have you used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capital letter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for each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EA6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</p:txBody>
      </p:sp>
      <p:sp>
        <p:nvSpPr>
          <p:cNvPr id="57" name="object 32">
            <a:extLst>
              <a:ext uri="{FF2B5EF4-FFF2-40B4-BE49-F238E27FC236}">
                <a16:creationId xmlns:a16="http://schemas.microsoft.com/office/drawing/2014/main" id="{1E5FD4D8-B812-EF10-7271-9B7208F1E43E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5766" y="46093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15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4" name="object 4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75687" y="1069378"/>
            <a:ext cx="6285052" cy="45012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489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Who is correct?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Write the answer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on your whiteboard.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226695">
              <a:lnSpc>
                <a:spcPct val="100000"/>
              </a:lnSpc>
              <a:spcBef>
                <a:spcPts val="489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1438" y="1762417"/>
            <a:ext cx="899300" cy="86305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63329" y="1906083"/>
            <a:ext cx="4390766" cy="1282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54600"/>
              </a:lnSpc>
              <a:spcBef>
                <a:spcPts val="100"/>
              </a:spcBef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A </a:t>
            </a:r>
            <a:r>
              <a:rPr sz="2800" b="1" dirty="0">
                <a:solidFill>
                  <a:srgbClr val="462879"/>
                </a:solidFill>
                <a:latin typeface="Sassoon Sans Rg" pitchFamily="2" charset="77"/>
                <a:cs typeface="Arial"/>
              </a:rPr>
              <a:t>Tarantula 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is an arthropod.  A </a:t>
            </a:r>
            <a:r>
              <a:rPr sz="2800" b="1" dirty="0">
                <a:solidFill>
                  <a:srgbClr val="462879"/>
                </a:solidFill>
                <a:latin typeface="Sassoon Sans Rg" pitchFamily="2" charset="77"/>
                <a:cs typeface="Arial"/>
              </a:rPr>
              <a:t>tarantula 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is an arthropod.</a:t>
            </a:r>
            <a:endParaRPr sz="2800" dirty="0">
              <a:latin typeface="Sassoon Sans Rg" pitchFamily="2" charset="77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1438" y="2469349"/>
            <a:ext cx="899300" cy="86305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457537" y="3973521"/>
            <a:ext cx="2152650" cy="1428750"/>
            <a:chOff x="7457537" y="3973521"/>
            <a:chExt cx="2152650" cy="1428750"/>
          </a:xfrm>
        </p:grpSpPr>
        <p:sp>
          <p:nvSpPr>
            <p:cNvPr id="12" name="object 12"/>
            <p:cNvSpPr/>
            <p:nvPr/>
          </p:nvSpPr>
          <p:spPr>
            <a:xfrm>
              <a:off x="7463570" y="3979553"/>
              <a:ext cx="2140585" cy="1416685"/>
            </a:xfrm>
            <a:custGeom>
              <a:avLst/>
              <a:gdLst/>
              <a:ahLst/>
              <a:cxnLst/>
              <a:rect l="l" t="t" r="r" b="b"/>
              <a:pathLst>
                <a:path w="2140584" h="1416685">
                  <a:moveTo>
                    <a:pt x="1987664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1264284"/>
                  </a:lnTo>
                  <a:lnTo>
                    <a:pt x="7802" y="1312321"/>
                  </a:lnTo>
                  <a:lnTo>
                    <a:pt x="29504" y="1354140"/>
                  </a:lnTo>
                  <a:lnTo>
                    <a:pt x="62544" y="1387180"/>
                  </a:lnTo>
                  <a:lnTo>
                    <a:pt x="104363" y="1408882"/>
                  </a:lnTo>
                  <a:lnTo>
                    <a:pt x="152400" y="1416684"/>
                  </a:lnTo>
                  <a:lnTo>
                    <a:pt x="1987664" y="1416684"/>
                  </a:lnTo>
                  <a:lnTo>
                    <a:pt x="2035700" y="1408882"/>
                  </a:lnTo>
                  <a:lnTo>
                    <a:pt x="2077519" y="1387180"/>
                  </a:lnTo>
                  <a:lnTo>
                    <a:pt x="2110559" y="1354140"/>
                  </a:lnTo>
                  <a:lnTo>
                    <a:pt x="2132261" y="1312321"/>
                  </a:lnTo>
                  <a:lnTo>
                    <a:pt x="2140064" y="1264284"/>
                  </a:lnTo>
                  <a:lnTo>
                    <a:pt x="2140064" y="152399"/>
                  </a:lnTo>
                  <a:lnTo>
                    <a:pt x="2132261" y="104363"/>
                  </a:lnTo>
                  <a:lnTo>
                    <a:pt x="2110559" y="62544"/>
                  </a:lnTo>
                  <a:lnTo>
                    <a:pt x="2077519" y="29504"/>
                  </a:lnTo>
                  <a:lnTo>
                    <a:pt x="2035700" y="7802"/>
                  </a:lnTo>
                  <a:lnTo>
                    <a:pt x="1987664" y="0"/>
                  </a:lnTo>
                  <a:close/>
                </a:path>
              </a:pathLst>
            </a:custGeom>
            <a:solidFill>
              <a:srgbClr val="F3F2F3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463570" y="3979553"/>
              <a:ext cx="2140585" cy="1416685"/>
            </a:xfrm>
            <a:custGeom>
              <a:avLst/>
              <a:gdLst/>
              <a:ahLst/>
              <a:cxnLst/>
              <a:rect l="l" t="t" r="r" b="b"/>
              <a:pathLst>
                <a:path w="2140584" h="1416685">
                  <a:moveTo>
                    <a:pt x="152400" y="1416684"/>
                  </a:moveTo>
                  <a:lnTo>
                    <a:pt x="1987664" y="1416684"/>
                  </a:lnTo>
                  <a:lnTo>
                    <a:pt x="2035700" y="1408882"/>
                  </a:lnTo>
                  <a:lnTo>
                    <a:pt x="2077519" y="1387180"/>
                  </a:lnTo>
                  <a:lnTo>
                    <a:pt x="2110559" y="1354140"/>
                  </a:lnTo>
                  <a:lnTo>
                    <a:pt x="2132261" y="1312321"/>
                  </a:lnTo>
                  <a:lnTo>
                    <a:pt x="2140064" y="1264284"/>
                  </a:lnTo>
                  <a:lnTo>
                    <a:pt x="2140064" y="152399"/>
                  </a:lnTo>
                  <a:lnTo>
                    <a:pt x="2132261" y="104363"/>
                  </a:lnTo>
                  <a:lnTo>
                    <a:pt x="2110559" y="62544"/>
                  </a:lnTo>
                  <a:lnTo>
                    <a:pt x="2077519" y="29504"/>
                  </a:lnTo>
                  <a:lnTo>
                    <a:pt x="2035700" y="7802"/>
                  </a:lnTo>
                  <a:lnTo>
                    <a:pt x="1987664" y="0"/>
                  </a:ln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1264284"/>
                  </a:lnTo>
                  <a:lnTo>
                    <a:pt x="7802" y="1312321"/>
                  </a:lnTo>
                  <a:lnTo>
                    <a:pt x="29504" y="1354140"/>
                  </a:lnTo>
                  <a:lnTo>
                    <a:pt x="62544" y="1387180"/>
                  </a:lnTo>
                  <a:lnTo>
                    <a:pt x="104363" y="1408882"/>
                  </a:lnTo>
                  <a:lnTo>
                    <a:pt x="152400" y="1416684"/>
                  </a:lnTo>
                  <a:close/>
                </a:path>
              </a:pathLst>
            </a:custGeom>
            <a:ln w="11569">
              <a:solidFill>
                <a:srgbClr val="1C1B1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59789" y="3083623"/>
            <a:ext cx="3900804" cy="3774440"/>
            <a:chOff x="859789" y="3083623"/>
            <a:chExt cx="3900804" cy="377444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789" y="3083623"/>
              <a:ext cx="1927161" cy="37743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37159" y="3844084"/>
              <a:ext cx="2117090" cy="1642745"/>
            </a:xfrm>
            <a:custGeom>
              <a:avLst/>
              <a:gdLst/>
              <a:ahLst/>
              <a:cxnLst/>
              <a:rect l="l" t="t" r="r" b="b"/>
              <a:pathLst>
                <a:path w="2117090" h="1642745">
                  <a:moveTo>
                    <a:pt x="1964677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399"/>
                  </a:lnTo>
                  <a:lnTo>
                    <a:pt x="0" y="1490065"/>
                  </a:lnTo>
                  <a:lnTo>
                    <a:pt x="7802" y="1538102"/>
                  </a:lnTo>
                  <a:lnTo>
                    <a:pt x="29504" y="1579920"/>
                  </a:lnTo>
                  <a:lnTo>
                    <a:pt x="62544" y="1612960"/>
                  </a:lnTo>
                  <a:lnTo>
                    <a:pt x="104363" y="1634662"/>
                  </a:lnTo>
                  <a:lnTo>
                    <a:pt x="152400" y="1642465"/>
                  </a:lnTo>
                  <a:lnTo>
                    <a:pt x="1964677" y="1642465"/>
                  </a:lnTo>
                  <a:lnTo>
                    <a:pt x="2012713" y="1634662"/>
                  </a:lnTo>
                  <a:lnTo>
                    <a:pt x="2054532" y="1612960"/>
                  </a:lnTo>
                  <a:lnTo>
                    <a:pt x="2087572" y="1579920"/>
                  </a:lnTo>
                  <a:lnTo>
                    <a:pt x="2109274" y="1538102"/>
                  </a:lnTo>
                  <a:lnTo>
                    <a:pt x="2117077" y="1490065"/>
                  </a:lnTo>
                  <a:lnTo>
                    <a:pt x="2117077" y="152399"/>
                  </a:lnTo>
                  <a:lnTo>
                    <a:pt x="2109274" y="104363"/>
                  </a:lnTo>
                  <a:lnTo>
                    <a:pt x="2087572" y="62544"/>
                  </a:lnTo>
                  <a:lnTo>
                    <a:pt x="2054532" y="29504"/>
                  </a:lnTo>
                  <a:lnTo>
                    <a:pt x="2012713" y="7802"/>
                  </a:lnTo>
                  <a:lnTo>
                    <a:pt x="1964677" y="0"/>
                  </a:lnTo>
                  <a:close/>
                </a:path>
              </a:pathLst>
            </a:custGeom>
            <a:solidFill>
              <a:srgbClr val="F3F2F3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637159" y="3844084"/>
              <a:ext cx="2117090" cy="1642745"/>
            </a:xfrm>
            <a:custGeom>
              <a:avLst/>
              <a:gdLst/>
              <a:ahLst/>
              <a:cxnLst/>
              <a:rect l="l" t="t" r="r" b="b"/>
              <a:pathLst>
                <a:path w="2117090" h="1642745">
                  <a:moveTo>
                    <a:pt x="1964677" y="1642465"/>
                  </a:moveTo>
                  <a:lnTo>
                    <a:pt x="152400" y="1642465"/>
                  </a:lnTo>
                  <a:lnTo>
                    <a:pt x="104363" y="1634662"/>
                  </a:lnTo>
                  <a:lnTo>
                    <a:pt x="62544" y="1612960"/>
                  </a:lnTo>
                  <a:lnTo>
                    <a:pt x="29504" y="1579920"/>
                  </a:lnTo>
                  <a:lnTo>
                    <a:pt x="7802" y="1538102"/>
                  </a:lnTo>
                  <a:lnTo>
                    <a:pt x="0" y="1490065"/>
                  </a:lnTo>
                  <a:lnTo>
                    <a:pt x="0" y="152399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400" y="0"/>
                  </a:lnTo>
                  <a:lnTo>
                    <a:pt x="1964677" y="0"/>
                  </a:lnTo>
                  <a:lnTo>
                    <a:pt x="2012713" y="7802"/>
                  </a:lnTo>
                  <a:lnTo>
                    <a:pt x="2054532" y="29504"/>
                  </a:lnTo>
                  <a:lnTo>
                    <a:pt x="2087572" y="62544"/>
                  </a:lnTo>
                  <a:lnTo>
                    <a:pt x="2109274" y="104363"/>
                  </a:lnTo>
                  <a:lnTo>
                    <a:pt x="2117077" y="152399"/>
                  </a:lnTo>
                  <a:lnTo>
                    <a:pt x="2117077" y="1490065"/>
                  </a:lnTo>
                  <a:lnTo>
                    <a:pt x="2109274" y="1538102"/>
                  </a:lnTo>
                  <a:lnTo>
                    <a:pt x="2087572" y="1579920"/>
                  </a:lnTo>
                  <a:lnTo>
                    <a:pt x="2054532" y="1612960"/>
                  </a:lnTo>
                  <a:lnTo>
                    <a:pt x="2012713" y="1634662"/>
                  </a:lnTo>
                  <a:lnTo>
                    <a:pt x="1964677" y="1642465"/>
                  </a:lnTo>
                  <a:close/>
                </a:path>
              </a:pathLst>
            </a:custGeom>
            <a:ln w="11569">
              <a:solidFill>
                <a:srgbClr val="1C1B1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10994" y="4186855"/>
            <a:ext cx="1772285" cy="9992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90"/>
              </a:spcBef>
            </a:pP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 think that ‘tarantula’  is a common noun.</a:t>
            </a:r>
            <a:endParaRPr sz="1400" dirty="0">
              <a:latin typeface="Sassoon Sans Rg" pitchFamily="2" charset="77"/>
              <a:cs typeface="Arial MT"/>
            </a:endParaRPr>
          </a:p>
          <a:p>
            <a:pPr marL="12700" marR="323850">
              <a:lnSpc>
                <a:spcPct val="115500"/>
              </a:lnSpc>
            </a:pP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It does not need a  capital letter.</a:t>
            </a:r>
            <a:endParaRPr sz="1400" dirty="0">
              <a:latin typeface="Sassoon Sans Rg" pitchFamily="2" charset="77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486396" y="4031485"/>
            <a:ext cx="572135" cy="381635"/>
            <a:chOff x="9486396" y="4031485"/>
            <a:chExt cx="572135" cy="381635"/>
          </a:xfrm>
        </p:grpSpPr>
        <p:sp>
          <p:nvSpPr>
            <p:cNvPr id="20" name="object 20"/>
            <p:cNvSpPr/>
            <p:nvPr/>
          </p:nvSpPr>
          <p:spPr>
            <a:xfrm>
              <a:off x="9491984" y="4037073"/>
              <a:ext cx="560705" cy="370840"/>
            </a:xfrm>
            <a:custGeom>
              <a:avLst/>
              <a:gdLst/>
              <a:ahLst/>
              <a:cxnLst/>
              <a:rect l="l" t="t" r="r" b="b"/>
              <a:pathLst>
                <a:path w="560704" h="370839">
                  <a:moveTo>
                    <a:pt x="192015" y="0"/>
                  </a:moveTo>
                  <a:lnTo>
                    <a:pt x="142951" y="3299"/>
                  </a:lnTo>
                  <a:lnTo>
                    <a:pt x="94365" y="10708"/>
                  </a:lnTo>
                  <a:lnTo>
                    <a:pt x="46600" y="22275"/>
                  </a:lnTo>
                  <a:lnTo>
                    <a:pt x="0" y="38048"/>
                  </a:lnTo>
                  <a:lnTo>
                    <a:pt x="99491" y="370432"/>
                  </a:lnTo>
                  <a:lnTo>
                    <a:pt x="130845" y="332452"/>
                  </a:lnTo>
                  <a:lnTo>
                    <a:pt x="165038" y="297038"/>
                  </a:lnTo>
                  <a:lnTo>
                    <a:pt x="201829" y="264325"/>
                  </a:lnTo>
                  <a:lnTo>
                    <a:pt x="240975" y="234446"/>
                  </a:lnTo>
                  <a:lnTo>
                    <a:pt x="282234" y="207534"/>
                  </a:lnTo>
                  <a:lnTo>
                    <a:pt x="325364" y="183723"/>
                  </a:lnTo>
                  <a:lnTo>
                    <a:pt x="370122" y="163148"/>
                  </a:lnTo>
                  <a:lnTo>
                    <a:pt x="416265" y="145942"/>
                  </a:lnTo>
                  <a:lnTo>
                    <a:pt x="463553" y="132238"/>
                  </a:lnTo>
                  <a:lnTo>
                    <a:pt x="511742" y="122171"/>
                  </a:lnTo>
                  <a:lnTo>
                    <a:pt x="560590" y="115873"/>
                  </a:lnTo>
                  <a:lnTo>
                    <a:pt x="520046" y="88001"/>
                  </a:lnTo>
                  <a:lnTo>
                    <a:pt x="477237" y="63859"/>
                  </a:lnTo>
                  <a:lnTo>
                    <a:pt x="432505" y="43495"/>
                  </a:lnTo>
                  <a:lnTo>
                    <a:pt x="386194" y="26955"/>
                  </a:lnTo>
                  <a:lnTo>
                    <a:pt x="338647" y="14289"/>
                  </a:lnTo>
                  <a:lnTo>
                    <a:pt x="290206" y="5542"/>
                  </a:lnTo>
                  <a:lnTo>
                    <a:pt x="241214" y="763"/>
                  </a:lnTo>
                  <a:lnTo>
                    <a:pt x="192015" y="0"/>
                  </a:lnTo>
                  <a:close/>
                </a:path>
              </a:pathLst>
            </a:custGeom>
            <a:solidFill>
              <a:srgbClr val="F3F2F3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9491984" y="4037073"/>
              <a:ext cx="560705" cy="370840"/>
            </a:xfrm>
            <a:custGeom>
              <a:avLst/>
              <a:gdLst/>
              <a:ahLst/>
              <a:cxnLst/>
              <a:rect l="l" t="t" r="r" b="b"/>
              <a:pathLst>
                <a:path w="560704" h="370839">
                  <a:moveTo>
                    <a:pt x="0" y="38048"/>
                  </a:moveTo>
                  <a:lnTo>
                    <a:pt x="46600" y="22275"/>
                  </a:lnTo>
                  <a:lnTo>
                    <a:pt x="94365" y="10708"/>
                  </a:lnTo>
                  <a:lnTo>
                    <a:pt x="142951" y="3299"/>
                  </a:lnTo>
                  <a:lnTo>
                    <a:pt x="192015" y="0"/>
                  </a:lnTo>
                  <a:lnTo>
                    <a:pt x="241214" y="763"/>
                  </a:lnTo>
                  <a:lnTo>
                    <a:pt x="290206" y="5542"/>
                  </a:lnTo>
                  <a:lnTo>
                    <a:pt x="338647" y="14289"/>
                  </a:lnTo>
                  <a:lnTo>
                    <a:pt x="386194" y="26955"/>
                  </a:lnTo>
                  <a:lnTo>
                    <a:pt x="432505" y="43495"/>
                  </a:lnTo>
                  <a:lnTo>
                    <a:pt x="477237" y="63859"/>
                  </a:lnTo>
                  <a:lnTo>
                    <a:pt x="520046" y="88001"/>
                  </a:lnTo>
                  <a:lnTo>
                    <a:pt x="560590" y="115873"/>
                  </a:lnTo>
                  <a:lnTo>
                    <a:pt x="511742" y="122171"/>
                  </a:lnTo>
                  <a:lnTo>
                    <a:pt x="463553" y="132238"/>
                  </a:lnTo>
                  <a:lnTo>
                    <a:pt x="416265" y="145942"/>
                  </a:lnTo>
                  <a:lnTo>
                    <a:pt x="370122" y="163148"/>
                  </a:lnTo>
                  <a:lnTo>
                    <a:pt x="325364" y="183723"/>
                  </a:lnTo>
                  <a:lnTo>
                    <a:pt x="282234" y="207534"/>
                  </a:lnTo>
                  <a:lnTo>
                    <a:pt x="240975" y="234446"/>
                  </a:lnTo>
                  <a:lnTo>
                    <a:pt x="201829" y="264325"/>
                  </a:lnTo>
                  <a:lnTo>
                    <a:pt x="165038" y="297038"/>
                  </a:lnTo>
                  <a:lnTo>
                    <a:pt x="130845" y="332452"/>
                  </a:lnTo>
                  <a:lnTo>
                    <a:pt x="99491" y="370432"/>
                  </a:lnTo>
                </a:path>
              </a:pathLst>
            </a:custGeom>
            <a:ln w="11176">
              <a:solidFill>
                <a:srgbClr val="1C1B1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786950" y="4040862"/>
            <a:ext cx="1801495" cy="12491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90"/>
              </a:spcBef>
            </a:pP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 think that ‘Tarantula’  is a proper noun  because it’s the name  of a spider. It does  need a capital letter.</a:t>
            </a:r>
            <a:endParaRPr sz="1400" dirty="0">
              <a:latin typeface="Sassoon Sans Rg" pitchFamily="2" charset="77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82639" y="3567438"/>
            <a:ext cx="5207635" cy="2596515"/>
            <a:chOff x="2182639" y="3567438"/>
            <a:chExt cx="5207635" cy="2596515"/>
          </a:xfrm>
        </p:grpSpPr>
        <p:sp>
          <p:nvSpPr>
            <p:cNvPr id="24" name="object 24"/>
            <p:cNvSpPr/>
            <p:nvPr/>
          </p:nvSpPr>
          <p:spPr>
            <a:xfrm>
              <a:off x="2188227" y="3901606"/>
              <a:ext cx="560705" cy="370840"/>
            </a:xfrm>
            <a:custGeom>
              <a:avLst/>
              <a:gdLst/>
              <a:ahLst/>
              <a:cxnLst/>
              <a:rect l="l" t="t" r="r" b="b"/>
              <a:pathLst>
                <a:path w="560705" h="370839">
                  <a:moveTo>
                    <a:pt x="368575" y="0"/>
                  </a:moveTo>
                  <a:lnTo>
                    <a:pt x="319376" y="763"/>
                  </a:lnTo>
                  <a:lnTo>
                    <a:pt x="270384" y="5542"/>
                  </a:lnTo>
                  <a:lnTo>
                    <a:pt x="221943" y="14289"/>
                  </a:lnTo>
                  <a:lnTo>
                    <a:pt x="174395" y="26955"/>
                  </a:lnTo>
                  <a:lnTo>
                    <a:pt x="128084" y="43495"/>
                  </a:lnTo>
                  <a:lnTo>
                    <a:pt x="83353" y="63859"/>
                  </a:lnTo>
                  <a:lnTo>
                    <a:pt x="40543" y="88001"/>
                  </a:lnTo>
                  <a:lnTo>
                    <a:pt x="0" y="115873"/>
                  </a:lnTo>
                  <a:lnTo>
                    <a:pt x="48848" y="122171"/>
                  </a:lnTo>
                  <a:lnTo>
                    <a:pt x="97037" y="132238"/>
                  </a:lnTo>
                  <a:lnTo>
                    <a:pt x="144324" y="145942"/>
                  </a:lnTo>
                  <a:lnTo>
                    <a:pt x="190468" y="163148"/>
                  </a:lnTo>
                  <a:lnTo>
                    <a:pt x="235226" y="183723"/>
                  </a:lnTo>
                  <a:lnTo>
                    <a:pt x="278355" y="207534"/>
                  </a:lnTo>
                  <a:lnTo>
                    <a:pt x="319614" y="234446"/>
                  </a:lnTo>
                  <a:lnTo>
                    <a:pt x="358760" y="264325"/>
                  </a:lnTo>
                  <a:lnTo>
                    <a:pt x="395551" y="297038"/>
                  </a:lnTo>
                  <a:lnTo>
                    <a:pt x="429745" y="332452"/>
                  </a:lnTo>
                  <a:lnTo>
                    <a:pt x="461098" y="370432"/>
                  </a:lnTo>
                  <a:lnTo>
                    <a:pt x="560590" y="38048"/>
                  </a:lnTo>
                  <a:lnTo>
                    <a:pt x="513990" y="22275"/>
                  </a:lnTo>
                  <a:lnTo>
                    <a:pt x="466225" y="10708"/>
                  </a:lnTo>
                  <a:lnTo>
                    <a:pt x="417639" y="3299"/>
                  </a:lnTo>
                  <a:lnTo>
                    <a:pt x="368575" y="0"/>
                  </a:lnTo>
                  <a:close/>
                </a:path>
              </a:pathLst>
            </a:custGeom>
            <a:solidFill>
              <a:srgbClr val="F3F2F3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188227" y="3901606"/>
              <a:ext cx="560705" cy="370840"/>
            </a:xfrm>
            <a:custGeom>
              <a:avLst/>
              <a:gdLst/>
              <a:ahLst/>
              <a:cxnLst/>
              <a:rect l="l" t="t" r="r" b="b"/>
              <a:pathLst>
                <a:path w="560705" h="370839">
                  <a:moveTo>
                    <a:pt x="560590" y="38048"/>
                  </a:moveTo>
                  <a:lnTo>
                    <a:pt x="513990" y="22275"/>
                  </a:lnTo>
                  <a:lnTo>
                    <a:pt x="466225" y="10708"/>
                  </a:lnTo>
                  <a:lnTo>
                    <a:pt x="417639" y="3299"/>
                  </a:lnTo>
                  <a:lnTo>
                    <a:pt x="368575" y="0"/>
                  </a:lnTo>
                  <a:lnTo>
                    <a:pt x="319376" y="763"/>
                  </a:lnTo>
                  <a:lnTo>
                    <a:pt x="270384" y="5542"/>
                  </a:lnTo>
                  <a:lnTo>
                    <a:pt x="221943" y="14289"/>
                  </a:lnTo>
                  <a:lnTo>
                    <a:pt x="174395" y="26955"/>
                  </a:lnTo>
                  <a:lnTo>
                    <a:pt x="128084" y="43495"/>
                  </a:lnTo>
                  <a:lnTo>
                    <a:pt x="83353" y="63859"/>
                  </a:lnTo>
                  <a:lnTo>
                    <a:pt x="40543" y="88001"/>
                  </a:lnTo>
                  <a:lnTo>
                    <a:pt x="0" y="115873"/>
                  </a:lnTo>
                  <a:lnTo>
                    <a:pt x="48848" y="122171"/>
                  </a:lnTo>
                  <a:lnTo>
                    <a:pt x="97037" y="132238"/>
                  </a:lnTo>
                  <a:lnTo>
                    <a:pt x="144324" y="145942"/>
                  </a:lnTo>
                  <a:lnTo>
                    <a:pt x="190468" y="163148"/>
                  </a:lnTo>
                  <a:lnTo>
                    <a:pt x="235226" y="183723"/>
                  </a:lnTo>
                  <a:lnTo>
                    <a:pt x="278355" y="207534"/>
                  </a:lnTo>
                  <a:lnTo>
                    <a:pt x="319614" y="234446"/>
                  </a:lnTo>
                  <a:lnTo>
                    <a:pt x="358760" y="264325"/>
                  </a:lnTo>
                  <a:lnTo>
                    <a:pt x="395551" y="297038"/>
                  </a:lnTo>
                  <a:lnTo>
                    <a:pt x="429745" y="332452"/>
                  </a:lnTo>
                  <a:lnTo>
                    <a:pt x="461098" y="370432"/>
                  </a:lnTo>
                </a:path>
              </a:pathLst>
            </a:custGeom>
            <a:ln w="11176">
              <a:solidFill>
                <a:srgbClr val="1C1B1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3521" y="3567438"/>
              <a:ext cx="2596444" cy="259644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59321" y="3528900"/>
            <a:ext cx="5435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Ivan</a:t>
            </a:r>
            <a:endParaRPr sz="2000">
              <a:latin typeface="Sassoon Sans Rg" pitchFamily="2" charset="77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35907" y="3528900"/>
            <a:ext cx="6032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Sami</a:t>
            </a:r>
            <a:endParaRPr sz="2000">
              <a:latin typeface="Sassoon Sans Rg" pitchFamily="2" charset="77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30" name="object 30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57880" y="3578721"/>
            <a:ext cx="1491994" cy="3279278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id="{200B8B75-F67B-3184-FC6F-3DDE41C95663}"/>
              </a:ext>
            </a:extLst>
          </p:cNvPr>
          <p:cNvSpPr txBox="1"/>
          <p:nvPr/>
        </p:nvSpPr>
        <p:spPr>
          <a:xfrm>
            <a:off x="4082415" y="259270"/>
            <a:ext cx="402717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Whiteboard activity</a:t>
            </a:r>
            <a:endParaRPr sz="3400" dirty="0">
              <a:latin typeface="Sassoon Sans Rg" pitchFamily="2" charset="77"/>
              <a:cs typeface="Arial"/>
            </a:endParaRPr>
          </a:p>
        </p:txBody>
      </p:sp>
      <p:sp>
        <p:nvSpPr>
          <p:cNvPr id="38" name="object 41">
            <a:extLst>
              <a:ext uri="{FF2B5EF4-FFF2-40B4-BE49-F238E27FC236}">
                <a16:creationId xmlns:a16="http://schemas.microsoft.com/office/drawing/2014/main" id="{524C2403-9F54-9E33-CD13-C830E1EDD984}"/>
              </a:ext>
            </a:extLst>
          </p:cNvPr>
          <p:cNvSpPr txBox="1"/>
          <p:nvPr/>
        </p:nvSpPr>
        <p:spPr>
          <a:xfrm>
            <a:off x="457200" y="199981"/>
            <a:ext cx="9448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Reasoning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39" name="object 32">
            <a:extLst>
              <a:ext uri="{FF2B5EF4-FFF2-40B4-BE49-F238E27FC236}">
                <a16:creationId xmlns:a16="http://schemas.microsoft.com/office/drawing/2014/main" id="{A9606B28-772D-4468-F5C5-EA7433F6F79D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5729" y="46093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16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9023" y="1901790"/>
            <a:ext cx="438507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A </a:t>
            </a:r>
            <a:r>
              <a:rPr sz="2800" b="1" dirty="0">
                <a:solidFill>
                  <a:srgbClr val="462879"/>
                </a:solidFill>
                <a:latin typeface="Sassoon Sans Rg" pitchFamily="2" charset="77"/>
                <a:cs typeface="Arial"/>
              </a:rPr>
              <a:t>tarantula 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is an arthropod.</a:t>
            </a:r>
            <a:endParaRPr sz="2800" dirty="0">
              <a:latin typeface="Sassoon Sans Rg" pitchFamily="2" charset="77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5" name="object 5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36326" y="1069378"/>
            <a:ext cx="3519804" cy="45012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9"/>
              </a:spcBef>
            </a:pP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Why is Sami correct?</a:t>
            </a:r>
            <a:endParaRPr lang="en-US" sz="2000" b="1" dirty="0">
              <a:solidFill>
                <a:srgbClr val="1B283D"/>
              </a:solidFill>
              <a:latin typeface="Sassoon Sans Rg" pitchFamily="2" charset="77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89"/>
              </a:spcBef>
            </a:pPr>
            <a:endParaRPr sz="100" dirty="0">
              <a:latin typeface="Sassoon Sans Rg" pitchFamily="2" charset="77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8429" y="1645742"/>
            <a:ext cx="899306" cy="86305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11" name="object 11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4924" y="2477579"/>
            <a:ext cx="4164965" cy="3709035"/>
            <a:chOff x="434924" y="2477579"/>
            <a:chExt cx="4164965" cy="370903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924" y="2477579"/>
              <a:ext cx="1650441" cy="370885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02204" y="3068916"/>
              <a:ext cx="2392045" cy="1416685"/>
            </a:xfrm>
            <a:custGeom>
              <a:avLst/>
              <a:gdLst/>
              <a:ahLst/>
              <a:cxnLst/>
              <a:rect l="l" t="t" r="r" b="b"/>
              <a:pathLst>
                <a:path w="2392045" h="1416685">
                  <a:moveTo>
                    <a:pt x="2239187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1264285"/>
                  </a:lnTo>
                  <a:lnTo>
                    <a:pt x="7802" y="1312321"/>
                  </a:lnTo>
                  <a:lnTo>
                    <a:pt x="29504" y="1354140"/>
                  </a:lnTo>
                  <a:lnTo>
                    <a:pt x="62544" y="1387180"/>
                  </a:lnTo>
                  <a:lnTo>
                    <a:pt x="104363" y="1408882"/>
                  </a:lnTo>
                  <a:lnTo>
                    <a:pt x="152400" y="1416685"/>
                  </a:lnTo>
                  <a:lnTo>
                    <a:pt x="2239187" y="1416685"/>
                  </a:lnTo>
                  <a:lnTo>
                    <a:pt x="2287224" y="1408882"/>
                  </a:lnTo>
                  <a:lnTo>
                    <a:pt x="2329042" y="1387180"/>
                  </a:lnTo>
                  <a:lnTo>
                    <a:pt x="2362083" y="1354140"/>
                  </a:lnTo>
                  <a:lnTo>
                    <a:pt x="2383784" y="1312321"/>
                  </a:lnTo>
                  <a:lnTo>
                    <a:pt x="2391587" y="1264285"/>
                  </a:lnTo>
                  <a:lnTo>
                    <a:pt x="2391587" y="152400"/>
                  </a:lnTo>
                  <a:lnTo>
                    <a:pt x="2383784" y="104363"/>
                  </a:lnTo>
                  <a:lnTo>
                    <a:pt x="2362083" y="62544"/>
                  </a:lnTo>
                  <a:lnTo>
                    <a:pt x="2329042" y="29504"/>
                  </a:lnTo>
                  <a:lnTo>
                    <a:pt x="2287224" y="7802"/>
                  </a:lnTo>
                  <a:lnTo>
                    <a:pt x="2239187" y="0"/>
                  </a:lnTo>
                  <a:close/>
                </a:path>
              </a:pathLst>
            </a:custGeom>
            <a:solidFill>
              <a:srgbClr val="F3F2F3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202204" y="3068916"/>
              <a:ext cx="2392045" cy="1416685"/>
            </a:xfrm>
            <a:custGeom>
              <a:avLst/>
              <a:gdLst/>
              <a:ahLst/>
              <a:cxnLst/>
              <a:rect l="l" t="t" r="r" b="b"/>
              <a:pathLst>
                <a:path w="2392045" h="1416685">
                  <a:moveTo>
                    <a:pt x="2239187" y="1416685"/>
                  </a:moveTo>
                  <a:lnTo>
                    <a:pt x="152400" y="1416685"/>
                  </a:lnTo>
                  <a:lnTo>
                    <a:pt x="104363" y="1408882"/>
                  </a:lnTo>
                  <a:lnTo>
                    <a:pt x="62544" y="1387180"/>
                  </a:lnTo>
                  <a:lnTo>
                    <a:pt x="29504" y="1354140"/>
                  </a:lnTo>
                  <a:lnTo>
                    <a:pt x="7802" y="1312321"/>
                  </a:lnTo>
                  <a:lnTo>
                    <a:pt x="0" y="1264285"/>
                  </a:lnTo>
                  <a:lnTo>
                    <a:pt x="0" y="152400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400" y="0"/>
                  </a:lnTo>
                  <a:lnTo>
                    <a:pt x="2239187" y="0"/>
                  </a:lnTo>
                  <a:lnTo>
                    <a:pt x="2287224" y="7802"/>
                  </a:lnTo>
                  <a:lnTo>
                    <a:pt x="2329042" y="29504"/>
                  </a:lnTo>
                  <a:lnTo>
                    <a:pt x="2362083" y="62544"/>
                  </a:lnTo>
                  <a:lnTo>
                    <a:pt x="2383784" y="104363"/>
                  </a:lnTo>
                  <a:lnTo>
                    <a:pt x="2391587" y="152400"/>
                  </a:lnTo>
                  <a:lnTo>
                    <a:pt x="2391587" y="1264285"/>
                  </a:lnTo>
                  <a:lnTo>
                    <a:pt x="2383784" y="1312321"/>
                  </a:lnTo>
                  <a:lnTo>
                    <a:pt x="2362083" y="1354140"/>
                  </a:lnTo>
                  <a:lnTo>
                    <a:pt x="2329042" y="1387180"/>
                  </a:lnTo>
                  <a:lnTo>
                    <a:pt x="2287224" y="1408882"/>
                  </a:lnTo>
                  <a:lnTo>
                    <a:pt x="2239187" y="1416685"/>
                  </a:lnTo>
                  <a:close/>
                </a:path>
              </a:pathLst>
            </a:custGeom>
            <a:ln w="11569">
              <a:solidFill>
                <a:srgbClr val="1C1B1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51042" y="3276928"/>
            <a:ext cx="1915160" cy="100065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 think that </a:t>
            </a:r>
            <a:r>
              <a:rPr sz="14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‘tarantula’</a:t>
            </a:r>
            <a:endParaRPr sz="1400" dirty="0">
              <a:latin typeface="Sassoon Sans Rg" pitchFamily="2" charset="77"/>
              <a:cs typeface="Arial"/>
            </a:endParaRPr>
          </a:p>
          <a:p>
            <a:pPr marL="12700" marR="261620">
              <a:lnSpc>
                <a:spcPct val="115500"/>
              </a:lnSpc>
            </a:pP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a </a:t>
            </a:r>
            <a:r>
              <a:rPr sz="14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common noun</a:t>
            </a: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  It does not need a  capital letter.</a:t>
            </a:r>
            <a:endParaRPr sz="1400" dirty="0">
              <a:latin typeface="Sassoon Sans Rg" pitchFamily="2" charset="77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84749" y="3120848"/>
            <a:ext cx="572135" cy="381635"/>
            <a:chOff x="1984749" y="3120848"/>
            <a:chExt cx="572135" cy="381635"/>
          </a:xfrm>
        </p:grpSpPr>
        <p:sp>
          <p:nvSpPr>
            <p:cNvPr id="20" name="object 20"/>
            <p:cNvSpPr/>
            <p:nvPr/>
          </p:nvSpPr>
          <p:spPr>
            <a:xfrm>
              <a:off x="1990337" y="3126436"/>
              <a:ext cx="560705" cy="370840"/>
            </a:xfrm>
            <a:custGeom>
              <a:avLst/>
              <a:gdLst/>
              <a:ahLst/>
              <a:cxnLst/>
              <a:rect l="l" t="t" r="r" b="b"/>
              <a:pathLst>
                <a:path w="560705" h="370839">
                  <a:moveTo>
                    <a:pt x="368575" y="0"/>
                  </a:moveTo>
                  <a:lnTo>
                    <a:pt x="319376" y="763"/>
                  </a:lnTo>
                  <a:lnTo>
                    <a:pt x="270384" y="5542"/>
                  </a:lnTo>
                  <a:lnTo>
                    <a:pt x="221943" y="14289"/>
                  </a:lnTo>
                  <a:lnTo>
                    <a:pt x="174395" y="26955"/>
                  </a:lnTo>
                  <a:lnTo>
                    <a:pt x="128084" y="43495"/>
                  </a:lnTo>
                  <a:lnTo>
                    <a:pt x="83353" y="63859"/>
                  </a:lnTo>
                  <a:lnTo>
                    <a:pt x="40543" y="88001"/>
                  </a:lnTo>
                  <a:lnTo>
                    <a:pt x="0" y="115873"/>
                  </a:lnTo>
                  <a:lnTo>
                    <a:pt x="48848" y="122171"/>
                  </a:lnTo>
                  <a:lnTo>
                    <a:pt x="97037" y="132238"/>
                  </a:lnTo>
                  <a:lnTo>
                    <a:pt x="144324" y="145942"/>
                  </a:lnTo>
                  <a:lnTo>
                    <a:pt x="190468" y="163148"/>
                  </a:lnTo>
                  <a:lnTo>
                    <a:pt x="235226" y="183723"/>
                  </a:lnTo>
                  <a:lnTo>
                    <a:pt x="278355" y="207534"/>
                  </a:lnTo>
                  <a:lnTo>
                    <a:pt x="319614" y="234446"/>
                  </a:lnTo>
                  <a:lnTo>
                    <a:pt x="358760" y="264325"/>
                  </a:lnTo>
                  <a:lnTo>
                    <a:pt x="395551" y="297038"/>
                  </a:lnTo>
                  <a:lnTo>
                    <a:pt x="429745" y="332452"/>
                  </a:lnTo>
                  <a:lnTo>
                    <a:pt x="461098" y="370432"/>
                  </a:lnTo>
                  <a:lnTo>
                    <a:pt x="560590" y="38048"/>
                  </a:lnTo>
                  <a:lnTo>
                    <a:pt x="513990" y="22275"/>
                  </a:lnTo>
                  <a:lnTo>
                    <a:pt x="466225" y="10708"/>
                  </a:lnTo>
                  <a:lnTo>
                    <a:pt x="417639" y="3299"/>
                  </a:lnTo>
                  <a:lnTo>
                    <a:pt x="368575" y="0"/>
                  </a:lnTo>
                  <a:close/>
                </a:path>
              </a:pathLst>
            </a:custGeom>
            <a:solidFill>
              <a:srgbClr val="F3F2F3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990337" y="3126436"/>
              <a:ext cx="560705" cy="370840"/>
            </a:xfrm>
            <a:custGeom>
              <a:avLst/>
              <a:gdLst/>
              <a:ahLst/>
              <a:cxnLst/>
              <a:rect l="l" t="t" r="r" b="b"/>
              <a:pathLst>
                <a:path w="560705" h="370839">
                  <a:moveTo>
                    <a:pt x="560590" y="38048"/>
                  </a:moveTo>
                  <a:lnTo>
                    <a:pt x="513990" y="22275"/>
                  </a:lnTo>
                  <a:lnTo>
                    <a:pt x="466225" y="10708"/>
                  </a:lnTo>
                  <a:lnTo>
                    <a:pt x="417639" y="3299"/>
                  </a:lnTo>
                  <a:lnTo>
                    <a:pt x="368575" y="0"/>
                  </a:lnTo>
                  <a:lnTo>
                    <a:pt x="319376" y="763"/>
                  </a:lnTo>
                  <a:lnTo>
                    <a:pt x="270384" y="5542"/>
                  </a:lnTo>
                  <a:lnTo>
                    <a:pt x="221943" y="14289"/>
                  </a:lnTo>
                  <a:lnTo>
                    <a:pt x="174395" y="26955"/>
                  </a:lnTo>
                  <a:lnTo>
                    <a:pt x="128084" y="43495"/>
                  </a:lnTo>
                  <a:lnTo>
                    <a:pt x="83353" y="63859"/>
                  </a:lnTo>
                  <a:lnTo>
                    <a:pt x="40543" y="88001"/>
                  </a:lnTo>
                  <a:lnTo>
                    <a:pt x="0" y="115873"/>
                  </a:lnTo>
                  <a:lnTo>
                    <a:pt x="48848" y="122171"/>
                  </a:lnTo>
                  <a:lnTo>
                    <a:pt x="97037" y="132238"/>
                  </a:lnTo>
                  <a:lnTo>
                    <a:pt x="144324" y="145942"/>
                  </a:lnTo>
                  <a:lnTo>
                    <a:pt x="190468" y="163148"/>
                  </a:lnTo>
                  <a:lnTo>
                    <a:pt x="235226" y="183723"/>
                  </a:lnTo>
                  <a:lnTo>
                    <a:pt x="278355" y="207534"/>
                  </a:lnTo>
                  <a:lnTo>
                    <a:pt x="319614" y="234446"/>
                  </a:lnTo>
                  <a:lnTo>
                    <a:pt x="358760" y="264325"/>
                  </a:lnTo>
                  <a:lnTo>
                    <a:pt x="395551" y="297038"/>
                  </a:lnTo>
                  <a:lnTo>
                    <a:pt x="429745" y="332452"/>
                  </a:lnTo>
                  <a:lnTo>
                    <a:pt x="461098" y="370432"/>
                  </a:lnTo>
                </a:path>
              </a:pathLst>
            </a:custGeom>
            <a:ln w="11176">
              <a:solidFill>
                <a:srgbClr val="1C1B1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19148" y="5599442"/>
            <a:ext cx="8996452" cy="52963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Be ready to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share your feedback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with the class before the explanation is revealed.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167005">
              <a:lnSpc>
                <a:spcPct val="100000"/>
              </a:lnSpc>
              <a:spcBef>
                <a:spcPts val="81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98161" y="2779204"/>
            <a:ext cx="4041039" cy="52963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Discuss your answer with a partner.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190500">
              <a:lnSpc>
                <a:spcPct val="100000"/>
              </a:lnSpc>
              <a:spcBef>
                <a:spcPts val="81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98161" y="3582123"/>
            <a:ext cx="6207760" cy="1578509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83515" rIns="0" bIns="0" rtlCol="0">
            <a:spAutoFit/>
          </a:bodyPr>
          <a:lstStyle/>
          <a:p>
            <a:pPr marL="196215" marR="646430" indent="-635">
              <a:lnSpc>
                <a:spcPct val="118000"/>
              </a:lnSpc>
              <a:spcBef>
                <a:spcPts val="1445"/>
              </a:spcBef>
              <a:tabLst>
                <a:tab pos="4264025" algn="l"/>
                <a:tab pos="5490210" algn="l"/>
              </a:tabLst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In this sentence,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tarantula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a </a:t>
            </a:r>
            <a:r>
              <a:rPr sz="2000" u="sng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 		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  I know this because</a:t>
            </a:r>
            <a:r>
              <a:rPr lang="en-US"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 </a:t>
            </a:r>
            <a:r>
              <a:rPr sz="2000" u="sng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	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</a:t>
            </a:r>
            <a:endParaRPr sz="2000" dirty="0">
              <a:latin typeface="Sassoon Sans Rg" pitchFamily="2" charset="77"/>
              <a:cs typeface="Arial MT"/>
            </a:endParaRPr>
          </a:p>
          <a:p>
            <a:pPr marL="205740">
              <a:lnSpc>
                <a:spcPct val="100000"/>
              </a:lnSpc>
              <a:spcBef>
                <a:spcPts val="1739"/>
              </a:spcBef>
            </a:pP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(You may wish to use the words </a:t>
            </a:r>
            <a:r>
              <a:rPr sz="1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general </a:t>
            </a: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and/or </a:t>
            </a:r>
            <a:r>
              <a:rPr sz="1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specific </a:t>
            </a: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in your explanation.)</a:t>
            </a:r>
            <a:endParaRPr lang="en-US" sz="14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205740">
              <a:lnSpc>
                <a:spcPct val="100000"/>
              </a:lnSpc>
              <a:spcBef>
                <a:spcPts val="1739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7EFD888C-62DA-B748-0825-2942FC17C9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1614" y="260337"/>
            <a:ext cx="266890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Sassoon Sans Rg" pitchFamily="2" charset="77"/>
              </a:rPr>
              <a:t>Let’s discuss!</a:t>
            </a:r>
          </a:p>
        </p:txBody>
      </p:sp>
      <p:sp>
        <p:nvSpPr>
          <p:cNvPr id="29" name="object 41">
            <a:extLst>
              <a:ext uri="{FF2B5EF4-FFF2-40B4-BE49-F238E27FC236}">
                <a16:creationId xmlns:a16="http://schemas.microsoft.com/office/drawing/2014/main" id="{41104040-78CB-7B54-6D4C-B530FB341A9F}"/>
              </a:ext>
            </a:extLst>
          </p:cNvPr>
          <p:cNvSpPr txBox="1"/>
          <p:nvPr/>
        </p:nvSpPr>
        <p:spPr>
          <a:xfrm>
            <a:off x="457200" y="199981"/>
            <a:ext cx="9448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Reasoning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30" name="object 32">
            <a:extLst>
              <a:ext uri="{FF2B5EF4-FFF2-40B4-BE49-F238E27FC236}">
                <a16:creationId xmlns:a16="http://schemas.microsoft.com/office/drawing/2014/main" id="{93BEA8FD-D4B8-CC90-6F70-D9E719ADACC6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3" name="object 3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34853" y="196403"/>
            <a:ext cx="22313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answers</a:t>
            </a:r>
            <a:endParaRPr sz="3200" baseline="57870" dirty="0">
              <a:latin typeface="Sassoon Sans Rg" pitchFamily="2" charset="77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8" name="object 8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36326" y="1069378"/>
            <a:ext cx="3519804" cy="45012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9"/>
              </a:spcBef>
            </a:pP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Why is Sami correct?</a:t>
            </a:r>
            <a:endParaRPr lang="en-US" sz="2000" b="1" dirty="0">
              <a:solidFill>
                <a:srgbClr val="1B283D"/>
              </a:solidFill>
              <a:latin typeface="Sassoon Sans Rg" pitchFamily="2" charset="77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89"/>
              </a:spcBef>
            </a:pPr>
            <a:endParaRPr sz="100" dirty="0">
              <a:latin typeface="Sassoon Sans Rg" pitchFamily="2" charset="77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4924" y="2477579"/>
            <a:ext cx="4164965" cy="3709035"/>
            <a:chOff x="434924" y="2477579"/>
            <a:chExt cx="4164965" cy="370903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924" y="2477579"/>
              <a:ext cx="1650441" cy="370885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02204" y="3068916"/>
              <a:ext cx="2392045" cy="1416685"/>
            </a:xfrm>
            <a:custGeom>
              <a:avLst/>
              <a:gdLst/>
              <a:ahLst/>
              <a:cxnLst/>
              <a:rect l="l" t="t" r="r" b="b"/>
              <a:pathLst>
                <a:path w="2392045" h="1416685">
                  <a:moveTo>
                    <a:pt x="2239187" y="0"/>
                  </a:moveTo>
                  <a:lnTo>
                    <a:pt x="152400" y="0"/>
                  </a:lnTo>
                  <a:lnTo>
                    <a:pt x="104363" y="7802"/>
                  </a:lnTo>
                  <a:lnTo>
                    <a:pt x="62544" y="29504"/>
                  </a:lnTo>
                  <a:lnTo>
                    <a:pt x="29504" y="62544"/>
                  </a:lnTo>
                  <a:lnTo>
                    <a:pt x="7802" y="104363"/>
                  </a:lnTo>
                  <a:lnTo>
                    <a:pt x="0" y="152400"/>
                  </a:lnTo>
                  <a:lnTo>
                    <a:pt x="0" y="1264285"/>
                  </a:lnTo>
                  <a:lnTo>
                    <a:pt x="7802" y="1312321"/>
                  </a:lnTo>
                  <a:lnTo>
                    <a:pt x="29504" y="1354140"/>
                  </a:lnTo>
                  <a:lnTo>
                    <a:pt x="62544" y="1387180"/>
                  </a:lnTo>
                  <a:lnTo>
                    <a:pt x="104363" y="1408882"/>
                  </a:lnTo>
                  <a:lnTo>
                    <a:pt x="152400" y="1416685"/>
                  </a:lnTo>
                  <a:lnTo>
                    <a:pt x="2239187" y="1416685"/>
                  </a:lnTo>
                  <a:lnTo>
                    <a:pt x="2287224" y="1408882"/>
                  </a:lnTo>
                  <a:lnTo>
                    <a:pt x="2329042" y="1387180"/>
                  </a:lnTo>
                  <a:lnTo>
                    <a:pt x="2362083" y="1354140"/>
                  </a:lnTo>
                  <a:lnTo>
                    <a:pt x="2383784" y="1312321"/>
                  </a:lnTo>
                  <a:lnTo>
                    <a:pt x="2391587" y="1264285"/>
                  </a:lnTo>
                  <a:lnTo>
                    <a:pt x="2391587" y="152400"/>
                  </a:lnTo>
                  <a:lnTo>
                    <a:pt x="2383784" y="104363"/>
                  </a:lnTo>
                  <a:lnTo>
                    <a:pt x="2362083" y="62544"/>
                  </a:lnTo>
                  <a:lnTo>
                    <a:pt x="2329042" y="29504"/>
                  </a:lnTo>
                  <a:lnTo>
                    <a:pt x="2287224" y="7802"/>
                  </a:lnTo>
                  <a:lnTo>
                    <a:pt x="2239187" y="0"/>
                  </a:lnTo>
                  <a:close/>
                </a:path>
              </a:pathLst>
            </a:custGeom>
            <a:solidFill>
              <a:srgbClr val="F3F2F3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202204" y="3068916"/>
              <a:ext cx="2392045" cy="1416685"/>
            </a:xfrm>
            <a:custGeom>
              <a:avLst/>
              <a:gdLst/>
              <a:ahLst/>
              <a:cxnLst/>
              <a:rect l="l" t="t" r="r" b="b"/>
              <a:pathLst>
                <a:path w="2392045" h="1416685">
                  <a:moveTo>
                    <a:pt x="2239187" y="1416685"/>
                  </a:moveTo>
                  <a:lnTo>
                    <a:pt x="152400" y="1416685"/>
                  </a:lnTo>
                  <a:lnTo>
                    <a:pt x="104363" y="1408882"/>
                  </a:lnTo>
                  <a:lnTo>
                    <a:pt x="62544" y="1387180"/>
                  </a:lnTo>
                  <a:lnTo>
                    <a:pt x="29504" y="1354140"/>
                  </a:lnTo>
                  <a:lnTo>
                    <a:pt x="7802" y="1312321"/>
                  </a:lnTo>
                  <a:lnTo>
                    <a:pt x="0" y="1264285"/>
                  </a:lnTo>
                  <a:lnTo>
                    <a:pt x="0" y="152400"/>
                  </a:lnTo>
                  <a:lnTo>
                    <a:pt x="7802" y="104363"/>
                  </a:lnTo>
                  <a:lnTo>
                    <a:pt x="29504" y="62544"/>
                  </a:lnTo>
                  <a:lnTo>
                    <a:pt x="62544" y="29504"/>
                  </a:lnTo>
                  <a:lnTo>
                    <a:pt x="104363" y="7802"/>
                  </a:lnTo>
                  <a:lnTo>
                    <a:pt x="152400" y="0"/>
                  </a:lnTo>
                  <a:lnTo>
                    <a:pt x="2239187" y="0"/>
                  </a:lnTo>
                  <a:lnTo>
                    <a:pt x="2287224" y="7802"/>
                  </a:lnTo>
                  <a:lnTo>
                    <a:pt x="2329042" y="29504"/>
                  </a:lnTo>
                  <a:lnTo>
                    <a:pt x="2362083" y="62544"/>
                  </a:lnTo>
                  <a:lnTo>
                    <a:pt x="2383784" y="104363"/>
                  </a:lnTo>
                  <a:lnTo>
                    <a:pt x="2391587" y="152400"/>
                  </a:lnTo>
                  <a:lnTo>
                    <a:pt x="2391587" y="1264285"/>
                  </a:lnTo>
                  <a:lnTo>
                    <a:pt x="2383784" y="1312321"/>
                  </a:lnTo>
                  <a:lnTo>
                    <a:pt x="2362083" y="1354140"/>
                  </a:lnTo>
                  <a:lnTo>
                    <a:pt x="2329042" y="1387180"/>
                  </a:lnTo>
                  <a:lnTo>
                    <a:pt x="2287224" y="1408882"/>
                  </a:lnTo>
                  <a:lnTo>
                    <a:pt x="2239187" y="1416685"/>
                  </a:lnTo>
                  <a:close/>
                </a:path>
              </a:pathLst>
            </a:custGeom>
            <a:ln w="11569">
              <a:solidFill>
                <a:srgbClr val="1C1B1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984749" y="3120848"/>
            <a:ext cx="572135" cy="381635"/>
            <a:chOff x="1984749" y="3120848"/>
            <a:chExt cx="572135" cy="381635"/>
          </a:xfrm>
        </p:grpSpPr>
        <p:sp>
          <p:nvSpPr>
            <p:cNvPr id="18" name="object 18"/>
            <p:cNvSpPr/>
            <p:nvPr/>
          </p:nvSpPr>
          <p:spPr>
            <a:xfrm>
              <a:off x="1990337" y="3126436"/>
              <a:ext cx="560705" cy="370840"/>
            </a:xfrm>
            <a:custGeom>
              <a:avLst/>
              <a:gdLst/>
              <a:ahLst/>
              <a:cxnLst/>
              <a:rect l="l" t="t" r="r" b="b"/>
              <a:pathLst>
                <a:path w="560705" h="370839">
                  <a:moveTo>
                    <a:pt x="368575" y="0"/>
                  </a:moveTo>
                  <a:lnTo>
                    <a:pt x="319376" y="763"/>
                  </a:lnTo>
                  <a:lnTo>
                    <a:pt x="270384" y="5542"/>
                  </a:lnTo>
                  <a:lnTo>
                    <a:pt x="221943" y="14289"/>
                  </a:lnTo>
                  <a:lnTo>
                    <a:pt x="174395" y="26955"/>
                  </a:lnTo>
                  <a:lnTo>
                    <a:pt x="128084" y="43495"/>
                  </a:lnTo>
                  <a:lnTo>
                    <a:pt x="83353" y="63859"/>
                  </a:lnTo>
                  <a:lnTo>
                    <a:pt x="40543" y="88001"/>
                  </a:lnTo>
                  <a:lnTo>
                    <a:pt x="0" y="115873"/>
                  </a:lnTo>
                  <a:lnTo>
                    <a:pt x="48848" y="122171"/>
                  </a:lnTo>
                  <a:lnTo>
                    <a:pt x="97037" y="132238"/>
                  </a:lnTo>
                  <a:lnTo>
                    <a:pt x="144324" y="145942"/>
                  </a:lnTo>
                  <a:lnTo>
                    <a:pt x="190468" y="163148"/>
                  </a:lnTo>
                  <a:lnTo>
                    <a:pt x="235226" y="183723"/>
                  </a:lnTo>
                  <a:lnTo>
                    <a:pt x="278355" y="207534"/>
                  </a:lnTo>
                  <a:lnTo>
                    <a:pt x="319614" y="234446"/>
                  </a:lnTo>
                  <a:lnTo>
                    <a:pt x="358760" y="264325"/>
                  </a:lnTo>
                  <a:lnTo>
                    <a:pt x="395551" y="297038"/>
                  </a:lnTo>
                  <a:lnTo>
                    <a:pt x="429745" y="332452"/>
                  </a:lnTo>
                  <a:lnTo>
                    <a:pt x="461098" y="370432"/>
                  </a:lnTo>
                  <a:lnTo>
                    <a:pt x="560590" y="38048"/>
                  </a:lnTo>
                  <a:lnTo>
                    <a:pt x="513990" y="22275"/>
                  </a:lnTo>
                  <a:lnTo>
                    <a:pt x="466225" y="10708"/>
                  </a:lnTo>
                  <a:lnTo>
                    <a:pt x="417639" y="3299"/>
                  </a:lnTo>
                  <a:lnTo>
                    <a:pt x="368575" y="0"/>
                  </a:lnTo>
                  <a:close/>
                </a:path>
              </a:pathLst>
            </a:custGeom>
            <a:solidFill>
              <a:srgbClr val="F3F2F3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990337" y="3126436"/>
              <a:ext cx="560705" cy="370840"/>
            </a:xfrm>
            <a:custGeom>
              <a:avLst/>
              <a:gdLst/>
              <a:ahLst/>
              <a:cxnLst/>
              <a:rect l="l" t="t" r="r" b="b"/>
              <a:pathLst>
                <a:path w="560705" h="370839">
                  <a:moveTo>
                    <a:pt x="560590" y="38048"/>
                  </a:moveTo>
                  <a:lnTo>
                    <a:pt x="513990" y="22275"/>
                  </a:lnTo>
                  <a:lnTo>
                    <a:pt x="466225" y="10708"/>
                  </a:lnTo>
                  <a:lnTo>
                    <a:pt x="417639" y="3299"/>
                  </a:lnTo>
                  <a:lnTo>
                    <a:pt x="368575" y="0"/>
                  </a:lnTo>
                  <a:lnTo>
                    <a:pt x="319376" y="763"/>
                  </a:lnTo>
                  <a:lnTo>
                    <a:pt x="270384" y="5542"/>
                  </a:lnTo>
                  <a:lnTo>
                    <a:pt x="221943" y="14289"/>
                  </a:lnTo>
                  <a:lnTo>
                    <a:pt x="174395" y="26955"/>
                  </a:lnTo>
                  <a:lnTo>
                    <a:pt x="128084" y="43495"/>
                  </a:lnTo>
                  <a:lnTo>
                    <a:pt x="83353" y="63859"/>
                  </a:lnTo>
                  <a:lnTo>
                    <a:pt x="40543" y="88001"/>
                  </a:lnTo>
                  <a:lnTo>
                    <a:pt x="0" y="115873"/>
                  </a:lnTo>
                  <a:lnTo>
                    <a:pt x="48848" y="122171"/>
                  </a:lnTo>
                  <a:lnTo>
                    <a:pt x="97037" y="132238"/>
                  </a:lnTo>
                  <a:lnTo>
                    <a:pt x="144324" y="145942"/>
                  </a:lnTo>
                  <a:lnTo>
                    <a:pt x="190468" y="163148"/>
                  </a:lnTo>
                  <a:lnTo>
                    <a:pt x="235226" y="183723"/>
                  </a:lnTo>
                  <a:lnTo>
                    <a:pt x="278355" y="207534"/>
                  </a:lnTo>
                  <a:lnTo>
                    <a:pt x="319614" y="234446"/>
                  </a:lnTo>
                  <a:lnTo>
                    <a:pt x="358760" y="264325"/>
                  </a:lnTo>
                  <a:lnTo>
                    <a:pt x="395551" y="297038"/>
                  </a:lnTo>
                  <a:lnTo>
                    <a:pt x="429745" y="332452"/>
                  </a:lnTo>
                  <a:lnTo>
                    <a:pt x="461098" y="370432"/>
                  </a:lnTo>
                </a:path>
              </a:pathLst>
            </a:custGeom>
            <a:ln w="11176">
              <a:solidFill>
                <a:srgbClr val="1C1B18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69023" y="1901790"/>
            <a:ext cx="45161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A </a:t>
            </a:r>
            <a:r>
              <a:rPr sz="2800" b="1" dirty="0">
                <a:solidFill>
                  <a:srgbClr val="462879"/>
                </a:solidFill>
                <a:latin typeface="Sassoon Sans Rg" pitchFamily="2" charset="77"/>
                <a:cs typeface="Arial"/>
              </a:rPr>
              <a:t>tarantula 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is an arthropod.</a:t>
            </a:r>
            <a:endParaRPr sz="2800" dirty="0">
              <a:latin typeface="Sassoon Sans Rg" pitchFamily="2" charset="77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93269" y="3106901"/>
            <a:ext cx="6758940" cy="1767150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720"/>
              </a:spcBef>
              <a:tabLst>
                <a:tab pos="3870325" algn="l"/>
                <a:tab pos="5506720" algn="l"/>
              </a:tabLst>
            </a:pPr>
            <a:endParaRPr lang="en-US" sz="1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212725">
              <a:lnSpc>
                <a:spcPct val="100000"/>
              </a:lnSpc>
              <a:spcBef>
                <a:spcPts val="720"/>
              </a:spcBef>
              <a:tabLst>
                <a:tab pos="3870325" algn="l"/>
                <a:tab pos="5506720" algn="l"/>
              </a:tabLst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In this sentence,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tarantula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a</a:t>
            </a:r>
            <a:r>
              <a:rPr lang="en-US"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 </a:t>
            </a:r>
            <a:r>
              <a:rPr sz="3200" u="sng" baseline="6313" dirty="0">
                <a:solidFill>
                  <a:srgbClr val="7EA6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	</a:t>
            </a:r>
            <a:r>
              <a:rPr sz="2800" u="sng" baseline="6613" dirty="0">
                <a:solidFill>
                  <a:srgbClr val="7EA6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common noun	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</a:t>
            </a:r>
            <a:endParaRPr sz="2000" dirty="0">
              <a:latin typeface="Sassoon Sans Rg" pitchFamily="2" charset="77"/>
              <a:cs typeface="Arial MT"/>
            </a:endParaRPr>
          </a:p>
          <a:p>
            <a:pPr marL="213360">
              <a:lnSpc>
                <a:spcPct val="100000"/>
              </a:lnSpc>
              <a:spcBef>
                <a:spcPts val="1385"/>
              </a:spcBef>
            </a:pPr>
            <a:r>
              <a:rPr sz="3200" baseline="-7575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 know this because</a:t>
            </a:r>
            <a:r>
              <a:rPr lang="en-US" sz="3200" baseline="-7575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 </a:t>
            </a:r>
            <a:r>
              <a:rPr sz="2000" u="sng" dirty="0">
                <a:solidFill>
                  <a:srgbClr val="7EA6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it is not the name of a </a:t>
            </a:r>
            <a:r>
              <a:rPr sz="2000" b="1" u="sng" dirty="0">
                <a:solidFill>
                  <a:srgbClr val="7EA6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"/>
              </a:rPr>
              <a:t>specific </a:t>
            </a:r>
            <a:r>
              <a:rPr sz="2000" u="sng" dirty="0">
                <a:solidFill>
                  <a:srgbClr val="7EA6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tarantula</a:t>
            </a:r>
            <a:r>
              <a:rPr sz="2000" dirty="0">
                <a:solidFill>
                  <a:srgbClr val="7EA63D"/>
                </a:solidFill>
                <a:latin typeface="Sassoon Sans Rg" pitchFamily="2" charset="77"/>
                <a:cs typeface="Arial MT"/>
              </a:rPr>
              <a:t>.</a:t>
            </a:r>
            <a:endParaRPr sz="2000" dirty="0">
              <a:latin typeface="Sassoon Sans Rg" pitchFamily="2" charset="77"/>
              <a:cs typeface="Arial MT"/>
            </a:endParaRPr>
          </a:p>
          <a:p>
            <a:pPr marL="213360">
              <a:lnSpc>
                <a:spcPct val="100000"/>
              </a:lnSpc>
              <a:spcBef>
                <a:spcPts val="1590"/>
              </a:spcBef>
            </a:pPr>
            <a:r>
              <a:rPr sz="2000" u="sng" dirty="0">
                <a:solidFill>
                  <a:srgbClr val="7EA6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It is referring to a </a:t>
            </a:r>
            <a:r>
              <a:rPr sz="2000" b="1" u="sng" dirty="0">
                <a:solidFill>
                  <a:srgbClr val="7EA6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"/>
              </a:rPr>
              <a:t>general </a:t>
            </a:r>
            <a:r>
              <a:rPr sz="2000" u="sng" dirty="0">
                <a:solidFill>
                  <a:srgbClr val="7EA6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category known as ‘tarantula’. </a:t>
            </a:r>
            <a:endParaRPr lang="en-US" sz="2000" u="sng" dirty="0">
              <a:solidFill>
                <a:srgbClr val="7EA63D"/>
              </a:solidFill>
              <a:uFill>
                <a:solidFill>
                  <a:srgbClr val="1A273C"/>
                </a:solidFill>
              </a:uFill>
              <a:latin typeface="Sassoon Sans Rg" pitchFamily="2" charset="77"/>
              <a:cs typeface="Arial MT"/>
            </a:endParaRPr>
          </a:p>
          <a:p>
            <a:pPr marL="213360">
              <a:lnSpc>
                <a:spcPct val="100000"/>
              </a:lnSpc>
              <a:spcBef>
                <a:spcPts val="1590"/>
              </a:spcBef>
            </a:pPr>
            <a:endParaRPr sz="100" u="sng" dirty="0">
              <a:latin typeface="Sassoon Sans Rg" pitchFamily="2" charset="77"/>
              <a:cs typeface="Arial MT"/>
            </a:endParaRPr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4313189B-F3B7-8357-6116-550036168F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1614" y="260337"/>
            <a:ext cx="266890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Sassoon Sans Rg" pitchFamily="2" charset="77"/>
              </a:rPr>
              <a:t>Let’s discuss!</a:t>
            </a:r>
          </a:p>
        </p:txBody>
      </p:sp>
      <p:sp>
        <p:nvSpPr>
          <p:cNvPr id="26" name="object 41">
            <a:extLst>
              <a:ext uri="{FF2B5EF4-FFF2-40B4-BE49-F238E27FC236}">
                <a16:creationId xmlns:a16="http://schemas.microsoft.com/office/drawing/2014/main" id="{73F1C82A-DB4D-0B38-44F1-FF3590C9504F}"/>
              </a:ext>
            </a:extLst>
          </p:cNvPr>
          <p:cNvSpPr txBox="1"/>
          <p:nvPr/>
        </p:nvSpPr>
        <p:spPr>
          <a:xfrm>
            <a:off x="457200" y="199981"/>
            <a:ext cx="9448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Reasoning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21EFB00-BC2A-4B2E-D36C-DD4AA8EFC783}"/>
              </a:ext>
            </a:extLst>
          </p:cNvPr>
          <p:cNvSpPr txBox="1"/>
          <p:nvPr/>
        </p:nvSpPr>
        <p:spPr>
          <a:xfrm>
            <a:off x="11805729" y="46093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17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AA262FD1-DAE9-6371-60B7-C91D85353B40}"/>
              </a:ext>
            </a:extLst>
          </p:cNvPr>
          <p:cNvSpPr txBox="1"/>
          <p:nvPr/>
        </p:nvSpPr>
        <p:spPr>
          <a:xfrm>
            <a:off x="2551042" y="3276928"/>
            <a:ext cx="1915160" cy="100065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 think that </a:t>
            </a:r>
            <a:r>
              <a:rPr sz="14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‘tarantula’</a:t>
            </a:r>
            <a:endParaRPr sz="1400" dirty="0">
              <a:latin typeface="Sassoon Sans Rg" pitchFamily="2" charset="77"/>
              <a:cs typeface="Arial"/>
            </a:endParaRPr>
          </a:p>
          <a:p>
            <a:pPr marL="12700" marR="261620">
              <a:lnSpc>
                <a:spcPct val="115500"/>
              </a:lnSpc>
            </a:pP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a </a:t>
            </a:r>
            <a:r>
              <a:rPr sz="14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common noun</a:t>
            </a: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  It does not need a  capital letter.</a:t>
            </a:r>
            <a:endParaRPr sz="1400" dirty="0">
              <a:latin typeface="Sassoon Sans Rg" pitchFamily="2" charset="77"/>
              <a:cs typeface="Arial MT"/>
            </a:endParaRPr>
          </a:p>
        </p:txBody>
      </p:sp>
      <p:sp>
        <p:nvSpPr>
          <p:cNvPr id="29" name="object 32">
            <a:extLst>
              <a:ext uri="{FF2B5EF4-FFF2-40B4-BE49-F238E27FC236}">
                <a16:creationId xmlns:a16="http://schemas.microsoft.com/office/drawing/2014/main" id="{0F70E31A-721F-33D0-1805-1FD70CCE3762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5740" y="46080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18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51803" y="169619"/>
            <a:ext cx="6089015" cy="755650"/>
            <a:chOff x="3051803" y="169619"/>
            <a:chExt cx="6089015" cy="755650"/>
          </a:xfrm>
        </p:grpSpPr>
        <p:sp>
          <p:nvSpPr>
            <p:cNvPr id="4" name="object 4"/>
            <p:cNvSpPr/>
            <p:nvPr/>
          </p:nvSpPr>
          <p:spPr>
            <a:xfrm>
              <a:off x="3058153" y="175969"/>
              <a:ext cx="6076315" cy="742950"/>
            </a:xfrm>
            <a:custGeom>
              <a:avLst/>
              <a:gdLst/>
              <a:ahLst/>
              <a:cxnLst/>
              <a:rect l="l" t="t" r="r" b="b"/>
              <a:pathLst>
                <a:path w="6076315" h="742950">
                  <a:moveTo>
                    <a:pt x="6037592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6037592" y="742441"/>
                  </a:lnTo>
                  <a:lnTo>
                    <a:pt x="6052386" y="739435"/>
                  </a:lnTo>
                  <a:lnTo>
                    <a:pt x="6064500" y="731250"/>
                  </a:lnTo>
                  <a:lnTo>
                    <a:pt x="6072686" y="719135"/>
                  </a:lnTo>
                  <a:lnTo>
                    <a:pt x="6075692" y="704341"/>
                  </a:lnTo>
                  <a:lnTo>
                    <a:pt x="6075692" y="38099"/>
                  </a:lnTo>
                  <a:lnTo>
                    <a:pt x="6072686" y="23306"/>
                  </a:lnTo>
                  <a:lnTo>
                    <a:pt x="6064500" y="11191"/>
                  </a:lnTo>
                  <a:lnTo>
                    <a:pt x="6052386" y="3006"/>
                  </a:lnTo>
                  <a:lnTo>
                    <a:pt x="6037592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058153" y="175969"/>
              <a:ext cx="6076315" cy="742950"/>
            </a:xfrm>
            <a:custGeom>
              <a:avLst/>
              <a:gdLst/>
              <a:ahLst/>
              <a:cxnLst/>
              <a:rect l="l" t="t" r="r" b="b"/>
              <a:pathLst>
                <a:path w="6076315" h="742950">
                  <a:moveTo>
                    <a:pt x="6037592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6037592" y="0"/>
                  </a:lnTo>
                  <a:lnTo>
                    <a:pt x="6052386" y="3006"/>
                  </a:lnTo>
                  <a:lnTo>
                    <a:pt x="6064500" y="11191"/>
                  </a:lnTo>
                  <a:lnTo>
                    <a:pt x="6072686" y="23306"/>
                  </a:lnTo>
                  <a:lnTo>
                    <a:pt x="6075692" y="38099"/>
                  </a:lnTo>
                  <a:lnTo>
                    <a:pt x="6075692" y="704341"/>
                  </a:lnTo>
                  <a:lnTo>
                    <a:pt x="6072686" y="719135"/>
                  </a:lnTo>
                  <a:lnTo>
                    <a:pt x="6064500" y="731250"/>
                  </a:lnTo>
                  <a:lnTo>
                    <a:pt x="6052386" y="739435"/>
                  </a:lnTo>
                  <a:lnTo>
                    <a:pt x="6037592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74669" y="241554"/>
            <a:ext cx="5442661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Sassoon Sans Rg" pitchFamily="2" charset="77"/>
              </a:rPr>
              <a:t>Common and proper nouns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8611" y="1895821"/>
            <a:ext cx="4597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It was playtime at the </a:t>
            </a:r>
            <a:r>
              <a:rPr sz="28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school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2800" dirty="0">
              <a:latin typeface="Sassoon Sans Rg" pitchFamily="2" charset="77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144" y="1069365"/>
            <a:ext cx="10553613" cy="527709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795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Some words can be used as both 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common nouns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and </a:t>
            </a:r>
            <a:r>
              <a:rPr sz="2000" b="1" dirty="0">
                <a:solidFill>
                  <a:srgbClr val="7EA63D"/>
                </a:solidFill>
                <a:latin typeface="Sassoon Sans Rg" pitchFamily="2" charset="77"/>
                <a:cs typeface="Arial"/>
              </a:rPr>
              <a:t>proper nouns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like in the sentences below: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181610">
              <a:lnSpc>
                <a:spcPct val="100000"/>
              </a:lnSpc>
              <a:spcBef>
                <a:spcPts val="795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873" y="2549969"/>
            <a:ext cx="6658609" cy="749050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31445" marR="123825" indent="-635" algn="ctr">
              <a:lnSpc>
                <a:spcPct val="102499"/>
              </a:lnSpc>
              <a:spcBef>
                <a:spcPts val="484"/>
              </a:spcBef>
            </a:pPr>
            <a:endParaRPr lang="en-US" sz="2400" dirty="0">
              <a:latin typeface="Sassoon Sans Rg" pitchFamily="2" charset="77"/>
              <a:cs typeface="Arial MT"/>
            </a:endParaRPr>
          </a:p>
          <a:p>
            <a:pPr marL="131445" marR="123825" indent="-635" algn="ctr">
              <a:lnSpc>
                <a:spcPct val="102499"/>
              </a:lnSpc>
              <a:spcBef>
                <a:spcPts val="484"/>
              </a:spcBef>
            </a:pPr>
            <a:endParaRPr sz="1600" dirty="0">
              <a:latin typeface="Sassoon Sans Rg" pitchFamily="2" charset="77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8611" y="3487554"/>
            <a:ext cx="63995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It was playtime at </a:t>
            </a:r>
            <a:r>
              <a:rPr sz="2800" b="1" u="sng" dirty="0">
                <a:solidFill>
                  <a:srgbClr val="5F54A3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T</a:t>
            </a:r>
            <a:r>
              <a:rPr sz="2800" b="1" u="sng" dirty="0">
                <a:solidFill>
                  <a:srgbClr val="94CD7E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ree</a:t>
            </a:r>
            <a:r>
              <a:rPr sz="28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2800" b="1" u="sng" dirty="0">
                <a:solidFill>
                  <a:srgbClr val="5F54A3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P</a:t>
            </a:r>
            <a:r>
              <a:rPr sz="2800" b="1" u="sng" dirty="0">
                <a:solidFill>
                  <a:srgbClr val="94CD7E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rimary</a:t>
            </a:r>
            <a:r>
              <a:rPr lang="en-US" sz="2800" b="1" dirty="0">
                <a:solidFill>
                  <a:srgbClr val="94CD7E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 </a:t>
            </a:r>
            <a:r>
              <a:rPr sz="2800" b="1" u="sng" dirty="0">
                <a:solidFill>
                  <a:srgbClr val="5F54A3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S</a:t>
            </a:r>
            <a:r>
              <a:rPr sz="2800" b="1" u="sng" dirty="0">
                <a:solidFill>
                  <a:srgbClr val="94CD7E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chool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2800" dirty="0">
              <a:latin typeface="Sassoon Sans Rg" pitchFamily="2" charset="77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5873" y="4141711"/>
            <a:ext cx="6658609" cy="878205"/>
          </a:xfrm>
          <a:custGeom>
            <a:avLst/>
            <a:gdLst/>
            <a:ahLst/>
            <a:cxnLst/>
            <a:rect l="l" t="t" r="r" b="b"/>
            <a:pathLst>
              <a:path w="6658609" h="878204">
                <a:moveTo>
                  <a:pt x="6658508" y="0"/>
                </a:moveTo>
                <a:lnTo>
                  <a:pt x="0" y="0"/>
                </a:lnTo>
                <a:lnTo>
                  <a:pt x="0" y="877671"/>
                </a:lnTo>
                <a:lnTo>
                  <a:pt x="6658508" y="877671"/>
                </a:lnTo>
                <a:lnTo>
                  <a:pt x="6658508" y="0"/>
                </a:lnTo>
                <a:close/>
              </a:path>
            </a:pathLst>
          </a:custGeom>
          <a:solidFill>
            <a:srgbClr val="F4C669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872774" y="5394216"/>
            <a:ext cx="669290" cy="0"/>
          </a:xfrm>
          <a:custGeom>
            <a:avLst/>
            <a:gdLst/>
            <a:ahLst/>
            <a:cxnLst/>
            <a:rect l="l" t="t" r="r" b="b"/>
            <a:pathLst>
              <a:path w="669290">
                <a:moveTo>
                  <a:pt x="0" y="0"/>
                </a:moveTo>
                <a:lnTo>
                  <a:pt x="669137" y="0"/>
                </a:lnTo>
                <a:lnTo>
                  <a:pt x="0" y="0"/>
                </a:lnTo>
                <a:close/>
              </a:path>
            </a:pathLst>
          </a:custGeom>
          <a:ln w="12725">
            <a:solidFill>
              <a:srgbClr val="E4394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582" y="4771034"/>
            <a:ext cx="1747932" cy="208696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9CB7A44-CFEC-81E5-EE34-7A1D5E42D540}"/>
              </a:ext>
            </a:extLst>
          </p:cNvPr>
          <p:cNvSpPr txBox="1"/>
          <p:nvPr/>
        </p:nvSpPr>
        <p:spPr>
          <a:xfrm>
            <a:off x="673022" y="4203224"/>
            <a:ext cx="6944309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2745" marR="365125" lvl="0" indent="0" algn="ctr" defTabSz="914400" rtl="0" eaLnBrk="1" fontAlgn="auto" latinLnBrk="0" hangingPunct="1">
              <a:lnSpc>
                <a:spcPct val="102499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In this sentence, School is 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EA6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 It needs a capital letter. We know which  school was having their playtime: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Tree Primary School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! It is 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specific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school.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Tree Primary School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is its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specific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name.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A3CA1A-E945-AAD7-6BFE-C84AE8263086}"/>
              </a:ext>
            </a:extLst>
          </p:cNvPr>
          <p:cNvSpPr txBox="1"/>
          <p:nvPr/>
        </p:nvSpPr>
        <p:spPr>
          <a:xfrm>
            <a:off x="823582" y="2545363"/>
            <a:ext cx="6650900" cy="74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445" marR="123825" lvl="0" indent="-635" algn="ctr" defTabSz="914400" rtl="0" eaLnBrk="1" fontAlgn="auto" latinLnBrk="0" hangingPunct="1">
              <a:lnSpc>
                <a:spcPct val="102499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In this sentence, school is 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43941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common noun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 It does not need a capital letter. We do not  know from this sentence which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specific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school was having their playtime. It is referring to  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general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school.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E1A7F2-EA02-8A18-CE57-8E1E54B38774}"/>
              </a:ext>
            </a:extLst>
          </p:cNvPr>
          <p:cNvSpPr/>
          <p:nvPr/>
        </p:nvSpPr>
        <p:spPr>
          <a:xfrm>
            <a:off x="9601200" y="4950480"/>
            <a:ext cx="1066800" cy="106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7185A8-4E52-7789-ACEE-E6F166DF7360}"/>
              </a:ext>
            </a:extLst>
          </p:cNvPr>
          <p:cNvGrpSpPr/>
          <p:nvPr/>
        </p:nvGrpSpPr>
        <p:grpSpPr>
          <a:xfrm>
            <a:off x="7790164" y="2486101"/>
            <a:ext cx="3805277" cy="2908115"/>
            <a:chOff x="6473977" y="585458"/>
            <a:chExt cx="4875072" cy="4979337"/>
          </a:xfrm>
        </p:grpSpPr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91DCBB26-DD4F-3308-E36E-4414FFA12747}"/>
                </a:ext>
              </a:extLst>
            </p:cNvPr>
            <p:cNvSpPr txBox="1"/>
            <p:nvPr/>
          </p:nvSpPr>
          <p:spPr>
            <a:xfrm>
              <a:off x="7233610" y="2779979"/>
              <a:ext cx="1998980" cy="1016817"/>
            </a:xfrm>
            <a:prstGeom prst="rect">
              <a:avLst/>
            </a:prstGeom>
            <a:solidFill>
              <a:srgbClr val="47277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86360" rIns="0" bIns="0" rtlCol="0">
              <a:spAutoFit/>
            </a:bodyPr>
            <a:lstStyle/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US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PK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sz="3200" dirty="0">
                <a:latin typeface="Sassoon Sans Rg" pitchFamily="2" charset="77"/>
                <a:cs typeface="Arial MT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E518CF1-86A3-AE5A-AE47-EB6C2EA6D845}"/>
                </a:ext>
              </a:extLst>
            </p:cNvPr>
            <p:cNvGrpSpPr/>
            <p:nvPr/>
          </p:nvGrpSpPr>
          <p:grpSpPr>
            <a:xfrm>
              <a:off x="6473977" y="585458"/>
              <a:ext cx="4875072" cy="4979337"/>
              <a:chOff x="6473977" y="585458"/>
              <a:chExt cx="4875072" cy="497933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A4B56A2-C2C8-CDE8-0BA2-22E3DBD1BF34}"/>
                  </a:ext>
                </a:extLst>
              </p:cNvPr>
              <p:cNvGrpSpPr/>
              <p:nvPr/>
            </p:nvGrpSpPr>
            <p:grpSpPr>
              <a:xfrm>
                <a:off x="6473977" y="585458"/>
                <a:ext cx="4875072" cy="4972582"/>
                <a:chOff x="6473977" y="585458"/>
                <a:chExt cx="4875072" cy="4972582"/>
              </a:xfrm>
            </p:grpSpPr>
            <p:sp>
              <p:nvSpPr>
                <p:cNvPr id="41" name="object 17">
                  <a:extLst>
                    <a:ext uri="{FF2B5EF4-FFF2-40B4-BE49-F238E27FC236}">
                      <a16:creationId xmlns:a16="http://schemas.microsoft.com/office/drawing/2014/main" id="{9A813F0B-AF32-8255-F61F-C3BDD14EBB1F}"/>
                    </a:ext>
                  </a:extLst>
                </p:cNvPr>
                <p:cNvSpPr/>
                <p:nvPr/>
              </p:nvSpPr>
              <p:spPr>
                <a:xfrm>
                  <a:off x="8202974" y="1667670"/>
                  <a:ext cx="1062990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990" h="1112520">
                      <a:moveTo>
                        <a:pt x="1062431" y="0"/>
                      </a:moveTo>
                      <a:lnTo>
                        <a:pt x="1062431" y="687006"/>
                      </a:lnTo>
                      <a:lnTo>
                        <a:pt x="0" y="687006"/>
                      </a:lnTo>
                      <a:lnTo>
                        <a:pt x="0" y="1112316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42" name="object 18">
                  <a:extLst>
                    <a:ext uri="{FF2B5EF4-FFF2-40B4-BE49-F238E27FC236}">
                      <a16:creationId xmlns:a16="http://schemas.microsoft.com/office/drawing/2014/main" id="{C14FAF17-72F9-38C2-2181-773068775D07}"/>
                    </a:ext>
                  </a:extLst>
                </p:cNvPr>
                <p:cNvSpPr/>
                <p:nvPr/>
              </p:nvSpPr>
              <p:spPr>
                <a:xfrm>
                  <a:off x="7225463" y="3799580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820559" y="0"/>
                      </a:moveTo>
                      <a:lnTo>
                        <a:pt x="820559" y="250786"/>
                      </a:lnTo>
                      <a:lnTo>
                        <a:pt x="0" y="250786"/>
                      </a:lnTo>
                      <a:lnTo>
                        <a:pt x="0" y="1841207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43" name="object 19">
                  <a:extLst>
                    <a:ext uri="{FF2B5EF4-FFF2-40B4-BE49-F238E27FC236}">
                      <a16:creationId xmlns:a16="http://schemas.microsoft.com/office/drawing/2014/main" id="{D8BAD18A-9A1E-F279-8064-DCFF59739EA9}"/>
                    </a:ext>
                  </a:extLst>
                </p:cNvPr>
                <p:cNvSpPr/>
                <p:nvPr/>
              </p:nvSpPr>
              <p:spPr>
                <a:xfrm>
                  <a:off x="8387429" y="3799579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0" y="0"/>
                      </a:moveTo>
                      <a:lnTo>
                        <a:pt x="0" y="250786"/>
                      </a:lnTo>
                      <a:lnTo>
                        <a:pt x="820559" y="250786"/>
                      </a:lnTo>
                      <a:lnTo>
                        <a:pt x="820559" y="1841207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44" name="object 21">
                  <a:extLst>
                    <a:ext uri="{FF2B5EF4-FFF2-40B4-BE49-F238E27FC236}">
                      <a16:creationId xmlns:a16="http://schemas.microsoft.com/office/drawing/2014/main" id="{DEB9E458-BA9A-EA3C-0DF3-B17EA135FDB0}"/>
                    </a:ext>
                  </a:extLst>
                </p:cNvPr>
                <p:cNvSpPr/>
                <p:nvPr/>
              </p:nvSpPr>
              <p:spPr>
                <a:xfrm>
                  <a:off x="9606659" y="1667670"/>
                  <a:ext cx="821055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112520">
                      <a:moveTo>
                        <a:pt x="0" y="0"/>
                      </a:moveTo>
                      <a:lnTo>
                        <a:pt x="0" y="687006"/>
                      </a:lnTo>
                      <a:lnTo>
                        <a:pt x="820559" y="687006"/>
                      </a:lnTo>
                      <a:lnTo>
                        <a:pt x="820559" y="1112316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45" name="object 23">
                  <a:extLst>
                    <a:ext uri="{FF2B5EF4-FFF2-40B4-BE49-F238E27FC236}">
                      <a16:creationId xmlns:a16="http://schemas.microsoft.com/office/drawing/2014/main" id="{6B491046-108F-9029-F64E-086C67D45384}"/>
                    </a:ext>
                  </a:extLst>
                </p:cNvPr>
                <p:cNvSpPr txBox="1"/>
                <p:nvPr/>
              </p:nvSpPr>
              <p:spPr>
                <a:xfrm>
                  <a:off x="8718963" y="2059683"/>
                  <a:ext cx="591687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46" name="object 24">
                  <a:extLst>
                    <a:ext uri="{FF2B5EF4-FFF2-40B4-BE49-F238E27FC236}">
                      <a16:creationId xmlns:a16="http://schemas.microsoft.com/office/drawing/2014/main" id="{8B56BC5E-B6F1-B882-6F79-4B24E3FCB1B5}"/>
                    </a:ext>
                  </a:extLst>
                </p:cNvPr>
                <p:cNvSpPr txBox="1"/>
                <p:nvPr/>
              </p:nvSpPr>
              <p:spPr>
                <a:xfrm>
                  <a:off x="9869820" y="2071579"/>
                  <a:ext cx="541331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47" name="object 25">
                  <a:extLst>
                    <a:ext uri="{FF2B5EF4-FFF2-40B4-BE49-F238E27FC236}">
                      <a16:creationId xmlns:a16="http://schemas.microsoft.com/office/drawing/2014/main" id="{DCA9E69E-7242-67F0-86FC-EB1B383FDF21}"/>
                    </a:ext>
                  </a:extLst>
                </p:cNvPr>
                <p:cNvSpPr txBox="1"/>
                <p:nvPr/>
              </p:nvSpPr>
              <p:spPr>
                <a:xfrm>
                  <a:off x="7334292" y="3985760"/>
                  <a:ext cx="2023155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  <a:tabLst>
                      <a:tab pos="1185545" algn="l"/>
                    </a:tabLst>
                  </a:pPr>
                  <a:r>
                    <a:rPr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	</a:t>
                  </a:r>
                  <a:r>
                    <a:rPr lang="en-US"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7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48" name="object 26">
                  <a:extLst>
                    <a:ext uri="{FF2B5EF4-FFF2-40B4-BE49-F238E27FC236}">
                      <a16:creationId xmlns:a16="http://schemas.microsoft.com/office/drawing/2014/main" id="{2CB4189B-D9C7-54D0-C937-4B8E7EA06DC8}"/>
                    </a:ext>
                  </a:extLst>
                </p:cNvPr>
                <p:cNvSpPr/>
                <p:nvPr/>
              </p:nvSpPr>
              <p:spPr>
                <a:xfrm>
                  <a:off x="9667582" y="2779980"/>
                  <a:ext cx="1519555" cy="39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399414">
                      <a:moveTo>
                        <a:pt x="1519262" y="398818"/>
                      </a:moveTo>
                      <a:lnTo>
                        <a:pt x="0" y="398818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398818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49" name="object 27">
                  <a:extLst>
                    <a:ext uri="{FF2B5EF4-FFF2-40B4-BE49-F238E27FC236}">
                      <a16:creationId xmlns:a16="http://schemas.microsoft.com/office/drawing/2014/main" id="{8CB5280B-6F91-8D13-3ADE-B7FABC706AA2}"/>
                    </a:ext>
                  </a:extLst>
                </p:cNvPr>
                <p:cNvSpPr txBox="1"/>
                <p:nvPr/>
              </p:nvSpPr>
              <p:spPr>
                <a:xfrm>
                  <a:off x="9829494" y="2755262"/>
                  <a:ext cx="1519555" cy="356810"/>
                </a:xfrm>
                <a:prstGeom prst="rect">
                  <a:avLst/>
                </a:prstGeom>
                <a:ln w="63500">
                  <a:noFill/>
                </a:ln>
              </p:spPr>
              <p:txBody>
                <a:bodyPr vert="horz" wrap="square" lIns="0" tIns="53975" rIns="0" bIns="0" rtlCol="0">
                  <a:spAutoFit/>
                </a:bodyPr>
                <a:lstStyle/>
                <a:p>
                  <a:pPr marL="104775">
                    <a:lnSpc>
                      <a:spcPct val="100000"/>
                    </a:lnSpc>
                    <a:spcBef>
                      <a:spcPts val="425"/>
                    </a:spcBef>
                  </a:pPr>
                  <a:r>
                    <a:rPr sz="1000" dirty="0">
                      <a:solidFill>
                        <a:srgbClr val="E43941"/>
                      </a:solidFill>
                      <a:latin typeface="Sassoon Sans Rg" pitchFamily="2" charset="77"/>
                      <a:cs typeface="Arial MT"/>
                    </a:rPr>
                    <a:t>It is not a noun.</a:t>
                  </a:r>
                  <a:endParaRPr sz="10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50" name="object 28">
                  <a:extLst>
                    <a:ext uri="{FF2B5EF4-FFF2-40B4-BE49-F238E27FC236}">
                      <a16:creationId xmlns:a16="http://schemas.microsoft.com/office/drawing/2014/main" id="{4BE26D68-99C4-0763-5BA5-CE36C56E822A}"/>
                    </a:ext>
                  </a:extLst>
                </p:cNvPr>
                <p:cNvSpPr/>
                <p:nvPr/>
              </p:nvSpPr>
              <p:spPr>
                <a:xfrm>
                  <a:off x="6473977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1" name="object 29">
                  <a:extLst>
                    <a:ext uri="{FF2B5EF4-FFF2-40B4-BE49-F238E27FC236}">
                      <a16:creationId xmlns:a16="http://schemas.microsoft.com/office/drawing/2014/main" id="{8A57DC77-71B1-3A2B-8AFE-9C53ACEAD4A9}"/>
                    </a:ext>
                  </a:extLst>
                </p:cNvPr>
                <p:cNvSpPr txBox="1"/>
                <p:nvPr/>
              </p:nvSpPr>
              <p:spPr>
                <a:xfrm>
                  <a:off x="6528443" y="4582221"/>
                  <a:ext cx="1410335" cy="885985"/>
                </a:xfrm>
                <a:prstGeom prst="rect">
                  <a:avLst/>
                </a:prstGeom>
              </p:spPr>
              <p:txBody>
                <a:bodyPr vert="horz" wrap="square" lIns="0" tIns="55244" rIns="0" bIns="0" rtlCol="0">
                  <a:spAutoFit/>
                </a:bodyPr>
                <a:lstStyle/>
                <a:p>
                  <a:pPr marL="12700" marR="5080" algn="ctr">
                    <a:spcBef>
                      <a:spcPts val="434"/>
                    </a:spcBef>
                  </a:pPr>
                  <a:r>
                    <a:rPr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It’s a </a:t>
                  </a:r>
                  <a:r>
                    <a:rPr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proper</a:t>
                  </a:r>
                  <a:r>
                    <a:rPr lang="en-US"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noun</a:t>
                  </a:r>
                  <a:r>
                    <a:rPr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 It needs a  </a:t>
                  </a:r>
                  <a:r>
                    <a:rPr lang="en-US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/>
                  </a:r>
                  <a:br>
                    <a:rPr lang="en-US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</a:br>
                  <a:r>
                    <a:rPr sz="1000" b="1" dirty="0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capital l</a:t>
                  </a:r>
                  <a:r>
                    <a:rPr lang="en-GB" sz="1000" b="1" dirty="0" err="1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etter</a:t>
                  </a:r>
                  <a:r>
                    <a:rPr lang="en-GB" sz="1000" b="1" dirty="0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.</a:t>
                  </a:r>
                  <a:r>
                    <a:rPr lang="en-PK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</a:t>
                  </a:r>
                  <a:endParaRPr sz="10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52" name="object 30">
                  <a:extLst>
                    <a:ext uri="{FF2B5EF4-FFF2-40B4-BE49-F238E27FC236}">
                      <a16:creationId xmlns:a16="http://schemas.microsoft.com/office/drawing/2014/main" id="{47E165EF-94EE-63EE-BF2C-517BD866A691}"/>
                    </a:ext>
                  </a:extLst>
                </p:cNvPr>
                <p:cNvSpPr/>
                <p:nvPr/>
              </p:nvSpPr>
              <p:spPr>
                <a:xfrm>
                  <a:off x="8456345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3" name="object 38">
                  <a:extLst>
                    <a:ext uri="{FF2B5EF4-FFF2-40B4-BE49-F238E27FC236}">
                      <a16:creationId xmlns:a16="http://schemas.microsoft.com/office/drawing/2014/main" id="{E3DC2C28-42AF-3F67-C40D-F50EFA701165}"/>
                    </a:ext>
                  </a:extLst>
                </p:cNvPr>
                <p:cNvSpPr txBox="1"/>
                <p:nvPr/>
              </p:nvSpPr>
              <p:spPr>
                <a:xfrm>
                  <a:off x="7930553" y="620433"/>
                  <a:ext cx="3042248" cy="1055610"/>
                </a:xfrm>
                <a:prstGeom prst="rect">
                  <a:avLst/>
                </a:prstGeom>
                <a:solidFill>
                  <a:srgbClr val="47277A"/>
                </a:solidFill>
                <a:ln w="12700">
                  <a:solidFill>
                    <a:srgbClr val="000000"/>
                  </a:solidFill>
                </a:ln>
              </p:spPr>
              <p:txBody>
                <a:bodyPr vert="horz" wrap="square" lIns="0" tIns="139065" rIns="0" bIns="0" rtlCol="0">
                  <a:spAutoFit/>
                </a:bodyPr>
                <a:lstStyle/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1050" dirty="0">
                    <a:latin typeface="Sassoon Sans Rg" pitchFamily="2" charset="77"/>
                    <a:cs typeface="Arial MT"/>
                  </a:endParaRPr>
                </a:p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28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51B439F-DCAE-48E7-7D44-C1BDD952217B}"/>
                    </a:ext>
                  </a:extLst>
                </p:cNvPr>
                <p:cNvSpPr txBox="1"/>
                <p:nvPr/>
              </p:nvSpPr>
              <p:spPr>
                <a:xfrm>
                  <a:off x="7789303" y="585458"/>
                  <a:ext cx="3360659" cy="11066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324000" marR="206375" lvl="0" indent="285750" algn="l" defTabSz="914400" rtl="0" eaLnBrk="1" fontAlgn="auto" latinLnBrk="0" hangingPunct="1">
                    <a:spcBef>
                      <a:spcPts val="10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Is it a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person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, 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place 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or a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thing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?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5E3B59F-CA29-9073-29C2-09AC8F53383F}"/>
                    </a:ext>
                  </a:extLst>
                </p:cNvPr>
                <p:cNvSpPr txBox="1"/>
                <p:nvPr/>
              </p:nvSpPr>
              <p:spPr>
                <a:xfrm>
                  <a:off x="7083586" y="2715051"/>
                  <a:ext cx="2302655" cy="1125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179705" marR="186055" algn="ctr">
                    <a:lnSpc>
                      <a:spcPts val="1510"/>
                    </a:lnSpc>
                    <a:spcBef>
                      <a:spcPts val="580"/>
                    </a:spcBef>
                  </a:pPr>
                  <a:r>
                    <a:rPr lang="en-GB" sz="10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Has the noun been  given a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specific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name</a:t>
                  </a:r>
                  <a:r>
                    <a:rPr lang="en-GB" sz="10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0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so it can be  identified?</a:t>
                  </a:r>
                  <a:endParaRPr lang="en-GB" sz="1000" dirty="0">
                    <a:latin typeface="Sassoon Sans Rg" pitchFamily="2" charset="77"/>
                    <a:cs typeface="Arial MT"/>
                  </a:endParaRPr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C4C9FD-C11E-43D4-5FDE-A9A7257C957C}"/>
                  </a:ext>
                </a:extLst>
              </p:cNvPr>
              <p:cNvSpPr txBox="1"/>
              <p:nvPr/>
            </p:nvSpPr>
            <p:spPr>
              <a:xfrm>
                <a:off x="8159804" y="4623693"/>
                <a:ext cx="1971014" cy="94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4310" marR="0" lvl="0" indent="-67310" algn="ctr" defTabSz="914400" rtl="0" eaLnBrk="1" fontAlgn="auto" latinLnBrk="0" hangingPunct="1">
                  <a:lnSpc>
                    <a:spcPct val="72800"/>
                  </a:lnSpc>
                  <a:spcBef>
                    <a:spcPts val="116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It’s a </a:t>
                </a:r>
                <a:r>
                  <a:rPr kumimoji="0" lang="en-GB" sz="1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common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 </a:t>
                </a:r>
                <a:b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</a:br>
                <a:r>
                  <a:rPr kumimoji="0" lang="en-GB" sz="1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>
                      <a:solidFill>
                        <a:srgbClr val="E43941"/>
                      </a:solidFill>
                    </a:uFill>
                    <a:latin typeface="Sassoon Sans Rg" pitchFamily="2" charset="77"/>
                    <a:ea typeface="+mn-ea"/>
                    <a:cs typeface="Arial"/>
                  </a:rPr>
                  <a:t>noun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. It does  </a:t>
                </a:r>
                <a:b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not need a  </a:t>
                </a:r>
                <a:b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capital letter.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Sans Rg" pitchFamily="2" charset="77"/>
                  <a:ea typeface="+mn-ea"/>
                  <a:cs typeface="Arial MT"/>
                </a:endParaRPr>
              </a:p>
            </p:txBody>
          </p:sp>
        </p:grpSp>
      </p:grpSp>
      <p:sp>
        <p:nvSpPr>
          <p:cNvPr id="56" name="object 32">
            <a:extLst>
              <a:ext uri="{FF2B5EF4-FFF2-40B4-BE49-F238E27FC236}">
                <a16:creationId xmlns:a16="http://schemas.microsoft.com/office/drawing/2014/main" id="{065BF3FA-D66E-95AC-81DB-1DF3E608FA7D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990" y="46093"/>
            <a:ext cx="1930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1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12110" y="169619"/>
            <a:ext cx="3968115" cy="755650"/>
            <a:chOff x="4112110" y="169619"/>
            <a:chExt cx="3968115" cy="755650"/>
          </a:xfrm>
        </p:grpSpPr>
        <p:sp>
          <p:nvSpPr>
            <p:cNvPr id="4" name="object 4"/>
            <p:cNvSpPr/>
            <p:nvPr/>
          </p:nvSpPr>
          <p:spPr>
            <a:xfrm>
              <a:off x="4118460" y="175969"/>
              <a:ext cx="3955415" cy="742950"/>
            </a:xfrm>
            <a:custGeom>
              <a:avLst/>
              <a:gdLst/>
              <a:ahLst/>
              <a:cxnLst/>
              <a:rect l="l" t="t" r="r" b="b"/>
              <a:pathLst>
                <a:path w="3955415" h="742950">
                  <a:moveTo>
                    <a:pt x="3916984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3916984" y="742441"/>
                  </a:lnTo>
                  <a:lnTo>
                    <a:pt x="3931778" y="739435"/>
                  </a:lnTo>
                  <a:lnTo>
                    <a:pt x="3943892" y="731250"/>
                  </a:lnTo>
                  <a:lnTo>
                    <a:pt x="3952078" y="719135"/>
                  </a:lnTo>
                  <a:lnTo>
                    <a:pt x="3955084" y="704341"/>
                  </a:lnTo>
                  <a:lnTo>
                    <a:pt x="3955084" y="38099"/>
                  </a:lnTo>
                  <a:lnTo>
                    <a:pt x="3952078" y="23306"/>
                  </a:lnTo>
                  <a:lnTo>
                    <a:pt x="3943892" y="11191"/>
                  </a:lnTo>
                  <a:lnTo>
                    <a:pt x="3931778" y="3006"/>
                  </a:lnTo>
                  <a:lnTo>
                    <a:pt x="3916984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118460" y="175969"/>
              <a:ext cx="3955415" cy="742950"/>
            </a:xfrm>
            <a:custGeom>
              <a:avLst/>
              <a:gdLst/>
              <a:ahLst/>
              <a:cxnLst/>
              <a:rect l="l" t="t" r="r" b="b"/>
              <a:pathLst>
                <a:path w="3955415" h="742950">
                  <a:moveTo>
                    <a:pt x="3916984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3916984" y="0"/>
                  </a:lnTo>
                  <a:lnTo>
                    <a:pt x="3931778" y="3006"/>
                  </a:lnTo>
                  <a:lnTo>
                    <a:pt x="3943892" y="11191"/>
                  </a:lnTo>
                  <a:lnTo>
                    <a:pt x="3952078" y="23306"/>
                  </a:lnTo>
                  <a:lnTo>
                    <a:pt x="3955084" y="38099"/>
                  </a:lnTo>
                  <a:lnTo>
                    <a:pt x="3955084" y="704341"/>
                  </a:lnTo>
                  <a:lnTo>
                    <a:pt x="3952078" y="719135"/>
                  </a:lnTo>
                  <a:lnTo>
                    <a:pt x="3943892" y="731250"/>
                  </a:lnTo>
                  <a:lnTo>
                    <a:pt x="3931778" y="739435"/>
                  </a:lnTo>
                  <a:lnTo>
                    <a:pt x="3916984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92231" y="259527"/>
            <a:ext cx="320802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solidFill>
                  <a:srgbClr val="E43941"/>
                </a:solidFill>
                <a:latin typeface="Sassoon Sans Rg" pitchFamily="2" charset="77"/>
              </a:rPr>
              <a:t>Common nouns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19591" y="1196771"/>
            <a:ext cx="7181609" cy="527709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795"/>
              </a:spcBef>
            </a:pPr>
            <a:r>
              <a:rPr sz="20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A 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common noun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refers to a </a:t>
            </a:r>
            <a:r>
              <a:rPr sz="20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general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person, place or thing.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458470">
              <a:lnSpc>
                <a:spcPct val="100000"/>
              </a:lnSpc>
              <a:spcBef>
                <a:spcPts val="795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3972" y="5599442"/>
            <a:ext cx="10397427" cy="52963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Common nouns do not have capital letters unless they come at the </a:t>
            </a:r>
            <a:r>
              <a:rPr sz="20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beginning of a sentence</a:t>
            </a:r>
            <a:r>
              <a:rPr sz="20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.</a:t>
            </a:r>
            <a:endParaRPr lang="en-US" sz="2000" dirty="0">
              <a:solidFill>
                <a:srgbClr val="243942"/>
              </a:solidFill>
              <a:latin typeface="Sassoon Sans Rg" pitchFamily="2" charset="77"/>
              <a:cs typeface="Arial MT"/>
            </a:endParaRPr>
          </a:p>
          <a:p>
            <a:pPr marL="328930">
              <a:lnSpc>
                <a:spcPct val="100000"/>
              </a:lnSpc>
              <a:spcBef>
                <a:spcPts val="81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3788" y="1941883"/>
            <a:ext cx="28721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What does </a:t>
            </a:r>
            <a:r>
              <a:rPr sz="20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general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mean?</a:t>
            </a:r>
            <a:endParaRPr sz="2000">
              <a:latin typeface="Sassoon Sans Rg" pitchFamily="2" charset="77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1201" y="3012182"/>
            <a:ext cx="53301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The </a:t>
            </a:r>
            <a:r>
              <a:rPr sz="36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man </a:t>
            </a:r>
            <a:r>
              <a:rPr sz="36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watched the </a:t>
            </a:r>
            <a:r>
              <a:rPr sz="36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film</a:t>
            </a:r>
            <a:r>
              <a:rPr sz="36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3600">
              <a:latin typeface="Sassoon Sans Rg" pitchFamily="2" charset="77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9160" y="4215029"/>
            <a:ext cx="2764790" cy="75443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algn="ctr">
              <a:lnSpc>
                <a:spcPct val="102000"/>
              </a:lnSpc>
              <a:spcBef>
                <a:spcPts val="65"/>
              </a:spcBef>
            </a:pP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From this sentence, we do not know who  the man is. The man is </a:t>
            </a:r>
            <a:r>
              <a:rPr sz="12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non-specific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</a:t>
            </a:r>
            <a:endParaRPr sz="1200">
              <a:latin typeface="Sassoon Sans Rg" pitchFamily="2" charset="77"/>
              <a:cs typeface="Arial MT"/>
            </a:endParaRPr>
          </a:p>
          <a:p>
            <a:pPr marL="5715" algn="ctr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It is a </a:t>
            </a:r>
            <a:r>
              <a:rPr sz="12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general 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man.</a:t>
            </a:r>
            <a:endParaRPr sz="1200">
              <a:latin typeface="Sassoon Sans Rg" pitchFamily="2" charset="77"/>
              <a:cs typeface="Arial MT"/>
            </a:endParaRPr>
          </a:p>
          <a:p>
            <a:pPr marL="5715" algn="ctr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Man is a </a:t>
            </a:r>
            <a:r>
              <a:rPr sz="12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common noun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</a:t>
            </a:r>
            <a:endParaRPr sz="1200">
              <a:latin typeface="Sassoon Sans Rg" pitchFamily="2" charset="77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11918" y="4214852"/>
            <a:ext cx="3552190" cy="75443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65"/>
              </a:spcBef>
            </a:pP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From this sentence, we do not know which particular  film was watched. The film is </a:t>
            </a:r>
            <a:r>
              <a:rPr sz="12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non-specific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</a:t>
            </a:r>
            <a:endParaRPr sz="120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It is a </a:t>
            </a:r>
            <a:r>
              <a:rPr sz="12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general 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film.</a:t>
            </a:r>
            <a:endParaRPr sz="120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Film is a </a:t>
            </a:r>
            <a:r>
              <a:rPr sz="12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common noun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</a:t>
            </a:r>
            <a:endParaRPr sz="1200">
              <a:latin typeface="Sassoon Sans Rg" pitchFamily="2" charset="77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77749" y="3612122"/>
            <a:ext cx="459740" cy="497205"/>
            <a:chOff x="4277749" y="3612122"/>
            <a:chExt cx="459740" cy="497205"/>
          </a:xfrm>
        </p:grpSpPr>
        <p:sp>
          <p:nvSpPr>
            <p:cNvPr id="14" name="object 14"/>
            <p:cNvSpPr/>
            <p:nvPr/>
          </p:nvSpPr>
          <p:spPr>
            <a:xfrm>
              <a:off x="4425671" y="3650222"/>
              <a:ext cx="273685" cy="298450"/>
            </a:xfrm>
            <a:custGeom>
              <a:avLst/>
              <a:gdLst/>
              <a:ahLst/>
              <a:cxnLst/>
              <a:rect l="l" t="t" r="r" b="b"/>
              <a:pathLst>
                <a:path w="273685" h="298450">
                  <a:moveTo>
                    <a:pt x="273532" y="0"/>
                  </a:moveTo>
                  <a:lnTo>
                    <a:pt x="0" y="297954"/>
                  </a:lnTo>
                </a:path>
              </a:pathLst>
            </a:custGeom>
            <a:ln w="76200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277749" y="3812637"/>
              <a:ext cx="290195" cy="297180"/>
            </a:xfrm>
            <a:custGeom>
              <a:avLst/>
              <a:gdLst/>
              <a:ahLst/>
              <a:cxnLst/>
              <a:rect l="l" t="t" r="r" b="b"/>
              <a:pathLst>
                <a:path w="290195" h="297179">
                  <a:moveTo>
                    <a:pt x="66039" y="0"/>
                  </a:moveTo>
                  <a:lnTo>
                    <a:pt x="0" y="296672"/>
                  </a:lnTo>
                  <a:lnTo>
                    <a:pt x="289953" y="205562"/>
                  </a:lnTo>
                  <a:lnTo>
                    <a:pt x="66039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120246" y="3612122"/>
            <a:ext cx="459740" cy="497205"/>
            <a:chOff x="8120246" y="3612122"/>
            <a:chExt cx="459740" cy="497205"/>
          </a:xfrm>
        </p:grpSpPr>
        <p:sp>
          <p:nvSpPr>
            <p:cNvPr id="17" name="object 17"/>
            <p:cNvSpPr/>
            <p:nvPr/>
          </p:nvSpPr>
          <p:spPr>
            <a:xfrm>
              <a:off x="8158346" y="3650222"/>
              <a:ext cx="273685" cy="298450"/>
            </a:xfrm>
            <a:custGeom>
              <a:avLst/>
              <a:gdLst/>
              <a:ahLst/>
              <a:cxnLst/>
              <a:rect l="l" t="t" r="r" b="b"/>
              <a:pathLst>
                <a:path w="273684" h="298450">
                  <a:moveTo>
                    <a:pt x="0" y="0"/>
                  </a:moveTo>
                  <a:lnTo>
                    <a:pt x="273532" y="297954"/>
                  </a:lnTo>
                </a:path>
              </a:pathLst>
            </a:custGeom>
            <a:ln w="76200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289844" y="3812637"/>
              <a:ext cx="290195" cy="297180"/>
            </a:xfrm>
            <a:custGeom>
              <a:avLst/>
              <a:gdLst/>
              <a:ahLst/>
              <a:cxnLst/>
              <a:rect l="l" t="t" r="r" b="b"/>
              <a:pathLst>
                <a:path w="290195" h="297179">
                  <a:moveTo>
                    <a:pt x="223913" y="0"/>
                  </a:moveTo>
                  <a:lnTo>
                    <a:pt x="0" y="205562"/>
                  </a:lnTo>
                  <a:lnTo>
                    <a:pt x="289953" y="296672"/>
                  </a:lnTo>
                  <a:lnTo>
                    <a:pt x="223913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6110" y="2314372"/>
            <a:ext cx="1648167" cy="16481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327" y="2105532"/>
            <a:ext cx="2077151" cy="2077148"/>
          </a:xfrm>
          <a:prstGeom prst="rect">
            <a:avLst/>
          </a:prstGeom>
        </p:spPr>
      </p:pic>
      <p:sp>
        <p:nvSpPr>
          <p:cNvPr id="22" name="object 32">
            <a:extLst>
              <a:ext uri="{FF2B5EF4-FFF2-40B4-BE49-F238E27FC236}">
                <a16:creationId xmlns:a16="http://schemas.microsoft.com/office/drawing/2014/main" id="{5BB21284-4CE2-2381-5D86-18214FE54E5B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5729" y="46080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19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4129" y="169619"/>
            <a:ext cx="3543935" cy="755650"/>
            <a:chOff x="4324129" y="169619"/>
            <a:chExt cx="3543935" cy="755650"/>
          </a:xfrm>
        </p:grpSpPr>
        <p:sp>
          <p:nvSpPr>
            <p:cNvPr id="4" name="object 4"/>
            <p:cNvSpPr/>
            <p:nvPr/>
          </p:nvSpPr>
          <p:spPr>
            <a:xfrm>
              <a:off x="4330479" y="175969"/>
              <a:ext cx="3531235" cy="742950"/>
            </a:xfrm>
            <a:custGeom>
              <a:avLst/>
              <a:gdLst/>
              <a:ahLst/>
              <a:cxnLst/>
              <a:rect l="l" t="t" r="r" b="b"/>
              <a:pathLst>
                <a:path w="3531234" h="742950">
                  <a:moveTo>
                    <a:pt x="3492944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3492944" y="742441"/>
                  </a:lnTo>
                  <a:lnTo>
                    <a:pt x="3507738" y="739435"/>
                  </a:lnTo>
                  <a:lnTo>
                    <a:pt x="3519852" y="731250"/>
                  </a:lnTo>
                  <a:lnTo>
                    <a:pt x="3528038" y="719135"/>
                  </a:lnTo>
                  <a:lnTo>
                    <a:pt x="3531044" y="704341"/>
                  </a:lnTo>
                  <a:lnTo>
                    <a:pt x="3531044" y="38099"/>
                  </a:lnTo>
                  <a:lnTo>
                    <a:pt x="3528038" y="23306"/>
                  </a:lnTo>
                  <a:lnTo>
                    <a:pt x="3519852" y="11191"/>
                  </a:lnTo>
                  <a:lnTo>
                    <a:pt x="3507738" y="3006"/>
                  </a:lnTo>
                  <a:lnTo>
                    <a:pt x="3492944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330479" y="175969"/>
              <a:ext cx="3531235" cy="742950"/>
            </a:xfrm>
            <a:custGeom>
              <a:avLst/>
              <a:gdLst/>
              <a:ahLst/>
              <a:cxnLst/>
              <a:rect l="l" t="t" r="r" b="b"/>
              <a:pathLst>
                <a:path w="3531234" h="742950">
                  <a:moveTo>
                    <a:pt x="3492944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3492944" y="0"/>
                  </a:lnTo>
                  <a:lnTo>
                    <a:pt x="3507738" y="3006"/>
                  </a:lnTo>
                  <a:lnTo>
                    <a:pt x="3519852" y="11191"/>
                  </a:lnTo>
                  <a:lnTo>
                    <a:pt x="3528038" y="23306"/>
                  </a:lnTo>
                  <a:lnTo>
                    <a:pt x="3531044" y="38099"/>
                  </a:lnTo>
                  <a:lnTo>
                    <a:pt x="3531044" y="704341"/>
                  </a:lnTo>
                  <a:lnTo>
                    <a:pt x="3528038" y="719135"/>
                  </a:lnTo>
                  <a:lnTo>
                    <a:pt x="3519852" y="731250"/>
                  </a:lnTo>
                  <a:lnTo>
                    <a:pt x="3507738" y="739435"/>
                  </a:lnTo>
                  <a:lnTo>
                    <a:pt x="3492944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12827" y="2168943"/>
            <a:ext cx="51136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The Atlantic </a:t>
            </a:r>
            <a:r>
              <a:rPr sz="2800" b="1" dirty="0">
                <a:solidFill>
                  <a:srgbClr val="462879"/>
                </a:solidFill>
                <a:latin typeface="Sassoon Sans Rg" pitchFamily="2" charset="77"/>
                <a:cs typeface="Arial"/>
              </a:rPr>
              <a:t>Ocean 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is the second</a:t>
            </a:r>
            <a:endParaRPr sz="2800" dirty="0">
              <a:latin typeface="Sassoon Sans Rg" pitchFamily="2" charset="77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2827" y="2663939"/>
            <a:ext cx="41509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largest </a:t>
            </a:r>
            <a:r>
              <a:rPr sz="2800" b="1" dirty="0">
                <a:solidFill>
                  <a:srgbClr val="462879"/>
                </a:solidFill>
                <a:latin typeface="Sassoon Sans Rg" pitchFamily="2" charset="77"/>
                <a:cs typeface="Arial"/>
              </a:rPr>
              <a:t>ocean 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in the world.</a:t>
            </a:r>
            <a:endParaRPr sz="2800">
              <a:latin typeface="Sassoon Sans Rg" pitchFamily="2" charset="77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050983" y="4855951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581" y="0"/>
                </a:lnTo>
                <a:lnTo>
                  <a:pt x="0" y="0"/>
                </a:lnTo>
                <a:close/>
              </a:path>
            </a:pathLst>
          </a:custGeom>
          <a:ln w="11188">
            <a:solidFill>
              <a:srgbClr val="E4394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22003" y="1031265"/>
            <a:ext cx="5440998" cy="528350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80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In this sentence, the word ‘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ocean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’ is used twice.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295910">
              <a:lnSpc>
                <a:spcPct val="100000"/>
              </a:lnSpc>
              <a:spcBef>
                <a:spcPts val="80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34" name="object 34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258" y="2027351"/>
            <a:ext cx="2327995" cy="1462839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226502" y="5446877"/>
            <a:ext cx="4508297" cy="783420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250825" marR="160655" indent="-90805">
              <a:lnSpc>
                <a:spcPct val="103699"/>
              </a:lnSpc>
              <a:spcBef>
                <a:spcPts val="495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Be ready to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share your feedback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with  the class before the answer is revealed.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250825" marR="160655" indent="-90805">
              <a:lnSpc>
                <a:spcPct val="103699"/>
              </a:lnSpc>
              <a:spcBef>
                <a:spcPts val="495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74230" y="4625644"/>
            <a:ext cx="6220460" cy="1681480"/>
            <a:chOff x="774230" y="4625644"/>
            <a:chExt cx="6220460" cy="1681480"/>
          </a:xfrm>
        </p:grpSpPr>
        <p:sp>
          <p:nvSpPr>
            <p:cNvPr id="40" name="object 40"/>
            <p:cNvSpPr/>
            <p:nvPr/>
          </p:nvSpPr>
          <p:spPr>
            <a:xfrm>
              <a:off x="780580" y="4631994"/>
              <a:ext cx="6207760" cy="1668780"/>
            </a:xfrm>
            <a:custGeom>
              <a:avLst/>
              <a:gdLst/>
              <a:ahLst/>
              <a:cxnLst/>
              <a:rect l="l" t="t" r="r" b="b"/>
              <a:pathLst>
                <a:path w="6207759" h="1668779">
                  <a:moveTo>
                    <a:pt x="6207721" y="0"/>
                  </a:moveTo>
                  <a:lnTo>
                    <a:pt x="0" y="0"/>
                  </a:lnTo>
                  <a:lnTo>
                    <a:pt x="0" y="1668767"/>
                  </a:lnTo>
                  <a:lnTo>
                    <a:pt x="6207721" y="1668767"/>
                  </a:lnTo>
                  <a:lnTo>
                    <a:pt x="620772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780580" y="4631994"/>
              <a:ext cx="6207760" cy="1668780"/>
            </a:xfrm>
            <a:custGeom>
              <a:avLst/>
              <a:gdLst/>
              <a:ahLst/>
              <a:cxnLst/>
              <a:rect l="l" t="t" r="r" b="b"/>
              <a:pathLst>
                <a:path w="6207759" h="1668779">
                  <a:moveTo>
                    <a:pt x="6207721" y="1668767"/>
                  </a:moveTo>
                  <a:lnTo>
                    <a:pt x="0" y="1668767"/>
                  </a:lnTo>
                  <a:lnTo>
                    <a:pt x="0" y="0"/>
                  </a:lnTo>
                  <a:lnTo>
                    <a:pt x="6207721" y="0"/>
                  </a:lnTo>
                  <a:lnTo>
                    <a:pt x="6207721" y="166876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80581" y="3829075"/>
            <a:ext cx="7220420" cy="52963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How is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ocean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used di</a:t>
            </a:r>
            <a:r>
              <a:rPr lang="en-US"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ff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erently each time? Discuss with your partner.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108585">
              <a:lnSpc>
                <a:spcPct val="100000"/>
              </a:lnSpc>
              <a:spcBef>
                <a:spcPts val="81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4092" y="5815098"/>
            <a:ext cx="5715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(You may wish to use the words </a:t>
            </a:r>
            <a:r>
              <a:rPr sz="1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general </a:t>
            </a: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and/or </a:t>
            </a:r>
            <a:r>
              <a:rPr sz="1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specific </a:t>
            </a:r>
            <a:r>
              <a:rPr sz="14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in your explanation.)</a:t>
            </a:r>
            <a:endParaRPr sz="1400">
              <a:latin typeface="Sassoon Sans Rg" pitchFamily="2" charset="77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63954" y="4764489"/>
            <a:ext cx="5897245" cy="741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600"/>
              </a:lnSpc>
              <a:spcBef>
                <a:spcPts val="100"/>
              </a:spcBef>
              <a:tabLst>
                <a:tab pos="3371850" algn="l"/>
                <a:tab pos="3429635" algn="l"/>
                <a:tab pos="5771515" algn="l"/>
                <a:tab pos="5829300" algn="l"/>
              </a:tabLst>
            </a:pPr>
            <a:r>
              <a:rPr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In the first sentence, </a:t>
            </a:r>
            <a:r>
              <a:rPr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Ocean </a:t>
            </a:r>
            <a:r>
              <a:rPr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a </a:t>
            </a:r>
            <a:r>
              <a:rPr u="sng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 		</a:t>
            </a:r>
            <a:r>
              <a:rPr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 I know this because </a:t>
            </a:r>
            <a:r>
              <a:rPr u="sng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 		</a:t>
            </a:r>
            <a:r>
              <a:rPr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  In the first sentence, </a:t>
            </a:r>
            <a:r>
              <a:rPr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ocean </a:t>
            </a:r>
            <a:r>
              <a:rPr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a</a:t>
            </a:r>
            <a:r>
              <a:rPr lang="en-US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 </a:t>
            </a:r>
            <a:r>
              <a:rPr u="sng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	</a:t>
            </a:r>
            <a:r>
              <a:rPr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 I know this because</a:t>
            </a:r>
            <a:r>
              <a:rPr lang="en-US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 </a:t>
            </a:r>
            <a:r>
              <a:rPr u="sng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	</a:t>
            </a:r>
            <a:r>
              <a:rPr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</a:t>
            </a:r>
            <a:endParaRPr dirty="0">
              <a:latin typeface="Sassoon Sans Rg" pitchFamily="2" charset="77"/>
              <a:cs typeface="Arial M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59327" y="4502298"/>
            <a:ext cx="416559" cy="215900"/>
            <a:chOff x="959327" y="4502298"/>
            <a:chExt cx="416559" cy="215900"/>
          </a:xfrm>
        </p:grpSpPr>
        <p:sp>
          <p:nvSpPr>
            <p:cNvPr id="46" name="object 46"/>
            <p:cNvSpPr/>
            <p:nvPr/>
          </p:nvSpPr>
          <p:spPr>
            <a:xfrm>
              <a:off x="965677" y="4508648"/>
              <a:ext cx="403860" cy="203200"/>
            </a:xfrm>
            <a:custGeom>
              <a:avLst/>
              <a:gdLst/>
              <a:ahLst/>
              <a:cxnLst/>
              <a:rect l="l" t="t" r="r" b="b"/>
              <a:pathLst>
                <a:path w="403859" h="203200">
                  <a:moveTo>
                    <a:pt x="200380" y="0"/>
                  </a:moveTo>
                  <a:lnTo>
                    <a:pt x="0" y="200380"/>
                  </a:lnTo>
                  <a:lnTo>
                    <a:pt x="403580" y="203199"/>
                  </a:lnTo>
                  <a:lnTo>
                    <a:pt x="200380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965677" y="4508648"/>
              <a:ext cx="403860" cy="203200"/>
            </a:xfrm>
            <a:custGeom>
              <a:avLst/>
              <a:gdLst/>
              <a:ahLst/>
              <a:cxnLst/>
              <a:rect l="l" t="t" r="r" b="b"/>
              <a:pathLst>
                <a:path w="403859" h="203200">
                  <a:moveTo>
                    <a:pt x="0" y="200380"/>
                  </a:moveTo>
                  <a:lnTo>
                    <a:pt x="200380" y="0"/>
                  </a:lnTo>
                  <a:lnTo>
                    <a:pt x="403580" y="2031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5F44AF-8577-AEA8-F1A8-66F596197832}"/>
              </a:ext>
            </a:extLst>
          </p:cNvPr>
          <p:cNvSpPr/>
          <p:nvPr/>
        </p:nvSpPr>
        <p:spPr>
          <a:xfrm>
            <a:off x="9906000" y="4631994"/>
            <a:ext cx="1143000" cy="62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52" name="object 20">
            <a:extLst>
              <a:ext uri="{FF2B5EF4-FFF2-40B4-BE49-F238E27FC236}">
                <a16:creationId xmlns:a16="http://schemas.microsoft.com/office/drawing/2014/main" id="{3488FEC8-088D-5E1B-1545-1B43264C0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1614" y="260337"/>
            <a:ext cx="266890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Sassoon Sans Rg" pitchFamily="2" charset="77"/>
              </a:rPr>
              <a:t>Let’s discuss!</a:t>
            </a:r>
          </a:p>
        </p:txBody>
      </p:sp>
      <p:sp>
        <p:nvSpPr>
          <p:cNvPr id="53" name="object 41">
            <a:extLst>
              <a:ext uri="{FF2B5EF4-FFF2-40B4-BE49-F238E27FC236}">
                <a16:creationId xmlns:a16="http://schemas.microsoft.com/office/drawing/2014/main" id="{4C74E10E-900D-3507-B4FA-A9758EC80810}"/>
              </a:ext>
            </a:extLst>
          </p:cNvPr>
          <p:cNvSpPr txBox="1"/>
          <p:nvPr/>
        </p:nvSpPr>
        <p:spPr>
          <a:xfrm>
            <a:off x="457200" y="199981"/>
            <a:ext cx="9448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Reasoning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B60AE8A-4D67-883C-0B3F-B83CDF3528F5}"/>
              </a:ext>
            </a:extLst>
          </p:cNvPr>
          <p:cNvGrpSpPr/>
          <p:nvPr/>
        </p:nvGrpSpPr>
        <p:grpSpPr>
          <a:xfrm>
            <a:off x="8158123" y="2197285"/>
            <a:ext cx="3805277" cy="2908115"/>
            <a:chOff x="6473977" y="585458"/>
            <a:chExt cx="4875072" cy="4979337"/>
          </a:xfrm>
        </p:grpSpPr>
        <p:sp>
          <p:nvSpPr>
            <p:cNvPr id="55" name="object 22">
              <a:extLst>
                <a:ext uri="{FF2B5EF4-FFF2-40B4-BE49-F238E27FC236}">
                  <a16:creationId xmlns:a16="http://schemas.microsoft.com/office/drawing/2014/main" id="{8546AFD2-033E-365C-841B-17C5DD67023F}"/>
                </a:ext>
              </a:extLst>
            </p:cNvPr>
            <p:cNvSpPr txBox="1"/>
            <p:nvPr/>
          </p:nvSpPr>
          <p:spPr>
            <a:xfrm>
              <a:off x="7233610" y="2779979"/>
              <a:ext cx="1998980" cy="1016817"/>
            </a:xfrm>
            <a:prstGeom prst="rect">
              <a:avLst/>
            </a:prstGeom>
            <a:solidFill>
              <a:srgbClr val="47277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86360" rIns="0" bIns="0" rtlCol="0">
              <a:spAutoFit/>
            </a:bodyPr>
            <a:lstStyle/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US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PK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sz="3200" dirty="0">
                <a:latin typeface="Sassoon Sans Rg" pitchFamily="2" charset="77"/>
                <a:cs typeface="Arial MT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2A974CD-375D-3358-A5B7-28AF1D354F25}"/>
                </a:ext>
              </a:extLst>
            </p:cNvPr>
            <p:cNvGrpSpPr/>
            <p:nvPr/>
          </p:nvGrpSpPr>
          <p:grpSpPr>
            <a:xfrm>
              <a:off x="6473977" y="585458"/>
              <a:ext cx="4875072" cy="4979337"/>
              <a:chOff x="6473977" y="585458"/>
              <a:chExt cx="4875072" cy="497933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47C8CE4D-7B4A-6D9D-8E6C-9757B935E04F}"/>
                  </a:ext>
                </a:extLst>
              </p:cNvPr>
              <p:cNvGrpSpPr/>
              <p:nvPr/>
            </p:nvGrpSpPr>
            <p:grpSpPr>
              <a:xfrm>
                <a:off x="6473977" y="585458"/>
                <a:ext cx="4875072" cy="4972582"/>
                <a:chOff x="6473977" y="585458"/>
                <a:chExt cx="4875072" cy="4972582"/>
              </a:xfrm>
            </p:grpSpPr>
            <p:sp>
              <p:nvSpPr>
                <p:cNvPr id="59" name="object 17">
                  <a:extLst>
                    <a:ext uri="{FF2B5EF4-FFF2-40B4-BE49-F238E27FC236}">
                      <a16:creationId xmlns:a16="http://schemas.microsoft.com/office/drawing/2014/main" id="{DB19F912-B7C0-BA22-71E8-8518372EF328}"/>
                    </a:ext>
                  </a:extLst>
                </p:cNvPr>
                <p:cNvSpPr/>
                <p:nvPr/>
              </p:nvSpPr>
              <p:spPr>
                <a:xfrm>
                  <a:off x="8202974" y="1667670"/>
                  <a:ext cx="1062990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990" h="1112520">
                      <a:moveTo>
                        <a:pt x="1062431" y="0"/>
                      </a:moveTo>
                      <a:lnTo>
                        <a:pt x="1062431" y="687006"/>
                      </a:lnTo>
                      <a:lnTo>
                        <a:pt x="0" y="687006"/>
                      </a:lnTo>
                      <a:lnTo>
                        <a:pt x="0" y="1112316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0" name="object 18">
                  <a:extLst>
                    <a:ext uri="{FF2B5EF4-FFF2-40B4-BE49-F238E27FC236}">
                      <a16:creationId xmlns:a16="http://schemas.microsoft.com/office/drawing/2014/main" id="{60FD8BEC-E342-5DBC-1F41-F78E7CB9B04C}"/>
                    </a:ext>
                  </a:extLst>
                </p:cNvPr>
                <p:cNvSpPr/>
                <p:nvPr/>
              </p:nvSpPr>
              <p:spPr>
                <a:xfrm>
                  <a:off x="7225463" y="3799580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820559" y="0"/>
                      </a:moveTo>
                      <a:lnTo>
                        <a:pt x="820559" y="250786"/>
                      </a:lnTo>
                      <a:lnTo>
                        <a:pt x="0" y="250786"/>
                      </a:lnTo>
                      <a:lnTo>
                        <a:pt x="0" y="1841207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1" name="object 19">
                  <a:extLst>
                    <a:ext uri="{FF2B5EF4-FFF2-40B4-BE49-F238E27FC236}">
                      <a16:creationId xmlns:a16="http://schemas.microsoft.com/office/drawing/2014/main" id="{11C75743-4FD5-9EB0-2E83-4F9C4C91CC24}"/>
                    </a:ext>
                  </a:extLst>
                </p:cNvPr>
                <p:cNvSpPr/>
                <p:nvPr/>
              </p:nvSpPr>
              <p:spPr>
                <a:xfrm>
                  <a:off x="8387429" y="3799579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0" y="0"/>
                      </a:moveTo>
                      <a:lnTo>
                        <a:pt x="0" y="250786"/>
                      </a:lnTo>
                      <a:lnTo>
                        <a:pt x="820559" y="250786"/>
                      </a:lnTo>
                      <a:lnTo>
                        <a:pt x="820559" y="1841207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2" name="object 21">
                  <a:extLst>
                    <a:ext uri="{FF2B5EF4-FFF2-40B4-BE49-F238E27FC236}">
                      <a16:creationId xmlns:a16="http://schemas.microsoft.com/office/drawing/2014/main" id="{2BDE2B2F-9C7B-D636-EE3C-BC6E82C357CA}"/>
                    </a:ext>
                  </a:extLst>
                </p:cNvPr>
                <p:cNvSpPr/>
                <p:nvPr/>
              </p:nvSpPr>
              <p:spPr>
                <a:xfrm>
                  <a:off x="9606659" y="1667670"/>
                  <a:ext cx="821055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112520">
                      <a:moveTo>
                        <a:pt x="0" y="0"/>
                      </a:moveTo>
                      <a:lnTo>
                        <a:pt x="0" y="687006"/>
                      </a:lnTo>
                      <a:lnTo>
                        <a:pt x="820559" y="687006"/>
                      </a:lnTo>
                      <a:lnTo>
                        <a:pt x="820559" y="1112316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3" name="object 23">
                  <a:extLst>
                    <a:ext uri="{FF2B5EF4-FFF2-40B4-BE49-F238E27FC236}">
                      <a16:creationId xmlns:a16="http://schemas.microsoft.com/office/drawing/2014/main" id="{A746BB39-F4B5-F2CA-7B5F-903BEAC44454}"/>
                    </a:ext>
                  </a:extLst>
                </p:cNvPr>
                <p:cNvSpPr txBox="1"/>
                <p:nvPr/>
              </p:nvSpPr>
              <p:spPr>
                <a:xfrm>
                  <a:off x="8718963" y="2059683"/>
                  <a:ext cx="591687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64" name="object 24">
                  <a:extLst>
                    <a:ext uri="{FF2B5EF4-FFF2-40B4-BE49-F238E27FC236}">
                      <a16:creationId xmlns:a16="http://schemas.microsoft.com/office/drawing/2014/main" id="{3AD4B7AC-B81D-07FE-1D4A-A179EA6BAB25}"/>
                    </a:ext>
                  </a:extLst>
                </p:cNvPr>
                <p:cNvSpPr txBox="1"/>
                <p:nvPr/>
              </p:nvSpPr>
              <p:spPr>
                <a:xfrm>
                  <a:off x="9869820" y="2071579"/>
                  <a:ext cx="541331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65" name="object 25">
                  <a:extLst>
                    <a:ext uri="{FF2B5EF4-FFF2-40B4-BE49-F238E27FC236}">
                      <a16:creationId xmlns:a16="http://schemas.microsoft.com/office/drawing/2014/main" id="{5BD70961-D3E4-8F90-D5E1-122632AE2745}"/>
                    </a:ext>
                  </a:extLst>
                </p:cNvPr>
                <p:cNvSpPr txBox="1"/>
                <p:nvPr/>
              </p:nvSpPr>
              <p:spPr>
                <a:xfrm>
                  <a:off x="7334292" y="3985760"/>
                  <a:ext cx="2023155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  <a:tabLst>
                      <a:tab pos="1185545" algn="l"/>
                    </a:tabLst>
                  </a:pPr>
                  <a:r>
                    <a:rPr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	</a:t>
                  </a:r>
                  <a:r>
                    <a:rPr lang="en-US"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7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66" name="object 26">
                  <a:extLst>
                    <a:ext uri="{FF2B5EF4-FFF2-40B4-BE49-F238E27FC236}">
                      <a16:creationId xmlns:a16="http://schemas.microsoft.com/office/drawing/2014/main" id="{2DC3E6C8-169C-7AD3-1C53-4AC6C45B23A2}"/>
                    </a:ext>
                  </a:extLst>
                </p:cNvPr>
                <p:cNvSpPr/>
                <p:nvPr/>
              </p:nvSpPr>
              <p:spPr>
                <a:xfrm>
                  <a:off x="9667582" y="2779980"/>
                  <a:ext cx="1519555" cy="39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399414">
                      <a:moveTo>
                        <a:pt x="1519262" y="398818"/>
                      </a:moveTo>
                      <a:lnTo>
                        <a:pt x="0" y="398818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398818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7" name="object 27">
                  <a:extLst>
                    <a:ext uri="{FF2B5EF4-FFF2-40B4-BE49-F238E27FC236}">
                      <a16:creationId xmlns:a16="http://schemas.microsoft.com/office/drawing/2014/main" id="{BCA850B5-5F8D-2149-9991-89E0827F8119}"/>
                    </a:ext>
                  </a:extLst>
                </p:cNvPr>
                <p:cNvSpPr txBox="1"/>
                <p:nvPr/>
              </p:nvSpPr>
              <p:spPr>
                <a:xfrm>
                  <a:off x="9829494" y="2755262"/>
                  <a:ext cx="1519555" cy="356810"/>
                </a:xfrm>
                <a:prstGeom prst="rect">
                  <a:avLst/>
                </a:prstGeom>
                <a:ln w="63500">
                  <a:noFill/>
                </a:ln>
              </p:spPr>
              <p:txBody>
                <a:bodyPr vert="horz" wrap="square" lIns="0" tIns="53975" rIns="0" bIns="0" rtlCol="0">
                  <a:spAutoFit/>
                </a:bodyPr>
                <a:lstStyle/>
                <a:p>
                  <a:pPr marL="104775">
                    <a:lnSpc>
                      <a:spcPct val="100000"/>
                    </a:lnSpc>
                    <a:spcBef>
                      <a:spcPts val="425"/>
                    </a:spcBef>
                  </a:pPr>
                  <a:r>
                    <a:rPr sz="1000" dirty="0">
                      <a:solidFill>
                        <a:srgbClr val="E43941"/>
                      </a:solidFill>
                      <a:latin typeface="Sassoon Sans Rg" pitchFamily="2" charset="77"/>
                      <a:cs typeface="Arial MT"/>
                    </a:rPr>
                    <a:t>It is not a noun.</a:t>
                  </a:r>
                  <a:endParaRPr sz="10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68" name="object 28">
                  <a:extLst>
                    <a:ext uri="{FF2B5EF4-FFF2-40B4-BE49-F238E27FC236}">
                      <a16:creationId xmlns:a16="http://schemas.microsoft.com/office/drawing/2014/main" id="{65225FF7-DF39-DC15-E961-48B4A4AC72A2}"/>
                    </a:ext>
                  </a:extLst>
                </p:cNvPr>
                <p:cNvSpPr/>
                <p:nvPr/>
              </p:nvSpPr>
              <p:spPr>
                <a:xfrm>
                  <a:off x="6473977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9" name="object 29">
                  <a:extLst>
                    <a:ext uri="{FF2B5EF4-FFF2-40B4-BE49-F238E27FC236}">
                      <a16:creationId xmlns:a16="http://schemas.microsoft.com/office/drawing/2014/main" id="{485E35CF-2FBB-7921-AC7C-39472F075A09}"/>
                    </a:ext>
                  </a:extLst>
                </p:cNvPr>
                <p:cNvSpPr txBox="1"/>
                <p:nvPr/>
              </p:nvSpPr>
              <p:spPr>
                <a:xfrm>
                  <a:off x="6528443" y="4582221"/>
                  <a:ext cx="1410335" cy="885985"/>
                </a:xfrm>
                <a:prstGeom prst="rect">
                  <a:avLst/>
                </a:prstGeom>
              </p:spPr>
              <p:txBody>
                <a:bodyPr vert="horz" wrap="square" lIns="0" tIns="55244" rIns="0" bIns="0" rtlCol="0">
                  <a:spAutoFit/>
                </a:bodyPr>
                <a:lstStyle/>
                <a:p>
                  <a:pPr marL="12700" marR="5080" algn="ctr">
                    <a:spcBef>
                      <a:spcPts val="434"/>
                    </a:spcBef>
                  </a:pPr>
                  <a:r>
                    <a:rPr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It’s a </a:t>
                  </a:r>
                  <a:r>
                    <a:rPr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proper</a:t>
                  </a:r>
                  <a:r>
                    <a:rPr lang="en-US"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noun</a:t>
                  </a:r>
                  <a:r>
                    <a:rPr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 It needs a  </a:t>
                  </a:r>
                  <a:r>
                    <a:rPr lang="en-US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/>
                  </a:r>
                  <a:br>
                    <a:rPr lang="en-US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</a:br>
                  <a:r>
                    <a:rPr sz="1000" b="1" dirty="0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capital l</a:t>
                  </a:r>
                  <a:r>
                    <a:rPr lang="en-GB" sz="1000" b="1" dirty="0" err="1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etter</a:t>
                  </a:r>
                  <a:r>
                    <a:rPr lang="en-GB" sz="1000" b="1" dirty="0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.</a:t>
                  </a:r>
                  <a:r>
                    <a:rPr lang="en-PK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</a:t>
                  </a:r>
                  <a:endParaRPr sz="10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70" name="object 30">
                  <a:extLst>
                    <a:ext uri="{FF2B5EF4-FFF2-40B4-BE49-F238E27FC236}">
                      <a16:creationId xmlns:a16="http://schemas.microsoft.com/office/drawing/2014/main" id="{4EA6A896-E212-DE64-3BAD-C1AFC8C941B3}"/>
                    </a:ext>
                  </a:extLst>
                </p:cNvPr>
                <p:cNvSpPr/>
                <p:nvPr/>
              </p:nvSpPr>
              <p:spPr>
                <a:xfrm>
                  <a:off x="8456345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71" name="object 38">
                  <a:extLst>
                    <a:ext uri="{FF2B5EF4-FFF2-40B4-BE49-F238E27FC236}">
                      <a16:creationId xmlns:a16="http://schemas.microsoft.com/office/drawing/2014/main" id="{79E2A453-0B45-A154-5DD6-A70344925B9C}"/>
                    </a:ext>
                  </a:extLst>
                </p:cNvPr>
                <p:cNvSpPr txBox="1"/>
                <p:nvPr/>
              </p:nvSpPr>
              <p:spPr>
                <a:xfrm>
                  <a:off x="7930553" y="620433"/>
                  <a:ext cx="3042248" cy="1055610"/>
                </a:xfrm>
                <a:prstGeom prst="rect">
                  <a:avLst/>
                </a:prstGeom>
                <a:solidFill>
                  <a:srgbClr val="47277A"/>
                </a:solidFill>
                <a:ln w="12700">
                  <a:solidFill>
                    <a:srgbClr val="000000"/>
                  </a:solidFill>
                </a:ln>
              </p:spPr>
              <p:txBody>
                <a:bodyPr vert="horz" wrap="square" lIns="0" tIns="139065" rIns="0" bIns="0" rtlCol="0">
                  <a:spAutoFit/>
                </a:bodyPr>
                <a:lstStyle/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1050" dirty="0">
                    <a:latin typeface="Sassoon Sans Rg" pitchFamily="2" charset="77"/>
                    <a:cs typeface="Arial MT"/>
                  </a:endParaRPr>
                </a:p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28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E3E79AA-CA1A-08DB-999A-31FEF176DAAA}"/>
                    </a:ext>
                  </a:extLst>
                </p:cNvPr>
                <p:cNvSpPr txBox="1"/>
                <p:nvPr/>
              </p:nvSpPr>
              <p:spPr>
                <a:xfrm>
                  <a:off x="7789303" y="585458"/>
                  <a:ext cx="3360659" cy="11066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324000" marR="206375" lvl="0" indent="285750" algn="l" defTabSz="914400" rtl="0" eaLnBrk="1" fontAlgn="auto" latinLnBrk="0" hangingPunct="1">
                    <a:spcBef>
                      <a:spcPts val="10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Is it a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person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, 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place 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or a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thing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?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D428835-1A34-926A-FCC8-9761C99539BC}"/>
                    </a:ext>
                  </a:extLst>
                </p:cNvPr>
                <p:cNvSpPr txBox="1"/>
                <p:nvPr/>
              </p:nvSpPr>
              <p:spPr>
                <a:xfrm>
                  <a:off x="7083586" y="2715051"/>
                  <a:ext cx="2302655" cy="1125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179705" marR="186055" algn="ctr">
                    <a:lnSpc>
                      <a:spcPts val="1510"/>
                    </a:lnSpc>
                    <a:spcBef>
                      <a:spcPts val="580"/>
                    </a:spcBef>
                  </a:pPr>
                  <a:r>
                    <a:rPr lang="en-GB" sz="10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Has the noun been  given a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specific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name</a:t>
                  </a:r>
                  <a:r>
                    <a:rPr lang="en-GB" sz="10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0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so it can be  identified?</a:t>
                  </a:r>
                  <a:endParaRPr lang="en-GB" sz="1000" dirty="0">
                    <a:latin typeface="Sassoon Sans Rg" pitchFamily="2" charset="77"/>
                    <a:cs typeface="Arial MT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134E2F4-BD5A-EE9C-D914-9B2291CB3341}"/>
                  </a:ext>
                </a:extLst>
              </p:cNvPr>
              <p:cNvSpPr txBox="1"/>
              <p:nvPr/>
            </p:nvSpPr>
            <p:spPr>
              <a:xfrm>
                <a:off x="8159804" y="4623693"/>
                <a:ext cx="1971014" cy="94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4310" marR="0" lvl="0" indent="-67310" algn="ctr" defTabSz="914400" rtl="0" eaLnBrk="1" fontAlgn="auto" latinLnBrk="0" hangingPunct="1">
                  <a:lnSpc>
                    <a:spcPct val="72800"/>
                  </a:lnSpc>
                  <a:spcBef>
                    <a:spcPts val="116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It’s a </a:t>
                </a:r>
                <a:r>
                  <a:rPr kumimoji="0" lang="en-GB" sz="1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common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 </a:t>
                </a:r>
                <a:b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</a:br>
                <a:r>
                  <a:rPr kumimoji="0" lang="en-GB" sz="1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>
                      <a:solidFill>
                        <a:srgbClr val="E43941"/>
                      </a:solidFill>
                    </a:uFill>
                    <a:latin typeface="Sassoon Sans Rg" pitchFamily="2" charset="77"/>
                    <a:ea typeface="+mn-ea"/>
                    <a:cs typeface="Arial"/>
                  </a:rPr>
                  <a:t>noun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. It does  </a:t>
                </a:r>
                <a:b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not need a  </a:t>
                </a:r>
                <a:b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capital letter.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Sans Rg" pitchFamily="2" charset="77"/>
                  <a:ea typeface="+mn-ea"/>
                  <a:cs typeface="Arial MT"/>
                </a:endParaRPr>
              </a:p>
            </p:txBody>
          </p:sp>
        </p:grpSp>
      </p:grpSp>
      <p:sp>
        <p:nvSpPr>
          <p:cNvPr id="94" name="object 32">
            <a:extLst>
              <a:ext uri="{FF2B5EF4-FFF2-40B4-BE49-F238E27FC236}">
                <a16:creationId xmlns:a16="http://schemas.microsoft.com/office/drawing/2014/main" id="{0B89C077-636E-8810-3FDC-F4E648DAF8AB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24129" y="169619"/>
            <a:ext cx="3543935" cy="755650"/>
            <a:chOff x="4324129" y="169619"/>
            <a:chExt cx="3543935" cy="755650"/>
          </a:xfrm>
        </p:grpSpPr>
        <p:sp>
          <p:nvSpPr>
            <p:cNvPr id="3" name="object 3"/>
            <p:cNvSpPr/>
            <p:nvPr/>
          </p:nvSpPr>
          <p:spPr>
            <a:xfrm>
              <a:off x="4330479" y="175969"/>
              <a:ext cx="3531235" cy="742950"/>
            </a:xfrm>
            <a:custGeom>
              <a:avLst/>
              <a:gdLst/>
              <a:ahLst/>
              <a:cxnLst/>
              <a:rect l="l" t="t" r="r" b="b"/>
              <a:pathLst>
                <a:path w="3531234" h="742950">
                  <a:moveTo>
                    <a:pt x="3492944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3492944" y="742441"/>
                  </a:lnTo>
                  <a:lnTo>
                    <a:pt x="3507738" y="739435"/>
                  </a:lnTo>
                  <a:lnTo>
                    <a:pt x="3519852" y="731250"/>
                  </a:lnTo>
                  <a:lnTo>
                    <a:pt x="3528038" y="719135"/>
                  </a:lnTo>
                  <a:lnTo>
                    <a:pt x="3531044" y="704341"/>
                  </a:lnTo>
                  <a:lnTo>
                    <a:pt x="3531044" y="38099"/>
                  </a:lnTo>
                  <a:lnTo>
                    <a:pt x="3528038" y="23306"/>
                  </a:lnTo>
                  <a:lnTo>
                    <a:pt x="3519852" y="11191"/>
                  </a:lnTo>
                  <a:lnTo>
                    <a:pt x="3507738" y="3006"/>
                  </a:lnTo>
                  <a:lnTo>
                    <a:pt x="3492944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330479" y="175969"/>
              <a:ext cx="3531235" cy="742950"/>
            </a:xfrm>
            <a:custGeom>
              <a:avLst/>
              <a:gdLst/>
              <a:ahLst/>
              <a:cxnLst/>
              <a:rect l="l" t="t" r="r" b="b"/>
              <a:pathLst>
                <a:path w="3531234" h="742950">
                  <a:moveTo>
                    <a:pt x="3492944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3492944" y="0"/>
                  </a:lnTo>
                  <a:lnTo>
                    <a:pt x="3507738" y="3006"/>
                  </a:lnTo>
                  <a:lnTo>
                    <a:pt x="3519852" y="11191"/>
                  </a:lnTo>
                  <a:lnTo>
                    <a:pt x="3528038" y="23306"/>
                  </a:lnTo>
                  <a:lnTo>
                    <a:pt x="3531044" y="38099"/>
                  </a:lnTo>
                  <a:lnTo>
                    <a:pt x="3531044" y="704341"/>
                  </a:lnTo>
                  <a:lnTo>
                    <a:pt x="3528038" y="719135"/>
                  </a:lnTo>
                  <a:lnTo>
                    <a:pt x="3519852" y="731250"/>
                  </a:lnTo>
                  <a:lnTo>
                    <a:pt x="3507738" y="739435"/>
                  </a:lnTo>
                  <a:lnTo>
                    <a:pt x="3492944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2" name="object 22"/>
          <p:cNvSpPr/>
          <p:nvPr/>
        </p:nvSpPr>
        <p:spPr>
          <a:xfrm>
            <a:off x="10050983" y="4855951"/>
            <a:ext cx="588645" cy="0"/>
          </a:xfrm>
          <a:custGeom>
            <a:avLst/>
            <a:gdLst/>
            <a:ahLst/>
            <a:cxnLst/>
            <a:rect l="l" t="t" r="r" b="b"/>
            <a:pathLst>
              <a:path w="588645">
                <a:moveTo>
                  <a:pt x="0" y="0"/>
                </a:moveTo>
                <a:lnTo>
                  <a:pt x="588581" y="0"/>
                </a:lnTo>
                <a:lnTo>
                  <a:pt x="0" y="0"/>
                </a:lnTo>
                <a:close/>
              </a:path>
            </a:pathLst>
          </a:custGeom>
          <a:ln w="11188">
            <a:solidFill>
              <a:srgbClr val="E4394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5873" y="4152595"/>
            <a:ext cx="6872756" cy="667385"/>
          </a:xfrm>
          <a:custGeom>
            <a:avLst/>
            <a:gdLst/>
            <a:ahLst/>
            <a:cxnLst/>
            <a:rect l="l" t="t" r="r" b="b"/>
            <a:pathLst>
              <a:path w="6658609" h="667385">
                <a:moveTo>
                  <a:pt x="6658508" y="0"/>
                </a:moveTo>
                <a:lnTo>
                  <a:pt x="0" y="0"/>
                </a:lnTo>
                <a:lnTo>
                  <a:pt x="0" y="666940"/>
                </a:lnTo>
                <a:lnTo>
                  <a:pt x="6658508" y="666940"/>
                </a:lnTo>
                <a:lnTo>
                  <a:pt x="6658508" y="0"/>
                </a:lnTo>
                <a:close/>
              </a:path>
            </a:pathLst>
          </a:custGeom>
          <a:solidFill>
            <a:srgbClr val="F4C669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15873" y="2171522"/>
            <a:ext cx="7489927" cy="426084"/>
          </a:xfrm>
          <a:custGeom>
            <a:avLst/>
            <a:gdLst/>
            <a:ahLst/>
            <a:cxnLst/>
            <a:rect l="l" t="t" r="r" b="b"/>
            <a:pathLst>
              <a:path w="7075805" h="426085">
                <a:moveTo>
                  <a:pt x="7075754" y="0"/>
                </a:moveTo>
                <a:lnTo>
                  <a:pt x="0" y="0"/>
                </a:lnTo>
                <a:lnTo>
                  <a:pt x="0" y="425615"/>
                </a:lnTo>
                <a:lnTo>
                  <a:pt x="7075754" y="425615"/>
                </a:lnTo>
                <a:lnTo>
                  <a:pt x="7075754" y="0"/>
                </a:lnTo>
                <a:close/>
              </a:path>
            </a:pathLst>
          </a:custGeom>
          <a:solidFill>
            <a:srgbClr val="F4C669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34826" y="196391"/>
            <a:ext cx="22567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GB" sz="36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an</a:t>
            </a:r>
            <a:r>
              <a:rPr sz="3600" b="1" dirty="0" err="1">
                <a:solidFill>
                  <a:srgbClr val="94CD7E"/>
                </a:solidFill>
                <a:latin typeface="Sassoon Sans Rg" pitchFamily="2" charset="77"/>
                <a:cs typeface="Arial"/>
              </a:rPr>
              <a:t>swers</a:t>
            </a:r>
            <a:r>
              <a:rPr sz="36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endParaRPr sz="3200" baseline="57870" dirty="0">
              <a:latin typeface="Sassoon Sans Rg" pitchFamily="2" charset="77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35" name="object 35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15873" y="2912035"/>
            <a:ext cx="622363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The Atlantic </a:t>
            </a:r>
            <a:r>
              <a:rPr sz="2800" b="1" u="heavy" dirty="0">
                <a:solidFill>
                  <a:srgbClr val="5F54A3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O</a:t>
            </a:r>
            <a:r>
              <a:rPr sz="2800" b="1" u="heavy" dirty="0">
                <a:solidFill>
                  <a:srgbClr val="94CD7E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cean</a:t>
            </a:r>
            <a:r>
              <a:rPr sz="28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is the second largest</a:t>
            </a:r>
            <a:endParaRPr sz="2800" dirty="0">
              <a:latin typeface="Sassoon Sans Rg" pitchFamily="2" charset="77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8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ocean </a:t>
            </a:r>
            <a:r>
              <a:rPr sz="2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in the world.</a:t>
            </a:r>
            <a:endParaRPr sz="2800" dirty="0">
              <a:latin typeface="Sassoon Sans Rg" pitchFamily="2" charset="77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251073" y="3845322"/>
            <a:ext cx="167640" cy="395605"/>
            <a:chOff x="1251073" y="3845322"/>
            <a:chExt cx="167640" cy="395605"/>
          </a:xfrm>
        </p:grpSpPr>
        <p:sp>
          <p:nvSpPr>
            <p:cNvPr id="40" name="object 40"/>
            <p:cNvSpPr/>
            <p:nvPr/>
          </p:nvSpPr>
          <p:spPr>
            <a:xfrm>
              <a:off x="1334664" y="3845322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4">
                  <a:moveTo>
                    <a:pt x="0" y="0"/>
                  </a:moveTo>
                  <a:lnTo>
                    <a:pt x="0" y="2748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251073" y="4095694"/>
              <a:ext cx="167640" cy="144780"/>
            </a:xfrm>
            <a:custGeom>
              <a:avLst/>
              <a:gdLst/>
              <a:ahLst/>
              <a:cxnLst/>
              <a:rect l="l" t="t" r="r" b="b"/>
              <a:pathLst>
                <a:path w="167640" h="144779">
                  <a:moveTo>
                    <a:pt x="167182" y="0"/>
                  </a:moveTo>
                  <a:lnTo>
                    <a:pt x="0" y="0"/>
                  </a:lnTo>
                  <a:lnTo>
                    <a:pt x="83591" y="144754"/>
                  </a:lnTo>
                  <a:lnTo>
                    <a:pt x="167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3322585" y="2552755"/>
            <a:ext cx="167640" cy="395605"/>
            <a:chOff x="3322585" y="2552755"/>
            <a:chExt cx="167640" cy="395605"/>
          </a:xfrm>
        </p:grpSpPr>
        <p:sp>
          <p:nvSpPr>
            <p:cNvPr id="43" name="object 43"/>
            <p:cNvSpPr/>
            <p:nvPr/>
          </p:nvSpPr>
          <p:spPr>
            <a:xfrm>
              <a:off x="3406175" y="2673047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5">
                  <a:moveTo>
                    <a:pt x="0" y="274827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322585" y="2552755"/>
              <a:ext cx="167640" cy="144780"/>
            </a:xfrm>
            <a:custGeom>
              <a:avLst/>
              <a:gdLst/>
              <a:ahLst/>
              <a:cxnLst/>
              <a:rect l="l" t="t" r="r" b="b"/>
              <a:pathLst>
                <a:path w="167639" h="144780">
                  <a:moveTo>
                    <a:pt x="83591" y="0"/>
                  </a:moveTo>
                  <a:lnTo>
                    <a:pt x="0" y="144754"/>
                  </a:lnTo>
                  <a:lnTo>
                    <a:pt x="167182" y="144754"/>
                  </a:lnTo>
                  <a:lnTo>
                    <a:pt x="83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477" y="4987836"/>
            <a:ext cx="3774298" cy="187016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3322003" y="1031265"/>
            <a:ext cx="5428780" cy="528350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80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In this sentence, the word ‘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ocean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’ is used twice.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295910">
              <a:lnSpc>
                <a:spcPct val="100000"/>
              </a:lnSpc>
              <a:spcBef>
                <a:spcPts val="80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CBA65F46-ABED-EC2C-D664-5E9B543B6914}"/>
              </a:ext>
            </a:extLst>
          </p:cNvPr>
          <p:cNvSpPr txBox="1"/>
          <p:nvPr/>
        </p:nvSpPr>
        <p:spPr>
          <a:xfrm>
            <a:off x="11805729" y="46080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20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A1E47B82-96DA-DF3D-823A-7A41840A3C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1614" y="260337"/>
            <a:ext cx="266890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Sassoon Sans Rg" pitchFamily="2" charset="77"/>
              </a:rPr>
              <a:t>Let’s discuss!</a:t>
            </a:r>
          </a:p>
        </p:txBody>
      </p:sp>
      <p:sp>
        <p:nvSpPr>
          <p:cNvPr id="52" name="object 41">
            <a:extLst>
              <a:ext uri="{FF2B5EF4-FFF2-40B4-BE49-F238E27FC236}">
                <a16:creationId xmlns:a16="http://schemas.microsoft.com/office/drawing/2014/main" id="{D63A1F21-440F-1E61-1B98-019B8C8695C3}"/>
              </a:ext>
            </a:extLst>
          </p:cNvPr>
          <p:cNvSpPr txBox="1"/>
          <p:nvPr/>
        </p:nvSpPr>
        <p:spPr>
          <a:xfrm>
            <a:off x="457200" y="199981"/>
            <a:ext cx="9448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Reasoning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854352-BACE-D38B-9B73-BD9F1B8D6FFC}"/>
              </a:ext>
            </a:extLst>
          </p:cNvPr>
          <p:cNvSpPr txBox="1"/>
          <p:nvPr/>
        </p:nvSpPr>
        <p:spPr>
          <a:xfrm>
            <a:off x="749477" y="2218403"/>
            <a:ext cx="758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620" marR="0" lvl="0" indent="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The first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Ocean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is 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EA6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 I know this because it is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specific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name of 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specific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ocean.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4653B9-F978-C875-CCDA-5E4B6D448D85}"/>
              </a:ext>
            </a:extLst>
          </p:cNvPr>
          <p:cNvSpPr txBox="1"/>
          <p:nvPr/>
        </p:nvSpPr>
        <p:spPr>
          <a:xfrm>
            <a:off x="824382" y="4240474"/>
            <a:ext cx="683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The second ocean is 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43941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common noun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 I know this because it is not the name of 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specific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ocean. It is referring to a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general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category known as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‘ocean’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9B45EDC-BCEE-028C-189A-A769BF6AD88C}"/>
              </a:ext>
            </a:extLst>
          </p:cNvPr>
          <p:cNvSpPr/>
          <p:nvPr/>
        </p:nvSpPr>
        <p:spPr>
          <a:xfrm>
            <a:off x="9829800" y="4502084"/>
            <a:ext cx="809828" cy="831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191B405-4D50-04F3-B70E-2BC1BB73E87A}"/>
              </a:ext>
            </a:extLst>
          </p:cNvPr>
          <p:cNvGrpSpPr/>
          <p:nvPr/>
        </p:nvGrpSpPr>
        <p:grpSpPr>
          <a:xfrm>
            <a:off x="8077200" y="2273485"/>
            <a:ext cx="3805277" cy="2908115"/>
            <a:chOff x="6473977" y="585458"/>
            <a:chExt cx="4875072" cy="4979337"/>
          </a:xfrm>
        </p:grpSpPr>
        <p:sp>
          <p:nvSpPr>
            <p:cNvPr id="59" name="object 22">
              <a:extLst>
                <a:ext uri="{FF2B5EF4-FFF2-40B4-BE49-F238E27FC236}">
                  <a16:creationId xmlns:a16="http://schemas.microsoft.com/office/drawing/2014/main" id="{C88BA169-2C7E-4391-54D2-7FF703A8F211}"/>
                </a:ext>
              </a:extLst>
            </p:cNvPr>
            <p:cNvSpPr txBox="1"/>
            <p:nvPr/>
          </p:nvSpPr>
          <p:spPr>
            <a:xfrm>
              <a:off x="7233610" y="2779979"/>
              <a:ext cx="1998980" cy="1016817"/>
            </a:xfrm>
            <a:prstGeom prst="rect">
              <a:avLst/>
            </a:prstGeom>
            <a:solidFill>
              <a:srgbClr val="47277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86360" rIns="0" bIns="0" rtlCol="0">
              <a:spAutoFit/>
            </a:bodyPr>
            <a:lstStyle/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US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PK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sz="3200" dirty="0">
                <a:latin typeface="Sassoon Sans Rg" pitchFamily="2" charset="77"/>
                <a:cs typeface="Arial MT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7431227-0EE0-E80A-FE6D-A975B5F30FAE}"/>
                </a:ext>
              </a:extLst>
            </p:cNvPr>
            <p:cNvGrpSpPr/>
            <p:nvPr/>
          </p:nvGrpSpPr>
          <p:grpSpPr>
            <a:xfrm>
              <a:off x="6473977" y="585458"/>
              <a:ext cx="4875072" cy="4979337"/>
              <a:chOff x="6473977" y="585458"/>
              <a:chExt cx="4875072" cy="4979337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C86D43C-7A8C-CEEB-4751-A2FC295FC3C9}"/>
                  </a:ext>
                </a:extLst>
              </p:cNvPr>
              <p:cNvGrpSpPr/>
              <p:nvPr/>
            </p:nvGrpSpPr>
            <p:grpSpPr>
              <a:xfrm>
                <a:off x="6473977" y="585458"/>
                <a:ext cx="4875072" cy="4972582"/>
                <a:chOff x="6473977" y="585458"/>
                <a:chExt cx="4875072" cy="4972582"/>
              </a:xfrm>
            </p:grpSpPr>
            <p:sp>
              <p:nvSpPr>
                <p:cNvPr id="63" name="object 17">
                  <a:extLst>
                    <a:ext uri="{FF2B5EF4-FFF2-40B4-BE49-F238E27FC236}">
                      <a16:creationId xmlns:a16="http://schemas.microsoft.com/office/drawing/2014/main" id="{20570E6A-3BA8-C78D-A894-06C0A92BCB0C}"/>
                    </a:ext>
                  </a:extLst>
                </p:cNvPr>
                <p:cNvSpPr/>
                <p:nvPr/>
              </p:nvSpPr>
              <p:spPr>
                <a:xfrm>
                  <a:off x="8202974" y="1667670"/>
                  <a:ext cx="1062990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990" h="1112520">
                      <a:moveTo>
                        <a:pt x="1062431" y="0"/>
                      </a:moveTo>
                      <a:lnTo>
                        <a:pt x="1062431" y="687006"/>
                      </a:lnTo>
                      <a:lnTo>
                        <a:pt x="0" y="687006"/>
                      </a:lnTo>
                      <a:lnTo>
                        <a:pt x="0" y="1112316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4" name="object 18">
                  <a:extLst>
                    <a:ext uri="{FF2B5EF4-FFF2-40B4-BE49-F238E27FC236}">
                      <a16:creationId xmlns:a16="http://schemas.microsoft.com/office/drawing/2014/main" id="{F5740CB5-481D-7B5D-F70D-B1BEAC261E09}"/>
                    </a:ext>
                  </a:extLst>
                </p:cNvPr>
                <p:cNvSpPr/>
                <p:nvPr/>
              </p:nvSpPr>
              <p:spPr>
                <a:xfrm>
                  <a:off x="7225463" y="3799580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820559" y="0"/>
                      </a:moveTo>
                      <a:lnTo>
                        <a:pt x="820559" y="250786"/>
                      </a:lnTo>
                      <a:lnTo>
                        <a:pt x="0" y="250786"/>
                      </a:lnTo>
                      <a:lnTo>
                        <a:pt x="0" y="1841207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5" name="object 19">
                  <a:extLst>
                    <a:ext uri="{FF2B5EF4-FFF2-40B4-BE49-F238E27FC236}">
                      <a16:creationId xmlns:a16="http://schemas.microsoft.com/office/drawing/2014/main" id="{95D14445-DF9B-B807-777E-58FB33799FC9}"/>
                    </a:ext>
                  </a:extLst>
                </p:cNvPr>
                <p:cNvSpPr/>
                <p:nvPr/>
              </p:nvSpPr>
              <p:spPr>
                <a:xfrm>
                  <a:off x="8387429" y="3799579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0" y="0"/>
                      </a:moveTo>
                      <a:lnTo>
                        <a:pt x="0" y="250786"/>
                      </a:lnTo>
                      <a:lnTo>
                        <a:pt x="820559" y="250786"/>
                      </a:lnTo>
                      <a:lnTo>
                        <a:pt x="820559" y="1841207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6" name="object 21">
                  <a:extLst>
                    <a:ext uri="{FF2B5EF4-FFF2-40B4-BE49-F238E27FC236}">
                      <a16:creationId xmlns:a16="http://schemas.microsoft.com/office/drawing/2014/main" id="{AA409F36-BCFD-48A0-00A0-DAB4E599ED60}"/>
                    </a:ext>
                  </a:extLst>
                </p:cNvPr>
                <p:cNvSpPr/>
                <p:nvPr/>
              </p:nvSpPr>
              <p:spPr>
                <a:xfrm>
                  <a:off x="9606659" y="1667670"/>
                  <a:ext cx="821055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112520">
                      <a:moveTo>
                        <a:pt x="0" y="0"/>
                      </a:moveTo>
                      <a:lnTo>
                        <a:pt x="0" y="687006"/>
                      </a:lnTo>
                      <a:lnTo>
                        <a:pt x="820559" y="687006"/>
                      </a:lnTo>
                      <a:lnTo>
                        <a:pt x="820559" y="1112316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7" name="object 23">
                  <a:extLst>
                    <a:ext uri="{FF2B5EF4-FFF2-40B4-BE49-F238E27FC236}">
                      <a16:creationId xmlns:a16="http://schemas.microsoft.com/office/drawing/2014/main" id="{D6F25830-FA4B-D7D9-EE35-AF7DE4032FBD}"/>
                    </a:ext>
                  </a:extLst>
                </p:cNvPr>
                <p:cNvSpPr txBox="1"/>
                <p:nvPr/>
              </p:nvSpPr>
              <p:spPr>
                <a:xfrm>
                  <a:off x="8718963" y="2059683"/>
                  <a:ext cx="591687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68" name="object 24">
                  <a:extLst>
                    <a:ext uri="{FF2B5EF4-FFF2-40B4-BE49-F238E27FC236}">
                      <a16:creationId xmlns:a16="http://schemas.microsoft.com/office/drawing/2014/main" id="{9D8B6E0A-0E77-0024-91D8-68CBCF465049}"/>
                    </a:ext>
                  </a:extLst>
                </p:cNvPr>
                <p:cNvSpPr txBox="1"/>
                <p:nvPr/>
              </p:nvSpPr>
              <p:spPr>
                <a:xfrm>
                  <a:off x="9869820" y="2071579"/>
                  <a:ext cx="541331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7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69" name="object 25">
                  <a:extLst>
                    <a:ext uri="{FF2B5EF4-FFF2-40B4-BE49-F238E27FC236}">
                      <a16:creationId xmlns:a16="http://schemas.microsoft.com/office/drawing/2014/main" id="{440221C8-8503-DC44-2EA5-8C623A020490}"/>
                    </a:ext>
                  </a:extLst>
                </p:cNvPr>
                <p:cNvSpPr txBox="1"/>
                <p:nvPr/>
              </p:nvSpPr>
              <p:spPr>
                <a:xfrm>
                  <a:off x="7334292" y="3985760"/>
                  <a:ext cx="2023155" cy="2064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  <a:tabLst>
                      <a:tab pos="1185545" algn="l"/>
                    </a:tabLst>
                  </a:pPr>
                  <a:r>
                    <a:rPr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	</a:t>
                  </a:r>
                  <a:r>
                    <a:rPr lang="en-US" sz="7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7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7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70" name="object 26">
                  <a:extLst>
                    <a:ext uri="{FF2B5EF4-FFF2-40B4-BE49-F238E27FC236}">
                      <a16:creationId xmlns:a16="http://schemas.microsoft.com/office/drawing/2014/main" id="{706BE8E5-8A25-6D81-DC3A-C532B12745B4}"/>
                    </a:ext>
                  </a:extLst>
                </p:cNvPr>
                <p:cNvSpPr/>
                <p:nvPr/>
              </p:nvSpPr>
              <p:spPr>
                <a:xfrm>
                  <a:off x="9667582" y="2779980"/>
                  <a:ext cx="1519555" cy="39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399414">
                      <a:moveTo>
                        <a:pt x="1519262" y="398818"/>
                      </a:moveTo>
                      <a:lnTo>
                        <a:pt x="0" y="398818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398818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71" name="object 27">
                  <a:extLst>
                    <a:ext uri="{FF2B5EF4-FFF2-40B4-BE49-F238E27FC236}">
                      <a16:creationId xmlns:a16="http://schemas.microsoft.com/office/drawing/2014/main" id="{F0B944BD-EDCD-EDCB-8D46-152390DC25E2}"/>
                    </a:ext>
                  </a:extLst>
                </p:cNvPr>
                <p:cNvSpPr txBox="1"/>
                <p:nvPr/>
              </p:nvSpPr>
              <p:spPr>
                <a:xfrm>
                  <a:off x="9829494" y="2755262"/>
                  <a:ext cx="1519555" cy="356810"/>
                </a:xfrm>
                <a:prstGeom prst="rect">
                  <a:avLst/>
                </a:prstGeom>
                <a:ln w="63500">
                  <a:noFill/>
                </a:ln>
              </p:spPr>
              <p:txBody>
                <a:bodyPr vert="horz" wrap="square" lIns="0" tIns="53975" rIns="0" bIns="0" rtlCol="0">
                  <a:spAutoFit/>
                </a:bodyPr>
                <a:lstStyle/>
                <a:p>
                  <a:pPr marL="104775">
                    <a:lnSpc>
                      <a:spcPct val="100000"/>
                    </a:lnSpc>
                    <a:spcBef>
                      <a:spcPts val="425"/>
                    </a:spcBef>
                  </a:pPr>
                  <a:r>
                    <a:rPr sz="1000" dirty="0">
                      <a:solidFill>
                        <a:srgbClr val="E43941"/>
                      </a:solidFill>
                      <a:latin typeface="Sassoon Sans Rg" pitchFamily="2" charset="77"/>
                      <a:cs typeface="Arial MT"/>
                    </a:rPr>
                    <a:t>It is not a noun.</a:t>
                  </a:r>
                  <a:endParaRPr sz="10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72" name="object 28">
                  <a:extLst>
                    <a:ext uri="{FF2B5EF4-FFF2-40B4-BE49-F238E27FC236}">
                      <a16:creationId xmlns:a16="http://schemas.microsoft.com/office/drawing/2014/main" id="{A3F6FCFB-B723-8178-33FA-0BBD9AA82EC5}"/>
                    </a:ext>
                  </a:extLst>
                </p:cNvPr>
                <p:cNvSpPr/>
                <p:nvPr/>
              </p:nvSpPr>
              <p:spPr>
                <a:xfrm>
                  <a:off x="6473977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73" name="object 29">
                  <a:extLst>
                    <a:ext uri="{FF2B5EF4-FFF2-40B4-BE49-F238E27FC236}">
                      <a16:creationId xmlns:a16="http://schemas.microsoft.com/office/drawing/2014/main" id="{4B6E44EF-5405-20EC-4F77-B3893606983C}"/>
                    </a:ext>
                  </a:extLst>
                </p:cNvPr>
                <p:cNvSpPr txBox="1"/>
                <p:nvPr/>
              </p:nvSpPr>
              <p:spPr>
                <a:xfrm>
                  <a:off x="6528443" y="4582221"/>
                  <a:ext cx="1410335" cy="885985"/>
                </a:xfrm>
                <a:prstGeom prst="rect">
                  <a:avLst/>
                </a:prstGeom>
              </p:spPr>
              <p:txBody>
                <a:bodyPr vert="horz" wrap="square" lIns="0" tIns="55244" rIns="0" bIns="0" rtlCol="0">
                  <a:spAutoFit/>
                </a:bodyPr>
                <a:lstStyle/>
                <a:p>
                  <a:pPr marL="12700" marR="5080" algn="ctr">
                    <a:spcBef>
                      <a:spcPts val="434"/>
                    </a:spcBef>
                  </a:pPr>
                  <a:r>
                    <a:rPr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It’s a </a:t>
                  </a:r>
                  <a:r>
                    <a:rPr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proper</a:t>
                  </a:r>
                  <a:r>
                    <a:rPr lang="en-US"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1000" b="1" u="sng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noun</a:t>
                  </a:r>
                  <a:r>
                    <a:rPr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 It needs a  </a:t>
                  </a:r>
                  <a:r>
                    <a:rPr lang="en-US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/>
                  </a:r>
                  <a:br>
                    <a:rPr lang="en-US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</a:br>
                  <a:r>
                    <a:rPr sz="1000" b="1" dirty="0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capital l</a:t>
                  </a:r>
                  <a:r>
                    <a:rPr lang="en-GB" sz="1000" b="1" dirty="0" err="1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etter</a:t>
                  </a:r>
                  <a:r>
                    <a:rPr lang="en-GB" sz="1000" b="1" dirty="0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.</a:t>
                  </a:r>
                  <a:r>
                    <a:rPr lang="en-PK" sz="10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</a:t>
                  </a:r>
                  <a:endParaRPr sz="10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74" name="object 30">
                  <a:extLst>
                    <a:ext uri="{FF2B5EF4-FFF2-40B4-BE49-F238E27FC236}">
                      <a16:creationId xmlns:a16="http://schemas.microsoft.com/office/drawing/2014/main" id="{527A5F3D-7029-76C8-0057-D37DF22EA89D}"/>
                    </a:ext>
                  </a:extLst>
                </p:cNvPr>
                <p:cNvSpPr/>
                <p:nvPr/>
              </p:nvSpPr>
              <p:spPr>
                <a:xfrm>
                  <a:off x="8456345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75" name="object 38">
                  <a:extLst>
                    <a:ext uri="{FF2B5EF4-FFF2-40B4-BE49-F238E27FC236}">
                      <a16:creationId xmlns:a16="http://schemas.microsoft.com/office/drawing/2014/main" id="{54FA46C1-E852-0E88-AF0A-FC88F2E98413}"/>
                    </a:ext>
                  </a:extLst>
                </p:cNvPr>
                <p:cNvSpPr txBox="1"/>
                <p:nvPr/>
              </p:nvSpPr>
              <p:spPr>
                <a:xfrm>
                  <a:off x="7930553" y="620433"/>
                  <a:ext cx="3042248" cy="1055610"/>
                </a:xfrm>
                <a:prstGeom prst="rect">
                  <a:avLst/>
                </a:prstGeom>
                <a:solidFill>
                  <a:srgbClr val="47277A"/>
                </a:solidFill>
                <a:ln w="12700">
                  <a:solidFill>
                    <a:srgbClr val="000000"/>
                  </a:solidFill>
                </a:ln>
              </p:spPr>
              <p:txBody>
                <a:bodyPr vert="horz" wrap="square" lIns="0" tIns="139065" rIns="0" bIns="0" rtlCol="0">
                  <a:spAutoFit/>
                </a:bodyPr>
                <a:lstStyle/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1050" dirty="0">
                    <a:latin typeface="Sassoon Sans Rg" pitchFamily="2" charset="77"/>
                    <a:cs typeface="Arial MT"/>
                  </a:endParaRPr>
                </a:p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28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5EA3985-182A-7C1C-E167-3B3200BF3B2B}"/>
                    </a:ext>
                  </a:extLst>
                </p:cNvPr>
                <p:cNvSpPr txBox="1"/>
                <p:nvPr/>
              </p:nvSpPr>
              <p:spPr>
                <a:xfrm>
                  <a:off x="7789303" y="585458"/>
                  <a:ext cx="3360659" cy="11066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324000" marR="206375" lvl="0" indent="285750" algn="l" defTabSz="914400" rtl="0" eaLnBrk="1" fontAlgn="auto" latinLnBrk="0" hangingPunct="1">
                    <a:spcBef>
                      <a:spcPts val="10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Is it a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person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, 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place 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or a </a:t>
                  </a:r>
                  <a:r>
                    <a:rPr kumimoji="0" lang="en-GB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thing</a:t>
                  </a:r>
                  <a:r>
                    <a:rPr kumimoji="0" lang="en-GB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?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9B7FCA8-07FE-88F2-B69F-79BA5405A4AA}"/>
                    </a:ext>
                  </a:extLst>
                </p:cNvPr>
                <p:cNvSpPr txBox="1"/>
                <p:nvPr/>
              </p:nvSpPr>
              <p:spPr>
                <a:xfrm>
                  <a:off x="7083586" y="2715051"/>
                  <a:ext cx="2302655" cy="11255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179705" marR="186055" algn="ctr">
                    <a:lnSpc>
                      <a:spcPts val="1510"/>
                    </a:lnSpc>
                    <a:spcBef>
                      <a:spcPts val="580"/>
                    </a:spcBef>
                  </a:pPr>
                  <a:r>
                    <a:rPr lang="en-GB" sz="10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Has the noun been  given a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specific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0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name</a:t>
                  </a:r>
                  <a:r>
                    <a:rPr lang="en-GB" sz="10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0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so it can be  identified?</a:t>
                  </a:r>
                  <a:endParaRPr lang="en-GB" sz="1000" dirty="0">
                    <a:latin typeface="Sassoon Sans Rg" pitchFamily="2" charset="77"/>
                    <a:cs typeface="Arial MT"/>
                  </a:endParaRPr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44271E4-7DA7-BFFD-7E37-696394BA568C}"/>
                  </a:ext>
                </a:extLst>
              </p:cNvPr>
              <p:cNvSpPr txBox="1"/>
              <p:nvPr/>
            </p:nvSpPr>
            <p:spPr>
              <a:xfrm>
                <a:off x="8159804" y="4623693"/>
                <a:ext cx="1971014" cy="94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4310" marR="0" lvl="0" indent="-67310" algn="ctr" defTabSz="914400" rtl="0" eaLnBrk="1" fontAlgn="auto" latinLnBrk="0" hangingPunct="1">
                  <a:lnSpc>
                    <a:spcPct val="72800"/>
                  </a:lnSpc>
                  <a:spcBef>
                    <a:spcPts val="116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It’s a </a:t>
                </a:r>
                <a:r>
                  <a:rPr kumimoji="0" lang="en-GB" sz="1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common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 </a:t>
                </a:r>
                <a:b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</a:br>
                <a:r>
                  <a:rPr kumimoji="0" lang="en-GB" sz="10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>
                      <a:solidFill>
                        <a:srgbClr val="E43941"/>
                      </a:solidFill>
                    </a:uFill>
                    <a:latin typeface="Sassoon Sans Rg" pitchFamily="2" charset="77"/>
                    <a:ea typeface="+mn-ea"/>
                    <a:cs typeface="Arial"/>
                  </a:rPr>
                  <a:t>noun</a:t>
                </a: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. It does  </a:t>
                </a:r>
                <a:b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not need a  </a:t>
                </a:r>
                <a:b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capital letter.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Sans Rg" pitchFamily="2" charset="77"/>
                  <a:ea typeface="+mn-ea"/>
                  <a:cs typeface="Arial MT"/>
                </a:endParaRPr>
              </a:p>
            </p:txBody>
          </p:sp>
        </p:grpSp>
      </p:grpSp>
      <p:sp>
        <p:nvSpPr>
          <p:cNvPr id="78" name="object 32">
            <a:extLst>
              <a:ext uri="{FF2B5EF4-FFF2-40B4-BE49-F238E27FC236}">
                <a16:creationId xmlns:a16="http://schemas.microsoft.com/office/drawing/2014/main" id="{22B48DCA-3788-9626-3ECD-2AD1C4C8B509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5766" y="46080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21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4" name="object 4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8" name="object 8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1583385" y="1069365"/>
            <a:ext cx="9025255" cy="921385"/>
          </a:xfrm>
          <a:custGeom>
            <a:avLst/>
            <a:gdLst/>
            <a:ahLst/>
            <a:cxnLst/>
            <a:rect l="l" t="t" r="r" b="b"/>
            <a:pathLst>
              <a:path w="9025255" h="921385">
                <a:moveTo>
                  <a:pt x="9025216" y="0"/>
                </a:moveTo>
                <a:lnTo>
                  <a:pt x="0" y="0"/>
                </a:lnTo>
                <a:lnTo>
                  <a:pt x="0" y="920826"/>
                </a:lnTo>
                <a:lnTo>
                  <a:pt x="9025216" y="920826"/>
                </a:lnTo>
                <a:lnTo>
                  <a:pt x="9025216" y="0"/>
                </a:lnTo>
                <a:close/>
              </a:path>
            </a:pathLst>
          </a:custGeom>
          <a:solidFill>
            <a:srgbClr val="F4C669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5515" y="1914940"/>
            <a:ext cx="6109355" cy="4280902"/>
          </a:xfrm>
          <a:prstGeom prst="rect">
            <a:avLst/>
          </a:prstGeo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E783972D-D0B2-5BB4-E31F-4CED5B5DEAC9}"/>
              </a:ext>
            </a:extLst>
          </p:cNvPr>
          <p:cNvSpPr txBox="1"/>
          <p:nvPr/>
        </p:nvSpPr>
        <p:spPr>
          <a:xfrm>
            <a:off x="4082415" y="259270"/>
            <a:ext cx="402717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Whiteboard activity</a:t>
            </a:r>
            <a:endParaRPr sz="3400" dirty="0">
              <a:latin typeface="Sassoon Sans Rg" pitchFamily="2" charset="77"/>
              <a:cs typeface="Arial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5C4B44AD-C443-97A4-B377-DFE90EC20331}"/>
              </a:ext>
            </a:extLst>
          </p:cNvPr>
          <p:cNvSpPr txBox="1"/>
          <p:nvPr/>
        </p:nvSpPr>
        <p:spPr>
          <a:xfrm>
            <a:off x="457200" y="199981"/>
            <a:ext cx="9448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Reasoning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E77AC2-A769-28A7-9BBD-21E3CDC37E8B}"/>
              </a:ext>
            </a:extLst>
          </p:cNvPr>
          <p:cNvSpPr txBox="1"/>
          <p:nvPr/>
        </p:nvSpPr>
        <p:spPr>
          <a:xfrm>
            <a:off x="1600449" y="1167329"/>
            <a:ext cx="9067800" cy="72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75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Write a sentence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on your whiteboard using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PARK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as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43941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common noun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  <a:p>
            <a:pPr marL="0" marR="0" lvl="0" indent="0" algn="ctr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Write a second sentence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on your whiteboard using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PARK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as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EA6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</p:txBody>
      </p:sp>
      <p:sp>
        <p:nvSpPr>
          <p:cNvPr id="20" name="object 32">
            <a:extLst>
              <a:ext uri="{FF2B5EF4-FFF2-40B4-BE49-F238E27FC236}">
                <a16:creationId xmlns:a16="http://schemas.microsoft.com/office/drawing/2014/main" id="{41F4406B-596C-E849-2C3A-C2E0C143CB9E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3" name="object 3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29576" y="3047212"/>
            <a:ext cx="10133330" cy="866263"/>
          </a:xfrm>
          <a:prstGeom prst="rect">
            <a:avLst/>
          </a:prstGeom>
          <a:solidFill>
            <a:srgbClr val="94CD7E"/>
          </a:solidFill>
          <a:ln w="12700">
            <a:solidFill>
              <a:srgbClr val="000000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526415" marR="434340" indent="-85090">
              <a:lnSpc>
                <a:spcPts val="2310"/>
              </a:lnSpc>
              <a:spcBef>
                <a:spcPts val="1055"/>
              </a:spcBef>
            </a:pPr>
            <a:endParaRPr lang="en-US" sz="2000" dirty="0">
              <a:latin typeface="Sassoon Sans Rg" pitchFamily="2" charset="77"/>
              <a:cs typeface="Arial MT"/>
            </a:endParaRPr>
          </a:p>
          <a:p>
            <a:pPr marL="526415" marR="434340" indent="-85090">
              <a:lnSpc>
                <a:spcPts val="2310"/>
              </a:lnSpc>
              <a:spcBef>
                <a:spcPts val="1055"/>
              </a:spcBef>
            </a:pP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7291" y="2194793"/>
            <a:ext cx="88976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I’m going to meet my friends in the park.</a:t>
            </a:r>
            <a:endParaRPr sz="3600">
              <a:latin typeface="Sassoon Sans Rg" pitchFamily="2" charset="7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576" y="5067922"/>
            <a:ext cx="10133330" cy="865622"/>
          </a:xfrm>
          <a:prstGeom prst="rect">
            <a:avLst/>
          </a:prstGeom>
          <a:solidFill>
            <a:srgbClr val="94CD7E"/>
          </a:solidFill>
          <a:ln w="12700">
            <a:solidFill>
              <a:srgbClr val="000000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marL="589280" marR="394970" indent="-186690">
              <a:lnSpc>
                <a:spcPts val="2310"/>
              </a:lnSpc>
              <a:spcBef>
                <a:spcPts val="1050"/>
              </a:spcBef>
            </a:pPr>
            <a:endParaRPr lang="en-US" sz="2000" dirty="0">
              <a:latin typeface="Sassoon Sans Rg" pitchFamily="2" charset="77"/>
              <a:cs typeface="Arial MT"/>
            </a:endParaRPr>
          </a:p>
          <a:p>
            <a:pPr marL="589280" marR="394970" indent="-186690">
              <a:lnSpc>
                <a:spcPts val="2310"/>
              </a:lnSpc>
              <a:spcBef>
                <a:spcPts val="1050"/>
              </a:spcBef>
            </a:pP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8446" y="4214676"/>
            <a:ext cx="95751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I’m going to meet my friends in Castle Park.</a:t>
            </a:r>
            <a:endParaRPr sz="3600">
              <a:latin typeface="Sassoon Sans Rg" pitchFamily="2" charset="77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25381" y="196391"/>
            <a:ext cx="8178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947410" algn="l"/>
              </a:tabLst>
            </a:pPr>
            <a:r>
              <a:rPr sz="3600" dirty="0">
                <a:latin typeface="Sassoon Sans Rg" pitchFamily="2" charset="77"/>
              </a:rPr>
              <a:t>	</a:t>
            </a:r>
            <a:r>
              <a:rPr sz="3600" dirty="0">
                <a:solidFill>
                  <a:srgbClr val="94CD7E"/>
                </a:solidFill>
                <a:latin typeface="Sassoon Sans Rg" pitchFamily="2" charset="77"/>
              </a:rPr>
              <a:t>answers </a:t>
            </a:r>
            <a:endParaRPr sz="3200" baseline="57870" dirty="0">
              <a:latin typeface="Sassoon Sans Rg" pitchFamily="2" charset="77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11" name="object 11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83385" y="1069365"/>
            <a:ext cx="9025255" cy="812658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ts val="2475"/>
              </a:lnSpc>
              <a:spcBef>
                <a:spcPts val="700"/>
              </a:spcBef>
            </a:pPr>
            <a:endParaRPr lang="en-US" sz="2000" dirty="0">
              <a:latin typeface="Sassoon Sans Rg" pitchFamily="2" charset="77"/>
              <a:cs typeface="Arial MT"/>
            </a:endParaRPr>
          </a:p>
          <a:p>
            <a:pPr algn="ctr">
              <a:lnSpc>
                <a:spcPts val="2475"/>
              </a:lnSpc>
              <a:spcBef>
                <a:spcPts val="700"/>
              </a:spcBef>
            </a:pP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6E238D7D-7768-305C-3D76-71A4DB79752F}"/>
              </a:ext>
            </a:extLst>
          </p:cNvPr>
          <p:cNvSpPr txBox="1"/>
          <p:nvPr/>
        </p:nvSpPr>
        <p:spPr>
          <a:xfrm>
            <a:off x="4082415" y="259270"/>
            <a:ext cx="402717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Whiteboard activity</a:t>
            </a:r>
            <a:endParaRPr sz="3400" dirty="0">
              <a:latin typeface="Sassoon Sans Rg" pitchFamily="2" charset="77"/>
              <a:cs typeface="Arial"/>
            </a:endParaRPr>
          </a:p>
        </p:txBody>
      </p:sp>
      <p:sp>
        <p:nvSpPr>
          <p:cNvPr id="19" name="object 41">
            <a:extLst>
              <a:ext uri="{FF2B5EF4-FFF2-40B4-BE49-F238E27FC236}">
                <a16:creationId xmlns:a16="http://schemas.microsoft.com/office/drawing/2014/main" id="{57A844F4-F606-EF8E-06BE-BEB1DB1292A9}"/>
              </a:ext>
            </a:extLst>
          </p:cNvPr>
          <p:cNvSpPr txBox="1"/>
          <p:nvPr/>
        </p:nvSpPr>
        <p:spPr>
          <a:xfrm>
            <a:off x="457200" y="199981"/>
            <a:ext cx="9448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Reasoning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142A71-DEE2-B3B3-EC36-0FAFA204A1A1}"/>
              </a:ext>
            </a:extLst>
          </p:cNvPr>
          <p:cNvSpPr txBox="1"/>
          <p:nvPr/>
        </p:nvSpPr>
        <p:spPr>
          <a:xfrm>
            <a:off x="1636133" y="1123911"/>
            <a:ext cx="9067800" cy="72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75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Write a sentence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on your whiteboard using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PARK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as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43941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common noun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  <a:p>
            <a:pPr marL="0" marR="0" lvl="0" indent="0" algn="ctr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Write a second sentence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on your whiteboard using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PARK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as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EA6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36C2B-F35D-FD8C-2FA7-D1A88369BB25}"/>
              </a:ext>
            </a:extLst>
          </p:cNvPr>
          <p:cNvSpPr txBox="1"/>
          <p:nvPr/>
        </p:nvSpPr>
        <p:spPr>
          <a:xfrm>
            <a:off x="779321" y="3112227"/>
            <a:ext cx="10781424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6415" marR="434340" lvl="0" indent="-85090" algn="l" defTabSz="914400" rtl="0" eaLnBrk="1" fontAlgn="auto" latinLnBrk="0" hangingPunct="1">
              <a:lnSpc>
                <a:spcPts val="231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In this sentence,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park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is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common noun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 It does not need a capital letter. We do not know  from this sentence which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specific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park is being referred to. It is referring to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general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park.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  <a:p>
            <a:endParaRPr lang="en-P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AF5690-E988-585E-40F5-9BB80E9D18F4}"/>
              </a:ext>
            </a:extLst>
          </p:cNvPr>
          <p:cNvSpPr txBox="1"/>
          <p:nvPr/>
        </p:nvSpPr>
        <p:spPr>
          <a:xfrm>
            <a:off x="953376" y="5159614"/>
            <a:ext cx="10248024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9280" marR="394970" lvl="0" indent="-186690" algn="l" defTabSz="914400" rtl="0" eaLnBrk="1" fontAlgn="auto" latinLnBrk="0" hangingPunct="1">
              <a:lnSpc>
                <a:spcPts val="231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In this sentence,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Park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is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 It needs a capital letter. We know which park is  being referred to: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Castle Park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! It is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specific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park. Castle Park is its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specific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942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name.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BCE7E279-EC70-78F3-2F6A-99F513BC8AC4}"/>
              </a:ext>
            </a:extLst>
          </p:cNvPr>
          <p:cNvSpPr txBox="1"/>
          <p:nvPr/>
        </p:nvSpPr>
        <p:spPr>
          <a:xfrm>
            <a:off x="11805766" y="46080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22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B221EB44-B493-F37C-FEDF-4EF4F87B3447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11641668" y="0"/>
            <a:ext cx="556895" cy="663575"/>
            <a:chOff x="11641668" y="0"/>
            <a:chExt cx="556895" cy="663575"/>
          </a:xfrm>
        </p:grpSpPr>
        <p:sp>
          <p:nvSpPr>
            <p:cNvPr id="9" name="object 9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543981" y="0"/>
                  </a:moveTo>
                  <a:lnTo>
                    <a:pt x="2438" y="0"/>
                  </a:ln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  <a:lnTo>
                    <a:pt x="54398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2438" y="0"/>
                  </a:move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818490" y="46080"/>
            <a:ext cx="36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23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13" name="object 13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049269" y="261400"/>
            <a:ext cx="421195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Sassoon Sans Rg" pitchFamily="2" charset="77"/>
              </a:rPr>
              <a:t>Independent Activity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493439" y="1069365"/>
            <a:ext cx="5040961" cy="50270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700"/>
              </a:spcBef>
            </a:pPr>
            <a:r>
              <a:rPr sz="20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Answer the questions on the worksheet.</a:t>
            </a:r>
            <a:endParaRPr lang="en-US" sz="2000" b="1" dirty="0">
              <a:solidFill>
                <a:srgbClr val="243942"/>
              </a:solidFill>
              <a:latin typeface="Sassoon Sans Rg" pitchFamily="2" charset="77"/>
              <a:cs typeface="Arial"/>
            </a:endParaRPr>
          </a:p>
          <a:p>
            <a:pPr marL="198755">
              <a:lnSpc>
                <a:spcPct val="100000"/>
              </a:lnSpc>
              <a:spcBef>
                <a:spcPts val="700"/>
              </a:spcBef>
            </a:pPr>
            <a:endParaRPr sz="100" dirty="0">
              <a:latin typeface="Sassoon Sans Rg" pitchFamily="2" charset="77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75754" y="3964444"/>
            <a:ext cx="2697480" cy="369332"/>
          </a:xfrm>
          <a:prstGeom prst="rect">
            <a:avLst/>
          </a:prstGeom>
          <a:ln w="5026">
            <a:solidFill>
              <a:srgbClr val="181C1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50">
              <a:latin typeface="Sassoon Sans Rg" pitchFamily="2" charset="77"/>
              <a:cs typeface="Times New Roman"/>
            </a:endParaRPr>
          </a:p>
          <a:p>
            <a:pPr marL="126364">
              <a:lnSpc>
                <a:spcPct val="100000"/>
              </a:lnSpc>
            </a:pP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Rewrite 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the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sentence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below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so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that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every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noun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is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a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proper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noun.</a:t>
            </a:r>
            <a:endParaRPr sz="500">
              <a:latin typeface="Sassoon Sans Rg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00">
              <a:latin typeface="Sassoon Sans Rg" pitchFamily="2" charset="77"/>
              <a:cs typeface="Arial"/>
            </a:endParaRPr>
          </a:p>
          <a:p>
            <a:pPr marL="630555">
              <a:lnSpc>
                <a:spcPct val="100000"/>
              </a:lnSpc>
            </a:pPr>
            <a:r>
              <a:rPr sz="650" spc="-2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M</a:t>
            </a:r>
            <a:r>
              <a:rPr sz="650" spc="-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y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9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c</a:t>
            </a:r>
            <a:r>
              <a:rPr sz="650" spc="-8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ons</a:t>
            </a:r>
            <a:r>
              <a:rPr sz="650" spc="-5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o</a:t>
            </a:r>
            <a:r>
              <a:rPr sz="650" spc="-4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l</a:t>
            </a:r>
            <a:r>
              <a:rPr sz="650" spc="-7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i</a:t>
            </a:r>
            <a:r>
              <a:rPr sz="650" spc="-8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b</a:t>
            </a:r>
            <a:r>
              <a:rPr sz="650" spc="-2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r</a:t>
            </a:r>
            <a:r>
              <a:rPr sz="650" spc="-6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o</a:t>
            </a:r>
            <a:r>
              <a:rPr sz="650" spc="-5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k</a:t>
            </a:r>
            <a:r>
              <a:rPr sz="650" spc="-10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n</a:t>
            </a:r>
            <a:r>
              <a:rPr sz="65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,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11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o </a:t>
            </a:r>
            <a:r>
              <a:rPr sz="65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I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9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c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650" spc="-7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n</a:t>
            </a:r>
            <a:r>
              <a:rPr sz="65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’</a:t>
            </a:r>
            <a:r>
              <a:rPr sz="650" spc="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p</a:t>
            </a:r>
            <a:r>
              <a:rPr sz="65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l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650" spc="-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y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6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h</a:t>
            </a:r>
            <a:r>
              <a:rPr sz="650" spc="-7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6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ga</a:t>
            </a:r>
            <a:r>
              <a:rPr sz="650" spc="-8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m</a:t>
            </a:r>
            <a:r>
              <a:rPr sz="650" spc="-11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65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.</a:t>
            </a:r>
            <a:endParaRPr sz="650">
              <a:latin typeface="Sassoon Sans Rg" pitchFamily="2" charset="77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5754" y="2280305"/>
            <a:ext cx="2697480" cy="701474"/>
          </a:xfrm>
          <a:prstGeom prst="rect">
            <a:avLst/>
          </a:prstGeom>
          <a:solidFill>
            <a:srgbClr val="FFFFFF"/>
          </a:solidFill>
          <a:ln w="5027">
            <a:solidFill>
              <a:srgbClr val="181C1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Sassoon Sans Rg" pitchFamily="2" charset="77"/>
              <a:cs typeface="Times New Roman"/>
            </a:endParaRPr>
          </a:p>
          <a:p>
            <a:pPr marL="126364">
              <a:lnSpc>
                <a:spcPct val="100000"/>
              </a:lnSpc>
            </a:pPr>
            <a:r>
              <a:rPr sz="500" b="1" spc="-3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Circle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the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common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nouns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and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3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underline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the </a:t>
            </a:r>
            <a:r>
              <a:rPr sz="500" b="1" spc="-3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proper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nouns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in the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sentences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below.</a:t>
            </a:r>
            <a:endParaRPr sz="500">
              <a:latin typeface="Sassoon Sans Rg" pitchFamily="2" charset="77"/>
              <a:cs typeface="Arial"/>
            </a:endParaRPr>
          </a:p>
          <a:p>
            <a:pPr marL="126364">
              <a:lnSpc>
                <a:spcPct val="100000"/>
              </a:lnSpc>
              <a:spcBef>
                <a:spcPts val="150"/>
              </a:spcBef>
            </a:pP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(To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4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help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disguise</a:t>
            </a:r>
            <a:r>
              <a:rPr sz="500" spc="-1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the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answers,</a:t>
            </a:r>
            <a:r>
              <a:rPr sz="500" spc="-1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capital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letters</a:t>
            </a:r>
            <a:r>
              <a:rPr sz="500" spc="-1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have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not</a:t>
            </a:r>
            <a:r>
              <a:rPr sz="500" spc="-1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5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been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5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used</a:t>
            </a:r>
            <a:r>
              <a:rPr sz="500" spc="-1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for </a:t>
            </a:r>
            <a:r>
              <a:rPr sz="500" spc="-4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proper</a:t>
            </a:r>
            <a:r>
              <a:rPr sz="500" spc="-1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nouns.)</a:t>
            </a:r>
            <a:endParaRPr sz="500">
              <a:latin typeface="Sassoon Sans Rg" pitchFamily="2" charset="77"/>
              <a:cs typeface="Arial MT"/>
            </a:endParaRPr>
          </a:p>
          <a:p>
            <a:pPr>
              <a:lnSpc>
                <a:spcPct val="100000"/>
              </a:lnSpc>
            </a:pPr>
            <a:endParaRPr sz="60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650" spc="-12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65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yl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o</a:t>
            </a:r>
            <a:r>
              <a:rPr sz="650" spc="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r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10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650" spc="-4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w</a:t>
            </a:r>
            <a:r>
              <a:rPr sz="650" spc="-2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i</a:t>
            </a:r>
            <a:r>
              <a:rPr sz="650" spc="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f</a:t>
            </a:r>
            <a:r>
              <a:rPr sz="650" spc="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11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an</a:t>
            </a:r>
            <a:r>
              <a:rPr sz="65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g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a </a:t>
            </a:r>
            <a:r>
              <a:rPr sz="650" spc="-11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on</a:t>
            </a:r>
            <a:r>
              <a:rPr sz="65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g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o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n </a:t>
            </a:r>
            <a:r>
              <a:rPr sz="650" spc="-10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650" spc="-6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g</a:t>
            </a:r>
            <a:r>
              <a:rPr sz="650" spc="-7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650" spc="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6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h</a:t>
            </a:r>
            <a:r>
              <a:rPr sz="650" spc="-7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uti</a:t>
            </a:r>
            <a:r>
              <a:rPr sz="65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l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it</a:t>
            </a:r>
            <a:r>
              <a:rPr sz="65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r</a:t>
            </a:r>
            <a:r>
              <a:rPr sz="650" spc="-10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n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 in </a:t>
            </a:r>
            <a:r>
              <a:rPr sz="650" spc="-6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b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i</a:t>
            </a:r>
            <a:r>
              <a:rPr sz="650" spc="-1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r</a:t>
            </a:r>
            <a:r>
              <a:rPr sz="650" spc="-8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m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i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n</a:t>
            </a:r>
            <a:r>
              <a:rPr sz="650" spc="-6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gh</a:t>
            </a:r>
            <a:r>
              <a:rPr sz="650" spc="-7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am.</a:t>
            </a:r>
            <a:endParaRPr sz="650">
              <a:latin typeface="Sassoon Sans Rg" pitchFamily="2" charset="77"/>
              <a:cs typeface="Arial MT"/>
            </a:endParaRPr>
          </a:p>
          <a:p>
            <a:pPr marL="635" algn="ctr">
              <a:lnSpc>
                <a:spcPct val="100000"/>
              </a:lnSpc>
              <a:spcBef>
                <a:spcPts val="509"/>
              </a:spcBef>
            </a:pPr>
            <a:r>
              <a:rPr sz="650" spc="-7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6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h</a:t>
            </a:r>
            <a:r>
              <a:rPr sz="650" spc="-7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114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u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n i</a:t>
            </a:r>
            <a:r>
              <a:rPr sz="650" spc="-8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a </a:t>
            </a:r>
            <a:r>
              <a:rPr sz="650" spc="-10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ta</a:t>
            </a:r>
            <a:r>
              <a:rPr sz="650" spc="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r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6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h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650" spc="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o</a:t>
            </a:r>
            <a:r>
              <a:rPr sz="650" spc="-2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r</a:t>
            </a:r>
            <a:r>
              <a:rPr sz="650" spc="-6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b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i</a:t>
            </a:r>
            <a:r>
              <a:rPr sz="650" spc="1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8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65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650" spc="-10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650" spc="-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r</a:t>
            </a:r>
            <a:r>
              <a:rPr sz="65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65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h</a:t>
            </a:r>
            <a:r>
              <a:rPr sz="65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.</a:t>
            </a:r>
            <a:endParaRPr sz="650">
              <a:latin typeface="Sassoon Sans Rg" pitchFamily="2" charset="77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72262" y="1981018"/>
            <a:ext cx="1847214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200" b="1" spc="-75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Commo</a:t>
            </a:r>
            <a:r>
              <a:rPr sz="1200" b="1" spc="-30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n </a:t>
            </a:r>
            <a:r>
              <a:rPr sz="1200" b="1" spc="-50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an</a:t>
            </a:r>
            <a:r>
              <a:rPr sz="1200" b="1" spc="-10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d</a:t>
            </a:r>
            <a:r>
              <a:rPr sz="1200" b="1" spc="-30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 </a:t>
            </a:r>
            <a:r>
              <a:rPr sz="1200" b="1" spc="-70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prope</a:t>
            </a:r>
            <a:r>
              <a:rPr sz="1200" b="1" spc="-20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r</a:t>
            </a:r>
            <a:r>
              <a:rPr sz="1200" b="1" spc="-30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 </a:t>
            </a:r>
            <a:r>
              <a:rPr sz="1200" b="1" spc="-90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nouns</a:t>
            </a:r>
            <a:endParaRPr sz="1200" dirty="0">
              <a:latin typeface="Sassoon Sans Rg" pitchFamily="2" charset="77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75754" y="3132426"/>
            <a:ext cx="2697480" cy="702565"/>
          </a:xfrm>
          <a:prstGeom prst="rect">
            <a:avLst/>
          </a:prstGeom>
          <a:ln w="5027">
            <a:solidFill>
              <a:srgbClr val="181C1D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650" dirty="0">
              <a:latin typeface="Sassoon Sans Rg" pitchFamily="2" charset="77"/>
              <a:cs typeface="Times New Roman"/>
            </a:endParaRPr>
          </a:p>
          <a:p>
            <a:pPr marL="126364">
              <a:lnSpc>
                <a:spcPct val="100000"/>
              </a:lnSpc>
            </a:pP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i</a:t>
            </a:r>
            <a:r>
              <a:rPr sz="500" b="1" spc="-7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c</a:t>
            </a:r>
            <a:r>
              <a:rPr sz="500" b="1" spc="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k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h</a:t>
            </a:r>
            <a:r>
              <a:rPr sz="500" b="1" spc="-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7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s</a:t>
            </a: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n</a:t>
            </a:r>
            <a:r>
              <a:rPr sz="500" b="1" spc="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n</a:t>
            </a:r>
            <a:r>
              <a:rPr sz="500" b="1" spc="-7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c</a:t>
            </a: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5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s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h</a:t>
            </a:r>
            <a:r>
              <a:rPr sz="500" b="1" spc="-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a</a:t>
            </a:r>
            <a:r>
              <a:rPr sz="500" b="1" spc="3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u</a:t>
            </a:r>
            <a:r>
              <a:rPr sz="500" b="1" spc="-7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s</a:t>
            </a:r>
            <a:r>
              <a:rPr sz="500" b="1" spc="-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7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c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a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p</a:t>
            </a:r>
            <a:r>
              <a:rPr sz="500" b="1" spc="-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i</a:t>
            </a:r>
            <a:r>
              <a:rPr sz="500" b="1" spc="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a</a:t>
            </a:r>
            <a:r>
              <a:rPr sz="500" b="1" spc="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l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l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5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r</a:t>
            </a:r>
            <a:r>
              <a:rPr sz="500" b="1" spc="-5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s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7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c</a:t>
            </a: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o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rr</a:t>
            </a: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6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c</a:t>
            </a:r>
            <a:r>
              <a:rPr sz="500" b="1" spc="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ly</a:t>
            </a:r>
            <a:r>
              <a:rPr sz="500" b="1" spc="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.</a:t>
            </a:r>
            <a:endParaRPr sz="500" dirty="0">
              <a:latin typeface="Sassoon Sans Rg" pitchFamily="2" charset="77"/>
              <a:cs typeface="Arial"/>
            </a:endParaRPr>
          </a:p>
          <a:p>
            <a:pPr marL="316865" marR="1098550">
              <a:lnSpc>
                <a:spcPct val="127899"/>
              </a:lnSpc>
              <a:spcBef>
                <a:spcPts val="290"/>
              </a:spcBef>
            </a:pPr>
            <a:r>
              <a:rPr sz="500" spc="-4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Sports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day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4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is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my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favourite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Day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1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of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the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year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at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school. 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Last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year,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Tyrone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6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came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in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first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place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in </a:t>
            </a:r>
            <a:r>
              <a:rPr sz="500" spc="-4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every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5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race! </a:t>
            </a: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P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l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u</a:t>
            </a:r>
            <a:r>
              <a:rPr sz="50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o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w</a:t>
            </a:r>
            <a:r>
              <a:rPr sz="500" spc="-4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a</a:t>
            </a:r>
            <a:r>
              <a:rPr sz="500" spc="-6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s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4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d</a:t>
            </a:r>
            <a:r>
              <a:rPr sz="500" spc="-8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</a:t>
            </a:r>
            <a:r>
              <a:rPr sz="500" spc="-7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</a:t>
            </a:r>
            <a:r>
              <a:rPr sz="500" spc="-6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m</a:t>
            </a:r>
            <a:r>
              <a:rPr sz="500" spc="-8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</a:t>
            </a:r>
            <a:r>
              <a:rPr sz="500" spc="-1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d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o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o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8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s</a:t>
            </a:r>
            <a:r>
              <a:rPr sz="500" spc="-6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m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a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l</a:t>
            </a:r>
            <a:r>
              <a:rPr sz="500" spc="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l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o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b</a:t>
            </a:r>
            <a:r>
              <a:rPr sz="500" spc="-5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a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p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l</a:t>
            </a:r>
            <a:r>
              <a:rPr sz="500" spc="-4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a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n</a:t>
            </a:r>
            <a:r>
              <a:rPr sz="500" spc="-7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</a:t>
            </a:r>
            <a:r>
              <a:rPr sz="500" spc="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.</a:t>
            </a:r>
            <a:endParaRPr sz="500" dirty="0">
              <a:latin typeface="Sassoon Sans Rg" pitchFamily="2" charset="77"/>
              <a:cs typeface="Arial MT"/>
            </a:endParaRPr>
          </a:p>
          <a:p>
            <a:pPr marL="316865" marR="1143000">
              <a:lnSpc>
                <a:spcPct val="127899"/>
              </a:lnSpc>
            </a:pP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Every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planet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orbits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the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sun,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which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4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sits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in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3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the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centre. </a:t>
            </a:r>
            <a:r>
              <a:rPr sz="500" spc="-4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Th</a:t>
            </a:r>
            <a:r>
              <a:rPr sz="500" spc="-5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</a:t>
            </a: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h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ir</a:t>
            </a:r>
            <a:r>
              <a:rPr sz="500" spc="-1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d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clo</a:t>
            </a:r>
            <a:r>
              <a:rPr sz="500" spc="-8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s</a:t>
            </a:r>
            <a:r>
              <a:rPr sz="500" spc="-7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es</a:t>
            </a:r>
            <a:r>
              <a:rPr sz="500" spc="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p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l</a:t>
            </a:r>
            <a:r>
              <a:rPr sz="500" spc="-4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a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n</a:t>
            </a:r>
            <a:r>
              <a:rPr sz="500" spc="-7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</a:t>
            </a:r>
            <a:r>
              <a:rPr sz="500" spc="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o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</a:t>
            </a:r>
            <a:r>
              <a:rPr sz="500" spc="-5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h</a:t>
            </a:r>
            <a:r>
              <a:rPr sz="500" spc="-5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10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S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u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n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i</a:t>
            </a:r>
            <a:r>
              <a:rPr sz="500" spc="-6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s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 </a:t>
            </a:r>
            <a:r>
              <a:rPr sz="500" spc="-10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E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a</a:t>
            </a:r>
            <a:r>
              <a:rPr sz="500" spc="-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r</a:t>
            </a:r>
            <a:r>
              <a:rPr sz="500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t</a:t>
            </a:r>
            <a:r>
              <a:rPr sz="500" spc="-4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h</a:t>
            </a:r>
            <a:r>
              <a:rPr sz="500" spc="-25" dirty="0">
                <a:solidFill>
                  <a:srgbClr val="231F20"/>
                </a:solidFill>
                <a:latin typeface="Sassoon Sans Rg" pitchFamily="2" charset="77"/>
                <a:cs typeface="Arial MT"/>
              </a:rPr>
              <a:t>.</a:t>
            </a:r>
            <a:endParaRPr sz="500" dirty="0">
              <a:latin typeface="Sassoon Sans Rg" pitchFamily="2" charset="77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00696" y="3364847"/>
            <a:ext cx="2449195" cy="2536825"/>
            <a:chOff x="4900696" y="3364847"/>
            <a:chExt cx="2449195" cy="253682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2312" y="3364847"/>
              <a:ext cx="80505" cy="46382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903236" y="4516474"/>
              <a:ext cx="2444115" cy="0"/>
            </a:xfrm>
            <a:custGeom>
              <a:avLst/>
              <a:gdLst/>
              <a:ahLst/>
              <a:cxnLst/>
              <a:rect l="l" t="t" r="r" b="b"/>
              <a:pathLst>
                <a:path w="2444115">
                  <a:moveTo>
                    <a:pt x="244379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903236" y="4516474"/>
              <a:ext cx="2444115" cy="0"/>
            </a:xfrm>
            <a:custGeom>
              <a:avLst/>
              <a:gdLst/>
              <a:ahLst/>
              <a:cxnLst/>
              <a:rect l="l" t="t" r="r" b="b"/>
              <a:pathLst>
                <a:path w="2444115">
                  <a:moveTo>
                    <a:pt x="0" y="0"/>
                  </a:moveTo>
                  <a:lnTo>
                    <a:pt x="2443790" y="0"/>
                  </a:lnTo>
                </a:path>
              </a:pathLst>
            </a:custGeom>
            <a:ln w="5025">
              <a:solidFill>
                <a:srgbClr val="181C1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903236" y="5212784"/>
              <a:ext cx="2444115" cy="0"/>
            </a:xfrm>
            <a:custGeom>
              <a:avLst/>
              <a:gdLst/>
              <a:ahLst/>
              <a:cxnLst/>
              <a:rect l="l" t="t" r="r" b="b"/>
              <a:pathLst>
                <a:path w="2444115">
                  <a:moveTo>
                    <a:pt x="244379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903236" y="5212784"/>
              <a:ext cx="2444115" cy="0"/>
            </a:xfrm>
            <a:custGeom>
              <a:avLst/>
              <a:gdLst/>
              <a:ahLst/>
              <a:cxnLst/>
              <a:rect l="l" t="t" r="r" b="b"/>
              <a:pathLst>
                <a:path w="2444115">
                  <a:moveTo>
                    <a:pt x="0" y="0"/>
                  </a:moveTo>
                  <a:lnTo>
                    <a:pt x="2443790" y="0"/>
                  </a:lnTo>
                </a:path>
              </a:pathLst>
            </a:custGeom>
            <a:ln w="5025">
              <a:solidFill>
                <a:srgbClr val="181C1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902381" y="4742515"/>
            <a:ext cx="1659889" cy="28405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C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ir</a:t>
            </a:r>
            <a:r>
              <a:rPr sz="500" b="1" spc="-7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c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l</a:t>
            </a:r>
            <a:r>
              <a:rPr sz="500" b="1" spc="-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h</a:t>
            </a:r>
            <a:r>
              <a:rPr sz="500" b="1" spc="-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o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d</a:t>
            </a:r>
            <a:r>
              <a:rPr sz="500" b="1" spc="-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d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o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n</a:t>
            </a:r>
            <a:r>
              <a:rPr sz="500" b="1" spc="-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o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u</a:t>
            </a:r>
            <a:r>
              <a:rPr sz="500" b="1" spc="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.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6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W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h</a:t>
            </a:r>
            <a:r>
              <a:rPr sz="500" b="1" spc="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y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i</a:t>
            </a:r>
            <a:r>
              <a:rPr sz="500" b="1" spc="-5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s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i</a:t>
            </a:r>
            <a:r>
              <a:rPr sz="500" b="1" spc="3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h</a:t>
            </a:r>
            <a:r>
              <a:rPr sz="500" b="1" spc="-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o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d</a:t>
            </a:r>
            <a:r>
              <a:rPr sz="500" b="1" spc="-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d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o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n</a:t>
            </a:r>
            <a:r>
              <a:rPr sz="500" b="1" spc="-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o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u</a:t>
            </a:r>
            <a:r>
              <a:rPr sz="500" b="1" spc="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9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?</a:t>
            </a:r>
            <a:endParaRPr sz="500">
              <a:latin typeface="Sassoon Sans Rg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Sassoon Sans Rg" pitchFamily="2" charset="77"/>
              <a:cs typeface="Arial"/>
            </a:endParaRPr>
          </a:p>
          <a:p>
            <a:pPr marL="248920">
              <a:lnSpc>
                <a:spcPct val="100000"/>
              </a:lnSpc>
              <a:tabLst>
                <a:tab pos="852805" algn="l"/>
                <a:tab pos="1390650" algn="l"/>
              </a:tabLst>
            </a:pPr>
            <a:r>
              <a:rPr sz="700" spc="-6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planet	</a:t>
            </a:r>
            <a:r>
              <a:rPr sz="700" spc="-5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pluto	</a:t>
            </a:r>
            <a:r>
              <a:rPr sz="700" spc="-8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neptune</a:t>
            </a:r>
            <a:endParaRPr sz="700">
              <a:latin typeface="Sassoon Sans Rg" pitchFamily="2" charset="77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76351" y="4907060"/>
            <a:ext cx="278130" cy="1192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00" spc="-7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mercury</a:t>
            </a:r>
            <a:endParaRPr sz="700">
              <a:latin typeface="Sassoon Sans Rg" pitchFamily="2" charset="77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02381" y="5420532"/>
            <a:ext cx="1002030" cy="4794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5080">
              <a:lnSpc>
                <a:spcPts val="509"/>
              </a:lnSpc>
              <a:spcBef>
                <a:spcPts val="204"/>
              </a:spcBef>
            </a:pPr>
            <a:r>
              <a:rPr sz="500" b="1" spc="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H</a:t>
            </a: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o</a:t>
            </a:r>
            <a:r>
              <a:rPr sz="500" b="1" spc="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w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h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a</a:t>
            </a:r>
            <a:r>
              <a:rPr sz="500" b="1" spc="-5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s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h</a:t>
            </a:r>
            <a:r>
              <a:rPr sz="500" b="1" spc="-2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n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o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u</a:t>
            </a:r>
            <a:r>
              <a:rPr sz="500" b="1" spc="-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n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‘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ho</a:t>
            </a:r>
            <a:r>
              <a:rPr sz="500" b="1" spc="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</a:t>
            </a: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l</a:t>
            </a:r>
            <a:r>
              <a:rPr sz="500" b="1" spc="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’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b</a:t>
            </a:r>
            <a:r>
              <a:rPr sz="500" b="1" spc="-5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1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n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3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u</a:t>
            </a:r>
            <a:r>
              <a:rPr sz="500" b="1" spc="-7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s</a:t>
            </a:r>
            <a:r>
              <a:rPr sz="500" b="1" spc="-5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e</a:t>
            </a:r>
            <a:r>
              <a:rPr sz="500" b="1" spc="-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d  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differently 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in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1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the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5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sentences</a:t>
            </a:r>
            <a:r>
              <a:rPr sz="500" b="1" spc="-2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 </a:t>
            </a:r>
            <a:r>
              <a:rPr sz="500" b="1" spc="-40" dirty="0">
                <a:solidFill>
                  <a:srgbClr val="231F20"/>
                </a:solidFill>
                <a:latin typeface="Sassoon Sans Rg" pitchFamily="2" charset="77"/>
                <a:cs typeface="Arial"/>
              </a:rPr>
              <a:t>below?</a:t>
            </a:r>
            <a:endParaRPr sz="500">
              <a:latin typeface="Sassoon Sans Rg" pitchFamily="2" charset="77"/>
              <a:cs typeface="Arial"/>
            </a:endParaRPr>
          </a:p>
          <a:p>
            <a:pPr marL="55880" algn="ctr">
              <a:lnSpc>
                <a:spcPct val="100000"/>
              </a:lnSpc>
              <a:spcBef>
                <a:spcPts val="495"/>
              </a:spcBef>
            </a:pPr>
            <a:r>
              <a:rPr sz="700" spc="-8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We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700" spc="-114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ta</a:t>
            </a:r>
            <a:r>
              <a:rPr sz="700" spc="-5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y</a:t>
            </a:r>
            <a:r>
              <a:rPr sz="700" spc="-114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70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d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700" spc="-7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700" spc="2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700" spc="-4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700" spc="-8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ho</a:t>
            </a:r>
            <a:r>
              <a:rPr sz="700" spc="-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700" spc="-114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700" spc="-3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l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.</a:t>
            </a:r>
            <a:endParaRPr sz="700">
              <a:latin typeface="Sassoon Sans Rg" pitchFamily="2" charset="77"/>
              <a:cs typeface="Arial MT"/>
            </a:endParaRPr>
          </a:p>
          <a:p>
            <a:pPr marL="32384" algn="ctr">
              <a:lnSpc>
                <a:spcPct val="100000"/>
              </a:lnSpc>
              <a:spcBef>
                <a:spcPts val="275"/>
              </a:spcBef>
            </a:pPr>
            <a:r>
              <a:rPr sz="700" spc="-8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We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700" spc="-114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s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ta</a:t>
            </a:r>
            <a:r>
              <a:rPr sz="700" spc="-5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y</a:t>
            </a:r>
            <a:r>
              <a:rPr sz="700" spc="-114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700" spc="-3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d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700" spc="-7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700" spc="2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700" spc="-8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Ho</a:t>
            </a:r>
            <a:r>
              <a:rPr sz="700" spc="-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700" spc="-114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e</a:t>
            </a:r>
            <a:r>
              <a:rPr sz="70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l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 </a:t>
            </a:r>
            <a:r>
              <a:rPr sz="700" spc="-9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G</a:t>
            </a:r>
            <a:r>
              <a:rPr sz="700" spc="-8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o</a:t>
            </a:r>
            <a:r>
              <a:rPr sz="700" spc="-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t</a:t>
            </a:r>
            <a:r>
              <a:rPr sz="700" spc="-8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h</a:t>
            </a:r>
            <a:r>
              <a:rPr sz="700" spc="-75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a</a:t>
            </a:r>
            <a:r>
              <a:rPr sz="700" spc="-10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m</a:t>
            </a:r>
            <a:r>
              <a:rPr sz="700" spc="-40" dirty="0">
                <a:solidFill>
                  <a:srgbClr val="010202"/>
                </a:solidFill>
                <a:latin typeface="Sassoon Sans Rg" pitchFamily="2" charset="77"/>
                <a:cs typeface="Arial MT"/>
              </a:rPr>
              <a:t>.</a:t>
            </a:r>
            <a:endParaRPr sz="700">
              <a:latin typeface="Sassoon Sans Rg" pitchFamily="2" charset="77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5247" y="5768981"/>
            <a:ext cx="1204595" cy="1192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191260" algn="l"/>
              </a:tabLst>
            </a:pPr>
            <a:r>
              <a:rPr sz="700" spc="15" dirty="0">
                <a:solidFill>
                  <a:srgbClr val="010202"/>
                </a:solidFill>
                <a:uFill>
                  <a:solidFill>
                    <a:srgbClr val="181C1D"/>
                  </a:solidFill>
                </a:uFill>
                <a:latin typeface="Sassoon Sans Rg" pitchFamily="2" charset="77"/>
                <a:cs typeface="Arial MT"/>
              </a:rPr>
              <a:t> 	</a:t>
            </a:r>
            <a:endParaRPr sz="700" dirty="0">
              <a:latin typeface="Sassoon Sans Rg" pitchFamily="2" charset="77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152707" y="1958781"/>
            <a:ext cx="1320165" cy="3820795"/>
            <a:chOff x="6152707" y="1958781"/>
            <a:chExt cx="1320165" cy="3820795"/>
          </a:xfrm>
        </p:grpSpPr>
        <p:sp>
          <p:nvSpPr>
            <p:cNvPr id="32" name="object 32"/>
            <p:cNvSpPr/>
            <p:nvPr/>
          </p:nvSpPr>
          <p:spPr>
            <a:xfrm>
              <a:off x="6155247" y="5776779"/>
              <a:ext cx="1191895" cy="0"/>
            </a:xfrm>
            <a:custGeom>
              <a:avLst/>
              <a:gdLst/>
              <a:ahLst/>
              <a:cxnLst/>
              <a:rect l="l" t="t" r="r" b="b"/>
              <a:pathLst>
                <a:path w="1191895">
                  <a:moveTo>
                    <a:pt x="0" y="0"/>
                  </a:moveTo>
                  <a:lnTo>
                    <a:pt x="1191781" y="0"/>
                  </a:lnTo>
                </a:path>
              </a:pathLst>
            </a:custGeom>
            <a:ln w="5025">
              <a:solidFill>
                <a:srgbClr val="181C1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155247" y="5652141"/>
              <a:ext cx="1191895" cy="0"/>
            </a:xfrm>
            <a:custGeom>
              <a:avLst/>
              <a:gdLst/>
              <a:ahLst/>
              <a:cxnLst/>
              <a:rect l="l" t="t" r="r" b="b"/>
              <a:pathLst>
                <a:path w="1191895">
                  <a:moveTo>
                    <a:pt x="119178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6155247" y="5652141"/>
              <a:ext cx="1191895" cy="0"/>
            </a:xfrm>
            <a:custGeom>
              <a:avLst/>
              <a:gdLst/>
              <a:ahLst/>
              <a:cxnLst/>
              <a:rect l="l" t="t" r="r" b="b"/>
              <a:pathLst>
                <a:path w="1191895">
                  <a:moveTo>
                    <a:pt x="0" y="0"/>
                  </a:moveTo>
                  <a:lnTo>
                    <a:pt x="1191781" y="0"/>
                  </a:lnTo>
                </a:path>
              </a:pathLst>
            </a:custGeom>
            <a:ln w="5025">
              <a:solidFill>
                <a:srgbClr val="181C1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155247" y="5527544"/>
              <a:ext cx="1191895" cy="0"/>
            </a:xfrm>
            <a:custGeom>
              <a:avLst/>
              <a:gdLst/>
              <a:ahLst/>
              <a:cxnLst/>
              <a:rect l="l" t="t" r="r" b="b"/>
              <a:pathLst>
                <a:path w="1191895">
                  <a:moveTo>
                    <a:pt x="119178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155247" y="5527544"/>
              <a:ext cx="1191895" cy="0"/>
            </a:xfrm>
            <a:custGeom>
              <a:avLst/>
              <a:gdLst/>
              <a:ahLst/>
              <a:cxnLst/>
              <a:rect l="l" t="t" r="r" b="b"/>
              <a:pathLst>
                <a:path w="1191895">
                  <a:moveTo>
                    <a:pt x="0" y="0"/>
                  </a:moveTo>
                  <a:lnTo>
                    <a:pt x="1191781" y="0"/>
                  </a:lnTo>
                </a:path>
              </a:pathLst>
            </a:custGeom>
            <a:ln w="5025">
              <a:solidFill>
                <a:srgbClr val="181C1D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assoon Sans Rg" pitchFamily="2" charset="77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9642" y="1958781"/>
              <a:ext cx="803222" cy="26640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915872" y="6032518"/>
            <a:ext cx="538480" cy="6219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00" b="1" spc="5" dirty="0">
                <a:solidFill>
                  <a:srgbClr val="231F20"/>
                </a:solidFill>
                <a:latin typeface="Sassoon Sans Rg" pitchFamily="2" charset="77"/>
                <a:cs typeface="Arial"/>
                <a:hlinkClick r:id="rId4"/>
              </a:rPr>
              <a:t>www.grammarsaurus.co.uk</a:t>
            </a:r>
            <a:endParaRPr sz="300">
              <a:latin typeface="Sassoon Sans Rg" pitchFamily="2" charset="77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7573" y="6037942"/>
            <a:ext cx="77902" cy="77881"/>
          </a:xfrm>
          <a:prstGeom prst="rect">
            <a:avLst/>
          </a:prstGeom>
        </p:spPr>
      </p:pic>
      <p:sp>
        <p:nvSpPr>
          <p:cNvPr id="42" name="object 32">
            <a:extLst>
              <a:ext uri="{FF2B5EF4-FFF2-40B4-BE49-F238E27FC236}">
                <a16:creationId xmlns:a16="http://schemas.microsoft.com/office/drawing/2014/main" id="{D0D3A372-0426-5705-F2F6-A273C867EC2F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2B1A06-B29B-1443-9D47-1008F306B56E}"/>
              </a:ext>
            </a:extLst>
          </p:cNvPr>
          <p:cNvSpPr/>
          <p:nvPr/>
        </p:nvSpPr>
        <p:spPr>
          <a:xfrm>
            <a:off x="4638372" y="1609684"/>
            <a:ext cx="3581400" cy="4769901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3090" y="46080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24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7140" y="1836451"/>
            <a:ext cx="8204659" cy="149912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741680" marR="5080" indent="-728980">
              <a:lnSpc>
                <a:spcPts val="5510"/>
              </a:lnSpc>
              <a:spcBef>
                <a:spcPts val="690"/>
              </a:spcBef>
            </a:pPr>
            <a:r>
              <a:rPr sz="48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Job titles </a:t>
            </a:r>
            <a:r>
              <a:rPr sz="48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(e.g., teacher, doctor)  never need capital letters.</a:t>
            </a:r>
            <a:endParaRPr sz="4800" dirty="0">
              <a:latin typeface="Sassoon Sans Rg" pitchFamily="2" charset="77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5" name="object 5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71200" y="158691"/>
            <a:ext cx="2649855" cy="755650"/>
            <a:chOff x="4771200" y="158691"/>
            <a:chExt cx="2649855" cy="755650"/>
          </a:xfrm>
        </p:grpSpPr>
        <p:sp>
          <p:nvSpPr>
            <p:cNvPr id="9" name="object 9"/>
            <p:cNvSpPr/>
            <p:nvPr/>
          </p:nvSpPr>
          <p:spPr>
            <a:xfrm>
              <a:off x="4777550" y="165041"/>
              <a:ext cx="2637155" cy="742950"/>
            </a:xfrm>
            <a:custGeom>
              <a:avLst/>
              <a:gdLst/>
              <a:ahLst/>
              <a:cxnLst/>
              <a:rect l="l" t="t" r="r" b="b"/>
              <a:pathLst>
                <a:path w="2637154" h="742950">
                  <a:moveTo>
                    <a:pt x="2598801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2598801" y="742441"/>
                  </a:lnTo>
                  <a:lnTo>
                    <a:pt x="2613594" y="739435"/>
                  </a:lnTo>
                  <a:lnTo>
                    <a:pt x="2625709" y="731250"/>
                  </a:lnTo>
                  <a:lnTo>
                    <a:pt x="2633894" y="719135"/>
                  </a:lnTo>
                  <a:lnTo>
                    <a:pt x="2636901" y="704341"/>
                  </a:lnTo>
                  <a:lnTo>
                    <a:pt x="2636901" y="38099"/>
                  </a:lnTo>
                  <a:lnTo>
                    <a:pt x="2633894" y="23306"/>
                  </a:lnTo>
                  <a:lnTo>
                    <a:pt x="2625709" y="11191"/>
                  </a:lnTo>
                  <a:lnTo>
                    <a:pt x="2613594" y="3006"/>
                  </a:lnTo>
                  <a:lnTo>
                    <a:pt x="2598801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777550" y="165041"/>
              <a:ext cx="2637155" cy="742950"/>
            </a:xfrm>
            <a:custGeom>
              <a:avLst/>
              <a:gdLst/>
              <a:ahLst/>
              <a:cxnLst/>
              <a:rect l="l" t="t" r="r" b="b"/>
              <a:pathLst>
                <a:path w="2637154" h="742950">
                  <a:moveTo>
                    <a:pt x="2598801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2598801" y="0"/>
                  </a:lnTo>
                  <a:lnTo>
                    <a:pt x="2613594" y="3006"/>
                  </a:lnTo>
                  <a:lnTo>
                    <a:pt x="2625709" y="11191"/>
                  </a:lnTo>
                  <a:lnTo>
                    <a:pt x="2633894" y="23306"/>
                  </a:lnTo>
                  <a:lnTo>
                    <a:pt x="2636901" y="38099"/>
                  </a:lnTo>
                  <a:lnTo>
                    <a:pt x="2636901" y="704341"/>
                  </a:lnTo>
                  <a:lnTo>
                    <a:pt x="2633894" y="719135"/>
                  </a:lnTo>
                  <a:lnTo>
                    <a:pt x="2625709" y="731250"/>
                  </a:lnTo>
                  <a:lnTo>
                    <a:pt x="2613594" y="739435"/>
                  </a:lnTo>
                  <a:lnTo>
                    <a:pt x="2598801" y="742441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90795" y="251670"/>
            <a:ext cx="201041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Challenge</a:t>
            </a:r>
            <a:endParaRPr sz="3400" dirty="0">
              <a:latin typeface="Sassoon Sans Rg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1369" y="1058443"/>
            <a:ext cx="1869439" cy="50270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700"/>
              </a:spcBef>
            </a:pPr>
            <a:r>
              <a:rPr sz="20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True or false?</a:t>
            </a:r>
            <a:endParaRPr lang="en-US" sz="2000" b="1" dirty="0">
              <a:solidFill>
                <a:srgbClr val="243942"/>
              </a:solidFill>
              <a:latin typeface="Sassoon Sans Rg" pitchFamily="2" charset="77"/>
              <a:cs typeface="Arial"/>
            </a:endParaRPr>
          </a:p>
          <a:p>
            <a:pPr marL="147955">
              <a:lnSpc>
                <a:spcPct val="100000"/>
              </a:lnSpc>
              <a:spcBef>
                <a:spcPts val="700"/>
              </a:spcBef>
            </a:pPr>
            <a:endParaRPr sz="100" dirty="0">
              <a:latin typeface="Sassoon Sans Rg" pitchFamily="2" charset="77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81251" y="4262396"/>
            <a:ext cx="8429625" cy="2006600"/>
            <a:chOff x="1881251" y="4262396"/>
            <a:chExt cx="8429625" cy="2006600"/>
          </a:xfrm>
        </p:grpSpPr>
        <p:sp>
          <p:nvSpPr>
            <p:cNvPr id="14" name="object 14"/>
            <p:cNvSpPr/>
            <p:nvPr/>
          </p:nvSpPr>
          <p:spPr>
            <a:xfrm>
              <a:off x="1887601" y="4392091"/>
              <a:ext cx="8416925" cy="1870075"/>
            </a:xfrm>
            <a:custGeom>
              <a:avLst/>
              <a:gdLst/>
              <a:ahLst/>
              <a:cxnLst/>
              <a:rect l="l" t="t" r="r" b="b"/>
              <a:pathLst>
                <a:path w="8416925" h="1870075">
                  <a:moveTo>
                    <a:pt x="8416810" y="0"/>
                  </a:moveTo>
                  <a:lnTo>
                    <a:pt x="0" y="0"/>
                  </a:lnTo>
                  <a:lnTo>
                    <a:pt x="0" y="1870024"/>
                  </a:lnTo>
                  <a:lnTo>
                    <a:pt x="8416810" y="1870024"/>
                  </a:lnTo>
                  <a:lnTo>
                    <a:pt x="8416810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887601" y="4392091"/>
              <a:ext cx="8416925" cy="1870075"/>
            </a:xfrm>
            <a:custGeom>
              <a:avLst/>
              <a:gdLst/>
              <a:ahLst/>
              <a:cxnLst/>
              <a:rect l="l" t="t" r="r" b="b"/>
              <a:pathLst>
                <a:path w="8416925" h="1870075">
                  <a:moveTo>
                    <a:pt x="8416810" y="1870024"/>
                  </a:moveTo>
                  <a:lnTo>
                    <a:pt x="0" y="1870024"/>
                  </a:lnTo>
                  <a:lnTo>
                    <a:pt x="0" y="0"/>
                  </a:lnTo>
                  <a:lnTo>
                    <a:pt x="8416810" y="0"/>
                  </a:lnTo>
                  <a:lnTo>
                    <a:pt x="8416810" y="18700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894211" y="4268746"/>
              <a:ext cx="403860" cy="203200"/>
            </a:xfrm>
            <a:custGeom>
              <a:avLst/>
              <a:gdLst/>
              <a:ahLst/>
              <a:cxnLst/>
              <a:rect l="l" t="t" r="r" b="b"/>
              <a:pathLst>
                <a:path w="403860" h="203200">
                  <a:moveTo>
                    <a:pt x="200380" y="0"/>
                  </a:moveTo>
                  <a:lnTo>
                    <a:pt x="0" y="200380"/>
                  </a:lnTo>
                  <a:lnTo>
                    <a:pt x="403580" y="203199"/>
                  </a:lnTo>
                  <a:lnTo>
                    <a:pt x="200380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894211" y="4268746"/>
              <a:ext cx="403860" cy="203200"/>
            </a:xfrm>
            <a:custGeom>
              <a:avLst/>
              <a:gdLst/>
              <a:ahLst/>
              <a:cxnLst/>
              <a:rect l="l" t="t" r="r" b="b"/>
              <a:pathLst>
                <a:path w="403860" h="203200">
                  <a:moveTo>
                    <a:pt x="0" y="200380"/>
                  </a:moveTo>
                  <a:lnTo>
                    <a:pt x="200380" y="0"/>
                  </a:lnTo>
                  <a:lnTo>
                    <a:pt x="403580" y="2031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36986" y="3603294"/>
            <a:ext cx="4118610" cy="52963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977900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Explain your answer.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977900">
              <a:lnSpc>
                <a:spcPct val="100000"/>
              </a:lnSpc>
              <a:spcBef>
                <a:spcPts val="81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98408" y="4691056"/>
            <a:ext cx="7195184" cy="1272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267460" algn="l"/>
                <a:tab pos="2527935" algn="l"/>
              </a:tabLst>
            </a:pP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Job titles</a:t>
            </a:r>
            <a:r>
              <a:rPr lang="en-PK" sz="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	</a:t>
            </a:r>
            <a:r>
              <a:rPr lang="en-PK" sz="2000" u="sng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	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(always/sometimes/never)</a:t>
            </a:r>
            <a:endParaRPr sz="2000" dirty="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675"/>
              </a:spcBef>
              <a:tabLst>
                <a:tab pos="4182110" algn="l"/>
              </a:tabLst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need capital letters because</a:t>
            </a:r>
            <a:r>
              <a:rPr lang="en-US"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 </a:t>
            </a:r>
            <a:r>
              <a:rPr sz="2000" u="sng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	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</a:t>
            </a:r>
            <a:endParaRPr sz="2000" dirty="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sz="16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(Use an example sentence or sentences in your answer that prove your explanation.)</a:t>
            </a:r>
            <a:endParaRPr sz="1600" dirty="0">
              <a:latin typeface="Sassoon Sans Rg" pitchFamily="2" charset="77"/>
              <a:cs typeface="Arial MT"/>
            </a:endParaRPr>
          </a:p>
        </p:txBody>
      </p:sp>
      <p:sp>
        <p:nvSpPr>
          <p:cNvPr id="21" name="object 41">
            <a:extLst>
              <a:ext uri="{FF2B5EF4-FFF2-40B4-BE49-F238E27FC236}">
                <a16:creationId xmlns:a16="http://schemas.microsoft.com/office/drawing/2014/main" id="{827B2791-85A3-6854-6D97-53BCCE5858CB}"/>
              </a:ext>
            </a:extLst>
          </p:cNvPr>
          <p:cNvSpPr txBox="1"/>
          <p:nvPr/>
        </p:nvSpPr>
        <p:spPr>
          <a:xfrm>
            <a:off x="457200" y="199981"/>
            <a:ext cx="9448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Reasoning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22" name="object 32">
            <a:extLst>
              <a:ext uri="{FF2B5EF4-FFF2-40B4-BE49-F238E27FC236}">
                <a16:creationId xmlns:a16="http://schemas.microsoft.com/office/drawing/2014/main" id="{5537FC79-4B66-51A4-98CB-AED25D692CA5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826" y="196391"/>
            <a:ext cx="22694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896110" algn="l"/>
              </a:tabLst>
            </a:pPr>
            <a:r>
              <a:rPr sz="36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answers	</a:t>
            </a:r>
            <a:endParaRPr sz="3200" baseline="57870" dirty="0">
              <a:latin typeface="Sassoon Sans Rg" pitchFamily="2" charset="77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4" name="object 4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771200" y="158691"/>
            <a:ext cx="2649855" cy="755650"/>
            <a:chOff x="4771200" y="158691"/>
            <a:chExt cx="2649855" cy="755650"/>
          </a:xfrm>
        </p:grpSpPr>
        <p:sp>
          <p:nvSpPr>
            <p:cNvPr id="8" name="object 8"/>
            <p:cNvSpPr/>
            <p:nvPr/>
          </p:nvSpPr>
          <p:spPr>
            <a:xfrm>
              <a:off x="4777550" y="165041"/>
              <a:ext cx="2637155" cy="742950"/>
            </a:xfrm>
            <a:custGeom>
              <a:avLst/>
              <a:gdLst/>
              <a:ahLst/>
              <a:cxnLst/>
              <a:rect l="l" t="t" r="r" b="b"/>
              <a:pathLst>
                <a:path w="2637154" h="742950">
                  <a:moveTo>
                    <a:pt x="2598801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2598801" y="742441"/>
                  </a:lnTo>
                  <a:lnTo>
                    <a:pt x="2613594" y="739435"/>
                  </a:lnTo>
                  <a:lnTo>
                    <a:pt x="2625709" y="731250"/>
                  </a:lnTo>
                  <a:lnTo>
                    <a:pt x="2633894" y="719135"/>
                  </a:lnTo>
                  <a:lnTo>
                    <a:pt x="2636901" y="704341"/>
                  </a:lnTo>
                  <a:lnTo>
                    <a:pt x="2636901" y="38099"/>
                  </a:lnTo>
                  <a:lnTo>
                    <a:pt x="2633894" y="23306"/>
                  </a:lnTo>
                  <a:lnTo>
                    <a:pt x="2625709" y="11191"/>
                  </a:lnTo>
                  <a:lnTo>
                    <a:pt x="2613594" y="3006"/>
                  </a:lnTo>
                  <a:lnTo>
                    <a:pt x="2598801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777550" y="165041"/>
              <a:ext cx="2637155" cy="742950"/>
            </a:xfrm>
            <a:custGeom>
              <a:avLst/>
              <a:gdLst/>
              <a:ahLst/>
              <a:cxnLst/>
              <a:rect l="l" t="t" r="r" b="b"/>
              <a:pathLst>
                <a:path w="2637154" h="742950">
                  <a:moveTo>
                    <a:pt x="2598801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2598801" y="0"/>
                  </a:lnTo>
                  <a:lnTo>
                    <a:pt x="2613594" y="3006"/>
                  </a:lnTo>
                  <a:lnTo>
                    <a:pt x="2625709" y="11191"/>
                  </a:lnTo>
                  <a:lnTo>
                    <a:pt x="2633894" y="23306"/>
                  </a:lnTo>
                  <a:lnTo>
                    <a:pt x="2636901" y="38099"/>
                  </a:lnTo>
                  <a:lnTo>
                    <a:pt x="2636901" y="704341"/>
                  </a:lnTo>
                  <a:lnTo>
                    <a:pt x="2633894" y="719135"/>
                  </a:lnTo>
                  <a:lnTo>
                    <a:pt x="2625709" y="731250"/>
                  </a:lnTo>
                  <a:lnTo>
                    <a:pt x="2613594" y="739435"/>
                  </a:lnTo>
                  <a:lnTo>
                    <a:pt x="2598801" y="742441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4090" y="4626647"/>
            <a:ext cx="11409680" cy="139076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990975">
              <a:lnSpc>
                <a:spcPct val="100000"/>
              </a:lnSpc>
              <a:spcBef>
                <a:spcPts val="805"/>
              </a:spcBef>
            </a:pP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e.g. Doctor Smed prescribed some antibiotics.</a:t>
            </a:r>
            <a:endParaRPr sz="1400" dirty="0">
              <a:latin typeface="Sassoon Sans Rg" pitchFamily="2" charset="77"/>
              <a:cs typeface="Arial MT"/>
            </a:endParaRPr>
          </a:p>
          <a:p>
            <a:pPr marL="1776095">
              <a:lnSpc>
                <a:spcPct val="100000"/>
              </a:lnSpc>
              <a:spcBef>
                <a:spcPts val="710"/>
              </a:spcBef>
            </a:pP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In this sentence, </a:t>
            </a:r>
            <a:r>
              <a:rPr sz="14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Doctor </a:t>
            </a: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is a </a:t>
            </a:r>
            <a:r>
              <a:rPr sz="14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proper noun </a:t>
            </a: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because it is the name of a </a:t>
            </a:r>
            <a:r>
              <a:rPr sz="14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specific </a:t>
            </a: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doctor: </a:t>
            </a:r>
            <a:r>
              <a:rPr sz="14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Doctor Smed</a:t>
            </a: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.</a:t>
            </a:r>
            <a:endParaRPr sz="1400" dirty="0">
              <a:latin typeface="Sassoon Sans Rg" pitchFamily="2" charset="77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Sassoon Sans Rg" pitchFamily="2" charset="77"/>
              <a:cs typeface="Arial MT"/>
            </a:endParaRPr>
          </a:p>
          <a:p>
            <a:pPr marL="4014470">
              <a:lnSpc>
                <a:spcPct val="100000"/>
              </a:lnSpc>
            </a:pP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e.g. I was poorly, so I went to see the doctor.</a:t>
            </a:r>
            <a:endParaRPr sz="1400" dirty="0">
              <a:latin typeface="Sassoon Sans Rg" pitchFamily="2" charset="77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In this sentence, </a:t>
            </a:r>
            <a:r>
              <a:rPr sz="14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doctor </a:t>
            </a: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is a </a:t>
            </a:r>
            <a:r>
              <a:rPr sz="14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common noun </a:t>
            </a: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because it is not the name of a </a:t>
            </a:r>
            <a:r>
              <a:rPr sz="14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specific </a:t>
            </a: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doctor. It is referring to a </a:t>
            </a:r>
            <a:r>
              <a:rPr sz="14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general </a:t>
            </a: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category known as ‘</a:t>
            </a:r>
            <a:r>
              <a:rPr sz="14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doctor</a:t>
            </a:r>
            <a:r>
              <a:rPr sz="14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’.</a:t>
            </a:r>
            <a:endParaRPr sz="1400" dirty="0">
              <a:latin typeface="Sassoon Sans Rg" pitchFamily="2" charset="77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7844" y="3428720"/>
            <a:ext cx="10316845" cy="965905"/>
          </a:xfrm>
          <a:prstGeom prst="rect">
            <a:avLst/>
          </a:prstGeom>
          <a:solidFill>
            <a:srgbClr val="E43941"/>
          </a:solidFill>
          <a:ln w="12700">
            <a:solidFill>
              <a:srgbClr val="000000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R="1270" algn="ctr">
              <a:lnSpc>
                <a:spcPts val="2575"/>
              </a:lnSpc>
              <a:spcBef>
                <a:spcPts val="1220"/>
              </a:spcBef>
            </a:pPr>
            <a:endParaRPr lang="en-US" sz="2000" dirty="0">
              <a:latin typeface="Sassoon Sans Rg" pitchFamily="2" charset="77"/>
              <a:cs typeface="Arial MT"/>
            </a:endParaRPr>
          </a:p>
          <a:p>
            <a:pPr marR="1270" algn="ctr">
              <a:lnSpc>
                <a:spcPts val="2575"/>
              </a:lnSpc>
              <a:spcBef>
                <a:spcPts val="1220"/>
              </a:spcBef>
            </a:pP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8C719D2E-C7CE-90A8-30BF-B4520CEF1029}"/>
              </a:ext>
            </a:extLst>
          </p:cNvPr>
          <p:cNvSpPr txBox="1"/>
          <p:nvPr/>
        </p:nvSpPr>
        <p:spPr>
          <a:xfrm>
            <a:off x="11793090" y="46080"/>
            <a:ext cx="360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25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23C8572C-2A26-1EB5-907F-6B28696FD5AF}"/>
              </a:ext>
            </a:extLst>
          </p:cNvPr>
          <p:cNvSpPr txBox="1"/>
          <p:nvPr/>
        </p:nvSpPr>
        <p:spPr>
          <a:xfrm>
            <a:off x="5090795" y="251670"/>
            <a:ext cx="201041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Challenge</a:t>
            </a:r>
            <a:endParaRPr sz="3400" dirty="0">
              <a:latin typeface="Sassoon Sans Rg" pitchFamily="2" charset="77"/>
              <a:cs typeface="Arial"/>
            </a:endParaRPr>
          </a:p>
        </p:txBody>
      </p:sp>
      <p:sp>
        <p:nvSpPr>
          <p:cNvPr id="26" name="object 41">
            <a:extLst>
              <a:ext uri="{FF2B5EF4-FFF2-40B4-BE49-F238E27FC236}">
                <a16:creationId xmlns:a16="http://schemas.microsoft.com/office/drawing/2014/main" id="{ABB21D21-DC66-C135-EF2F-5764320B1C5C}"/>
              </a:ext>
            </a:extLst>
          </p:cNvPr>
          <p:cNvSpPr txBox="1"/>
          <p:nvPr/>
        </p:nvSpPr>
        <p:spPr>
          <a:xfrm>
            <a:off x="457200" y="199981"/>
            <a:ext cx="9448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Reasoning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DEEAA951-5127-7971-8269-6DD6BE169B4C}"/>
              </a:ext>
            </a:extLst>
          </p:cNvPr>
          <p:cNvSpPr txBox="1"/>
          <p:nvPr/>
        </p:nvSpPr>
        <p:spPr>
          <a:xfrm>
            <a:off x="5161369" y="1058443"/>
            <a:ext cx="1869439" cy="50270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700"/>
              </a:spcBef>
            </a:pPr>
            <a:r>
              <a:rPr sz="20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True or false?</a:t>
            </a:r>
            <a:endParaRPr lang="en-US" sz="2000" b="1" dirty="0">
              <a:solidFill>
                <a:srgbClr val="243942"/>
              </a:solidFill>
              <a:latin typeface="Sassoon Sans Rg" pitchFamily="2" charset="77"/>
              <a:cs typeface="Arial"/>
            </a:endParaRPr>
          </a:p>
          <a:p>
            <a:pPr marL="147955">
              <a:lnSpc>
                <a:spcPct val="100000"/>
              </a:lnSpc>
              <a:spcBef>
                <a:spcPts val="700"/>
              </a:spcBef>
            </a:pPr>
            <a:endParaRPr sz="100" dirty="0">
              <a:latin typeface="Sassoon Sans Rg" pitchFamily="2" charset="77"/>
              <a:cs typeface="Arial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id="{EA89F6A7-DB89-A81B-6D47-124B90754713}"/>
              </a:ext>
            </a:extLst>
          </p:cNvPr>
          <p:cNvSpPr txBox="1"/>
          <p:nvPr/>
        </p:nvSpPr>
        <p:spPr>
          <a:xfrm>
            <a:off x="1922338" y="1828800"/>
            <a:ext cx="8593262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Job titles </a:t>
            </a:r>
            <a:r>
              <a:rPr sz="2800" dirty="0">
                <a:solidFill>
                  <a:srgbClr val="243942"/>
                </a:solidFill>
                <a:latin typeface="Sassoon Sans Rg" pitchFamily="2" charset="77"/>
                <a:cs typeface="Arial MT"/>
              </a:rPr>
              <a:t>(e.g., teacher, doctor) never need capital letters.</a:t>
            </a:r>
            <a:endParaRPr sz="2800" dirty="0">
              <a:latin typeface="Sassoon Sans Rg" pitchFamily="2" charset="77"/>
              <a:cs typeface="Arial MT"/>
            </a:endParaRPr>
          </a:p>
          <a:p>
            <a:pPr>
              <a:lnSpc>
                <a:spcPct val="100000"/>
              </a:lnSpc>
            </a:pPr>
            <a:endParaRPr sz="1600" dirty="0">
              <a:latin typeface="Sassoon Sans Rg" pitchFamily="2" charset="77"/>
              <a:cs typeface="Arial MT"/>
            </a:endParaRPr>
          </a:p>
          <a:p>
            <a:pPr marL="146050" algn="ctr">
              <a:lnSpc>
                <a:spcPct val="100000"/>
              </a:lnSpc>
            </a:pPr>
            <a:r>
              <a:rPr sz="4400" b="1" dirty="0">
                <a:ln>
                  <a:solidFill>
                    <a:sysClr val="windowText" lastClr="000000"/>
                  </a:solidFill>
                </a:ln>
                <a:solidFill>
                  <a:srgbClr val="E43941"/>
                </a:solidFill>
                <a:latin typeface="Sassoon Sans Rg" pitchFamily="2" charset="77"/>
                <a:cs typeface="Arial"/>
              </a:rPr>
              <a:t>False</a:t>
            </a:r>
            <a:endParaRPr sz="4400" dirty="0">
              <a:ln>
                <a:solidFill>
                  <a:sysClr val="windowText" lastClr="000000"/>
                </a:solidFill>
              </a:ln>
              <a:latin typeface="Sassoon Sans Rg" pitchFamily="2" charset="77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21B97A-D3C8-B05E-D5E3-770473B629D8}"/>
              </a:ext>
            </a:extLst>
          </p:cNvPr>
          <p:cNvSpPr txBox="1"/>
          <p:nvPr/>
        </p:nvSpPr>
        <p:spPr>
          <a:xfrm>
            <a:off x="937311" y="3516158"/>
            <a:ext cx="10287000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270" lvl="0" indent="0" algn="ctr" defTabSz="914400" rtl="0" eaLnBrk="1" fontAlgn="auto" latinLnBrk="0" hangingPunct="1">
              <a:lnSpc>
                <a:spcPts val="2575"/>
              </a:lnSpc>
              <a:spcBef>
                <a:spcPts val="1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Job titles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>
                  <a:solidFill>
                    <a:srgbClr val="1B283D"/>
                  </a:solidFill>
                </a:uFill>
                <a:latin typeface="Sassoon Sans Rg" pitchFamily="2" charset="77"/>
                <a:ea typeface="+mn-ea"/>
                <a:cs typeface="Arial"/>
              </a:rPr>
              <a:t>sometimes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need capital letters because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>
                  <a:solidFill>
                    <a:srgbClr val="1B283D"/>
                  </a:solidFill>
                </a:uFill>
                <a:latin typeface="Sassoon Sans Rg" pitchFamily="2" charset="77"/>
                <a:ea typeface="+mn-ea"/>
                <a:cs typeface="Arial"/>
              </a:rPr>
              <a:t>sometimes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they are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common nouns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and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  <a:p>
            <a:pPr marL="0" marR="0" lvl="0" indent="0" algn="ctr" defTabSz="914400" rtl="0" eaLnBrk="1" fontAlgn="auto" latinLnBrk="0" hangingPunct="1">
              <a:lnSpc>
                <a:spcPts val="2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>
                  <a:solidFill>
                    <a:srgbClr val="1B283D"/>
                  </a:solidFill>
                </a:uFill>
                <a:latin typeface="Sassoon Sans Rg" pitchFamily="2" charset="77"/>
                <a:ea typeface="+mn-ea"/>
                <a:cs typeface="Arial"/>
              </a:rPr>
              <a:t>sometimes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they are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</p:txBody>
      </p:sp>
      <p:sp>
        <p:nvSpPr>
          <p:cNvPr id="30" name="object 32">
            <a:extLst>
              <a:ext uri="{FF2B5EF4-FFF2-40B4-BE49-F238E27FC236}">
                <a16:creationId xmlns:a16="http://schemas.microsoft.com/office/drawing/2014/main" id="{701B4265-C647-A767-147F-1BAA20016A2F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2003" y="46068"/>
            <a:ext cx="1930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2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9966" y="1196771"/>
            <a:ext cx="9208034" cy="528350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80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A </a:t>
            </a:r>
            <a:r>
              <a:rPr sz="2000" b="1" dirty="0">
                <a:solidFill>
                  <a:srgbClr val="7EA63D"/>
                </a:solidFill>
                <a:latin typeface="Sassoon Sans Rg" pitchFamily="2" charset="77"/>
                <a:cs typeface="Arial"/>
              </a:rPr>
              <a:t>proper noun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refers to a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specific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person, place or thing. It names a noun precisely.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241935">
              <a:lnSpc>
                <a:spcPct val="100000"/>
              </a:lnSpc>
              <a:spcBef>
                <a:spcPts val="80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6085" y="5599442"/>
            <a:ext cx="4798315" cy="52963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Proper nouns always have </a:t>
            </a:r>
            <a:r>
              <a:rPr sz="2000" b="1" dirty="0">
                <a:solidFill>
                  <a:srgbClr val="30393F"/>
                </a:solidFill>
                <a:latin typeface="Sassoon Sans Rg" pitchFamily="2" charset="77"/>
                <a:cs typeface="Arial"/>
              </a:rPr>
              <a:t>a capital letter</a:t>
            </a:r>
            <a:r>
              <a:rPr sz="2000" dirty="0">
                <a:solidFill>
                  <a:srgbClr val="30393F"/>
                </a:solidFill>
                <a:latin typeface="Sassoon Sans Rg" pitchFamily="2" charset="77"/>
                <a:cs typeface="Arial MT"/>
              </a:rPr>
              <a:t>.</a:t>
            </a:r>
            <a:endParaRPr lang="en-US" sz="2000" dirty="0">
              <a:solidFill>
                <a:srgbClr val="30393F"/>
              </a:solidFill>
              <a:latin typeface="Sassoon Sans Rg" pitchFamily="2" charset="77"/>
              <a:cs typeface="Arial MT"/>
            </a:endParaRPr>
          </a:p>
          <a:p>
            <a:pPr marL="130175">
              <a:lnSpc>
                <a:spcPct val="100000"/>
              </a:lnSpc>
              <a:spcBef>
                <a:spcPts val="81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0508" y="1941883"/>
            <a:ext cx="28587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What does </a:t>
            </a:r>
            <a:r>
              <a:rPr sz="2000" b="1" dirty="0">
                <a:solidFill>
                  <a:srgbClr val="243942"/>
                </a:solidFill>
                <a:latin typeface="Sassoon Sans Rg" pitchFamily="2" charset="77"/>
                <a:cs typeface="Arial"/>
              </a:rPr>
              <a:t>specific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mean?</a:t>
            </a:r>
            <a:endParaRPr sz="2000">
              <a:latin typeface="Sassoon Sans Rg" pitchFamily="2" charset="77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2404" y="3012864"/>
            <a:ext cx="44881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Z</a:t>
            </a:r>
            <a:r>
              <a:rPr sz="36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ac </a:t>
            </a:r>
            <a:r>
              <a:rPr sz="36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watched </a:t>
            </a:r>
            <a:r>
              <a:rPr sz="36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B</a:t>
            </a:r>
            <a:r>
              <a:rPr sz="36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atman</a:t>
            </a:r>
            <a:r>
              <a:rPr sz="36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3600">
              <a:latin typeface="Sassoon Sans Rg" pitchFamily="2" charset="77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4447" y="4215029"/>
            <a:ext cx="34194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From this sentence, we know who the man is: </a:t>
            </a:r>
            <a:r>
              <a:rPr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Z</a:t>
            </a:r>
            <a:r>
              <a:rPr sz="12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ac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!</a:t>
            </a:r>
            <a:endParaRPr sz="120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It is not a general man. It is a </a:t>
            </a:r>
            <a:r>
              <a:rPr sz="12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specific 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man.</a:t>
            </a:r>
            <a:endParaRPr sz="120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Z</a:t>
            </a:r>
            <a:r>
              <a:rPr sz="12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ac 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this man’s </a:t>
            </a:r>
            <a:r>
              <a:rPr sz="12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specific 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name.</a:t>
            </a:r>
            <a:endParaRPr sz="120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Z</a:t>
            </a:r>
            <a:r>
              <a:rPr sz="12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ac 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a </a:t>
            </a:r>
            <a:r>
              <a:rPr sz="12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proper noun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</a:t>
            </a:r>
            <a:endParaRPr sz="1200">
              <a:latin typeface="Sassoon Sans Rg" pitchFamily="2" charset="77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4566" y="4214852"/>
            <a:ext cx="3067050" cy="93910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2000"/>
              </a:lnSpc>
              <a:spcBef>
                <a:spcPts val="65"/>
              </a:spcBef>
            </a:pP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From this sentence, we know which particular  film was watched: </a:t>
            </a:r>
            <a:r>
              <a:rPr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B</a:t>
            </a:r>
            <a:r>
              <a:rPr sz="12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atman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!</a:t>
            </a:r>
            <a:endParaRPr sz="120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It is not a general film. It is a </a:t>
            </a:r>
            <a:r>
              <a:rPr sz="12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specific 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film.</a:t>
            </a:r>
            <a:endParaRPr sz="120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B</a:t>
            </a:r>
            <a:r>
              <a:rPr sz="12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atman 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this film’s </a:t>
            </a:r>
            <a:r>
              <a:rPr sz="12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specific 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name.</a:t>
            </a:r>
            <a:endParaRPr sz="120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B</a:t>
            </a:r>
            <a:r>
              <a:rPr sz="12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atman 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a </a:t>
            </a:r>
            <a:r>
              <a:rPr sz="12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proper noun</a:t>
            </a:r>
            <a:r>
              <a:rPr sz="12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.</a:t>
            </a:r>
            <a:endParaRPr sz="1200">
              <a:latin typeface="Sassoon Sans Rg" pitchFamily="2" charset="77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96711" y="3612122"/>
            <a:ext cx="459740" cy="497205"/>
            <a:chOff x="3896711" y="3612122"/>
            <a:chExt cx="459740" cy="497205"/>
          </a:xfrm>
        </p:grpSpPr>
        <p:sp>
          <p:nvSpPr>
            <p:cNvPr id="10" name="object 10"/>
            <p:cNvSpPr/>
            <p:nvPr/>
          </p:nvSpPr>
          <p:spPr>
            <a:xfrm>
              <a:off x="4044633" y="3650222"/>
              <a:ext cx="273685" cy="298450"/>
            </a:xfrm>
            <a:custGeom>
              <a:avLst/>
              <a:gdLst/>
              <a:ahLst/>
              <a:cxnLst/>
              <a:rect l="l" t="t" r="r" b="b"/>
              <a:pathLst>
                <a:path w="273685" h="298450">
                  <a:moveTo>
                    <a:pt x="273532" y="0"/>
                  </a:moveTo>
                  <a:lnTo>
                    <a:pt x="0" y="297954"/>
                  </a:lnTo>
                </a:path>
              </a:pathLst>
            </a:custGeom>
            <a:ln w="76200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896711" y="3812637"/>
              <a:ext cx="290195" cy="297180"/>
            </a:xfrm>
            <a:custGeom>
              <a:avLst/>
              <a:gdLst/>
              <a:ahLst/>
              <a:cxnLst/>
              <a:rect l="l" t="t" r="r" b="b"/>
              <a:pathLst>
                <a:path w="290195" h="297179">
                  <a:moveTo>
                    <a:pt x="66039" y="0"/>
                  </a:moveTo>
                  <a:lnTo>
                    <a:pt x="0" y="296672"/>
                  </a:lnTo>
                  <a:lnTo>
                    <a:pt x="289953" y="205562"/>
                  </a:lnTo>
                  <a:lnTo>
                    <a:pt x="66039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612195" y="3612122"/>
            <a:ext cx="459740" cy="497205"/>
            <a:chOff x="7612195" y="3612122"/>
            <a:chExt cx="459740" cy="497205"/>
          </a:xfrm>
        </p:grpSpPr>
        <p:sp>
          <p:nvSpPr>
            <p:cNvPr id="13" name="object 13"/>
            <p:cNvSpPr/>
            <p:nvPr/>
          </p:nvSpPr>
          <p:spPr>
            <a:xfrm>
              <a:off x="7650295" y="3650222"/>
              <a:ext cx="273685" cy="298450"/>
            </a:xfrm>
            <a:custGeom>
              <a:avLst/>
              <a:gdLst/>
              <a:ahLst/>
              <a:cxnLst/>
              <a:rect l="l" t="t" r="r" b="b"/>
              <a:pathLst>
                <a:path w="273684" h="298450">
                  <a:moveTo>
                    <a:pt x="0" y="0"/>
                  </a:moveTo>
                  <a:lnTo>
                    <a:pt x="273532" y="297954"/>
                  </a:lnTo>
                </a:path>
              </a:pathLst>
            </a:custGeom>
            <a:ln w="76200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781792" y="3812637"/>
              <a:ext cx="290195" cy="297180"/>
            </a:xfrm>
            <a:custGeom>
              <a:avLst/>
              <a:gdLst/>
              <a:ahLst/>
              <a:cxnLst/>
              <a:rect l="l" t="t" r="r" b="b"/>
              <a:pathLst>
                <a:path w="290195" h="297179">
                  <a:moveTo>
                    <a:pt x="223913" y="0"/>
                  </a:moveTo>
                  <a:lnTo>
                    <a:pt x="0" y="205562"/>
                  </a:lnTo>
                  <a:lnTo>
                    <a:pt x="289953" y="296672"/>
                  </a:lnTo>
                  <a:lnTo>
                    <a:pt x="223913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342153" y="169619"/>
            <a:ext cx="3507740" cy="755650"/>
            <a:chOff x="4342153" y="169619"/>
            <a:chExt cx="3507740" cy="755650"/>
          </a:xfrm>
        </p:grpSpPr>
        <p:sp>
          <p:nvSpPr>
            <p:cNvPr id="16" name="object 16"/>
            <p:cNvSpPr/>
            <p:nvPr/>
          </p:nvSpPr>
          <p:spPr>
            <a:xfrm>
              <a:off x="4348503" y="175969"/>
              <a:ext cx="3495040" cy="742950"/>
            </a:xfrm>
            <a:custGeom>
              <a:avLst/>
              <a:gdLst/>
              <a:ahLst/>
              <a:cxnLst/>
              <a:rect l="l" t="t" r="r" b="b"/>
              <a:pathLst>
                <a:path w="3495040" h="742950">
                  <a:moveTo>
                    <a:pt x="3456889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3456889" y="742441"/>
                  </a:lnTo>
                  <a:lnTo>
                    <a:pt x="3471682" y="739435"/>
                  </a:lnTo>
                  <a:lnTo>
                    <a:pt x="3483797" y="731250"/>
                  </a:lnTo>
                  <a:lnTo>
                    <a:pt x="3491982" y="719135"/>
                  </a:lnTo>
                  <a:lnTo>
                    <a:pt x="3494989" y="704341"/>
                  </a:lnTo>
                  <a:lnTo>
                    <a:pt x="3494989" y="38099"/>
                  </a:lnTo>
                  <a:lnTo>
                    <a:pt x="3491982" y="23306"/>
                  </a:lnTo>
                  <a:lnTo>
                    <a:pt x="3483797" y="11191"/>
                  </a:lnTo>
                  <a:lnTo>
                    <a:pt x="3471682" y="3006"/>
                  </a:lnTo>
                  <a:lnTo>
                    <a:pt x="3456889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348503" y="175969"/>
              <a:ext cx="3495040" cy="742950"/>
            </a:xfrm>
            <a:custGeom>
              <a:avLst/>
              <a:gdLst/>
              <a:ahLst/>
              <a:cxnLst/>
              <a:rect l="l" t="t" r="r" b="b"/>
              <a:pathLst>
                <a:path w="3495040" h="742950">
                  <a:moveTo>
                    <a:pt x="3456889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3456889" y="0"/>
                  </a:lnTo>
                  <a:lnTo>
                    <a:pt x="3471682" y="3006"/>
                  </a:lnTo>
                  <a:lnTo>
                    <a:pt x="3483797" y="11191"/>
                  </a:lnTo>
                  <a:lnTo>
                    <a:pt x="3491982" y="23306"/>
                  </a:lnTo>
                  <a:lnTo>
                    <a:pt x="3494989" y="38099"/>
                  </a:lnTo>
                  <a:lnTo>
                    <a:pt x="3494989" y="704341"/>
                  </a:lnTo>
                  <a:lnTo>
                    <a:pt x="3491982" y="719135"/>
                  </a:lnTo>
                  <a:lnTo>
                    <a:pt x="3483797" y="731250"/>
                  </a:lnTo>
                  <a:lnTo>
                    <a:pt x="3471682" y="739435"/>
                  </a:lnTo>
                  <a:lnTo>
                    <a:pt x="3456889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728770" y="253779"/>
            <a:ext cx="272224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solidFill>
                  <a:srgbClr val="94CD7E"/>
                </a:solidFill>
                <a:latin typeface="Sassoon Sans Rg" pitchFamily="2" charset="77"/>
              </a:rPr>
              <a:t>Proper nouns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434" y="2270974"/>
            <a:ext cx="827472" cy="2971104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9438682" y="2438552"/>
            <a:ext cx="1648460" cy="1648460"/>
            <a:chOff x="9438682" y="2438552"/>
            <a:chExt cx="1648460" cy="164846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8682" y="2438552"/>
              <a:ext cx="1648176" cy="16481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711645" y="2664268"/>
              <a:ext cx="1120140" cy="618490"/>
            </a:xfrm>
            <a:custGeom>
              <a:avLst/>
              <a:gdLst/>
              <a:ahLst/>
              <a:cxnLst/>
              <a:rect l="l" t="t" r="r" b="b"/>
              <a:pathLst>
                <a:path w="1120140" h="618489">
                  <a:moveTo>
                    <a:pt x="836587" y="68"/>
                  </a:moveTo>
                  <a:lnTo>
                    <a:pt x="859727" y="13103"/>
                  </a:lnTo>
                  <a:lnTo>
                    <a:pt x="878863" y="33451"/>
                  </a:lnTo>
                  <a:lnTo>
                    <a:pt x="891949" y="57898"/>
                  </a:lnTo>
                  <a:lnTo>
                    <a:pt x="896937" y="83228"/>
                  </a:lnTo>
                  <a:lnTo>
                    <a:pt x="891200" y="107799"/>
                  </a:lnTo>
                  <a:lnTo>
                    <a:pt x="843888" y="155846"/>
                  </a:lnTo>
                  <a:lnTo>
                    <a:pt x="802360" y="179138"/>
                  </a:lnTo>
                  <a:lnTo>
                    <a:pt x="754454" y="195309"/>
                  </a:lnTo>
                  <a:lnTo>
                    <a:pt x="710003" y="200406"/>
                  </a:lnTo>
                  <a:lnTo>
                    <a:pt x="675519" y="198285"/>
                  </a:lnTo>
                  <a:lnTo>
                    <a:pt x="657517" y="192803"/>
                  </a:lnTo>
                  <a:lnTo>
                    <a:pt x="651875" y="185590"/>
                  </a:lnTo>
                  <a:lnTo>
                    <a:pt x="648769" y="175168"/>
                  </a:lnTo>
                  <a:lnTo>
                    <a:pt x="646212" y="160762"/>
                  </a:lnTo>
                  <a:lnTo>
                    <a:pt x="642213" y="141597"/>
                  </a:lnTo>
                  <a:lnTo>
                    <a:pt x="632975" y="121042"/>
                  </a:lnTo>
                  <a:lnTo>
                    <a:pt x="619661" y="104114"/>
                  </a:lnTo>
                  <a:lnTo>
                    <a:pt x="607695" y="92628"/>
                  </a:lnTo>
                  <a:lnTo>
                    <a:pt x="602500" y="88396"/>
                  </a:lnTo>
                  <a:lnTo>
                    <a:pt x="607811" y="99935"/>
                  </a:lnTo>
                  <a:lnTo>
                    <a:pt x="611971" y="113541"/>
                  </a:lnTo>
                  <a:lnTo>
                    <a:pt x="614784" y="125935"/>
                  </a:lnTo>
                  <a:lnTo>
                    <a:pt x="616051" y="133837"/>
                  </a:lnTo>
                  <a:lnTo>
                    <a:pt x="616762" y="141609"/>
                  </a:lnTo>
                  <a:lnTo>
                    <a:pt x="616229" y="150423"/>
                  </a:lnTo>
                  <a:lnTo>
                    <a:pt x="608342" y="145458"/>
                  </a:lnTo>
                  <a:lnTo>
                    <a:pt x="597458" y="140368"/>
                  </a:lnTo>
                  <a:lnTo>
                    <a:pt x="584569" y="136737"/>
                  </a:lnTo>
                  <a:lnTo>
                    <a:pt x="571493" y="134562"/>
                  </a:lnTo>
                  <a:lnTo>
                    <a:pt x="560044" y="133837"/>
                  </a:lnTo>
                  <a:lnTo>
                    <a:pt x="548588" y="134562"/>
                  </a:lnTo>
                  <a:lnTo>
                    <a:pt x="535505" y="136737"/>
                  </a:lnTo>
                  <a:lnTo>
                    <a:pt x="522607" y="140368"/>
                  </a:lnTo>
                  <a:lnTo>
                    <a:pt x="511708" y="145458"/>
                  </a:lnTo>
                  <a:lnTo>
                    <a:pt x="503809" y="150423"/>
                  </a:lnTo>
                  <a:lnTo>
                    <a:pt x="503275" y="141609"/>
                  </a:lnTo>
                  <a:lnTo>
                    <a:pt x="512223" y="99945"/>
                  </a:lnTo>
                  <a:lnTo>
                    <a:pt x="517525" y="88396"/>
                  </a:lnTo>
                  <a:lnTo>
                    <a:pt x="498609" y="102829"/>
                  </a:lnTo>
                  <a:lnTo>
                    <a:pt x="477824" y="141597"/>
                  </a:lnTo>
                  <a:lnTo>
                    <a:pt x="471263" y="175168"/>
                  </a:lnTo>
                  <a:lnTo>
                    <a:pt x="468143" y="185590"/>
                  </a:lnTo>
                  <a:lnTo>
                    <a:pt x="462483" y="192803"/>
                  </a:lnTo>
                  <a:lnTo>
                    <a:pt x="444497" y="198289"/>
                  </a:lnTo>
                  <a:lnTo>
                    <a:pt x="410027" y="200406"/>
                  </a:lnTo>
                  <a:lnTo>
                    <a:pt x="365587" y="195305"/>
                  </a:lnTo>
                  <a:lnTo>
                    <a:pt x="317690" y="179138"/>
                  </a:lnTo>
                  <a:lnTo>
                    <a:pt x="276162" y="155846"/>
                  </a:lnTo>
                  <a:lnTo>
                    <a:pt x="228825" y="107799"/>
                  </a:lnTo>
                  <a:lnTo>
                    <a:pt x="223088" y="83228"/>
                  </a:lnTo>
                  <a:lnTo>
                    <a:pt x="228061" y="57900"/>
                  </a:lnTo>
                  <a:lnTo>
                    <a:pt x="241141" y="33456"/>
                  </a:lnTo>
                  <a:lnTo>
                    <a:pt x="260278" y="13108"/>
                  </a:lnTo>
                  <a:lnTo>
                    <a:pt x="283425" y="68"/>
                  </a:lnTo>
                  <a:lnTo>
                    <a:pt x="231118" y="0"/>
                  </a:lnTo>
                  <a:lnTo>
                    <a:pt x="163669" y="21994"/>
                  </a:lnTo>
                  <a:lnTo>
                    <a:pt x="117398" y="54208"/>
                  </a:lnTo>
                  <a:lnTo>
                    <a:pt x="75293" y="90666"/>
                  </a:lnTo>
                  <a:lnTo>
                    <a:pt x="42265" y="131204"/>
                  </a:lnTo>
                  <a:lnTo>
                    <a:pt x="18550" y="172921"/>
                  </a:lnTo>
                  <a:lnTo>
                    <a:pt x="4383" y="212916"/>
                  </a:lnTo>
                  <a:lnTo>
                    <a:pt x="0" y="248289"/>
                  </a:lnTo>
                  <a:lnTo>
                    <a:pt x="1696" y="279425"/>
                  </a:lnTo>
                  <a:lnTo>
                    <a:pt x="7052" y="317591"/>
                  </a:lnTo>
                  <a:lnTo>
                    <a:pt x="17935" y="360142"/>
                  </a:lnTo>
                  <a:lnTo>
                    <a:pt x="36211" y="404435"/>
                  </a:lnTo>
                  <a:lnTo>
                    <a:pt x="63748" y="447826"/>
                  </a:lnTo>
                  <a:lnTo>
                    <a:pt x="102412" y="487672"/>
                  </a:lnTo>
                  <a:lnTo>
                    <a:pt x="97148" y="450841"/>
                  </a:lnTo>
                  <a:lnTo>
                    <a:pt x="96112" y="428104"/>
                  </a:lnTo>
                  <a:lnTo>
                    <a:pt x="109308" y="387253"/>
                  </a:lnTo>
                  <a:lnTo>
                    <a:pt x="136999" y="346997"/>
                  </a:lnTo>
                  <a:lnTo>
                    <a:pt x="174129" y="335030"/>
                  </a:lnTo>
                  <a:lnTo>
                    <a:pt x="172320" y="357659"/>
                  </a:lnTo>
                  <a:lnTo>
                    <a:pt x="174137" y="374472"/>
                  </a:lnTo>
                  <a:lnTo>
                    <a:pt x="197358" y="424019"/>
                  </a:lnTo>
                  <a:lnTo>
                    <a:pt x="218903" y="459857"/>
                  </a:lnTo>
                  <a:lnTo>
                    <a:pt x="255826" y="507953"/>
                  </a:lnTo>
                  <a:lnTo>
                    <a:pt x="262140" y="514951"/>
                  </a:lnTo>
                  <a:lnTo>
                    <a:pt x="279395" y="447173"/>
                  </a:lnTo>
                  <a:lnTo>
                    <a:pt x="298550" y="411683"/>
                  </a:lnTo>
                  <a:lnTo>
                    <a:pt x="331665" y="396874"/>
                  </a:lnTo>
                  <a:lnTo>
                    <a:pt x="390804" y="391139"/>
                  </a:lnTo>
                  <a:lnTo>
                    <a:pt x="432146" y="401581"/>
                  </a:lnTo>
                  <a:lnTo>
                    <a:pt x="468748" y="433199"/>
                  </a:lnTo>
                  <a:lnTo>
                    <a:pt x="500021" y="477691"/>
                  </a:lnTo>
                  <a:lnTo>
                    <a:pt x="525375" y="526759"/>
                  </a:lnTo>
                  <a:lnTo>
                    <a:pt x="544221" y="572100"/>
                  </a:lnTo>
                  <a:lnTo>
                    <a:pt x="560031" y="618406"/>
                  </a:lnTo>
                  <a:lnTo>
                    <a:pt x="564088" y="605416"/>
                  </a:lnTo>
                  <a:lnTo>
                    <a:pt x="594672" y="526759"/>
                  </a:lnTo>
                  <a:lnTo>
                    <a:pt x="620022" y="477691"/>
                  </a:lnTo>
                  <a:lnTo>
                    <a:pt x="651292" y="433199"/>
                  </a:lnTo>
                  <a:lnTo>
                    <a:pt x="687892" y="401581"/>
                  </a:lnTo>
                  <a:lnTo>
                    <a:pt x="729234" y="391139"/>
                  </a:lnTo>
                  <a:lnTo>
                    <a:pt x="792185" y="413340"/>
                  </a:lnTo>
                  <a:lnTo>
                    <a:pt x="831643" y="455584"/>
                  </a:lnTo>
                  <a:lnTo>
                    <a:pt x="852056" y="496558"/>
                  </a:lnTo>
                  <a:lnTo>
                    <a:pt x="857872" y="514951"/>
                  </a:lnTo>
                  <a:lnTo>
                    <a:pt x="880109" y="491228"/>
                  </a:lnTo>
                  <a:lnTo>
                    <a:pt x="906442" y="454287"/>
                  </a:lnTo>
                  <a:lnTo>
                    <a:pt x="937754" y="388501"/>
                  </a:lnTo>
                  <a:lnTo>
                    <a:pt x="946122" y="341731"/>
                  </a:lnTo>
                  <a:lnTo>
                    <a:pt x="945946" y="335030"/>
                  </a:lnTo>
                  <a:lnTo>
                    <a:pt x="965991" y="337890"/>
                  </a:lnTo>
                  <a:lnTo>
                    <a:pt x="997742" y="363191"/>
                  </a:lnTo>
                  <a:lnTo>
                    <a:pt x="1018730" y="418861"/>
                  </a:lnTo>
                  <a:lnTo>
                    <a:pt x="1020322" y="451612"/>
                  </a:lnTo>
                  <a:lnTo>
                    <a:pt x="1018835" y="477287"/>
                  </a:lnTo>
                  <a:lnTo>
                    <a:pt x="1017600" y="487672"/>
                  </a:lnTo>
                  <a:lnTo>
                    <a:pt x="1056259" y="447825"/>
                  </a:lnTo>
                  <a:lnTo>
                    <a:pt x="1083795" y="404432"/>
                  </a:lnTo>
                  <a:lnTo>
                    <a:pt x="1102074" y="360137"/>
                  </a:lnTo>
                  <a:lnTo>
                    <a:pt x="1112961" y="317585"/>
                  </a:lnTo>
                  <a:lnTo>
                    <a:pt x="1118322" y="279421"/>
                  </a:lnTo>
                  <a:lnTo>
                    <a:pt x="1120025" y="248289"/>
                  </a:lnTo>
                  <a:lnTo>
                    <a:pt x="1115648" y="212916"/>
                  </a:lnTo>
                  <a:lnTo>
                    <a:pt x="1101483" y="172921"/>
                  </a:lnTo>
                  <a:lnTo>
                    <a:pt x="1077766" y="131204"/>
                  </a:lnTo>
                  <a:lnTo>
                    <a:pt x="1044731" y="90666"/>
                  </a:lnTo>
                  <a:lnTo>
                    <a:pt x="1002614" y="54208"/>
                  </a:lnTo>
                  <a:lnTo>
                    <a:pt x="943914" y="22233"/>
                  </a:lnTo>
                  <a:lnTo>
                    <a:pt x="890482" y="6235"/>
                  </a:lnTo>
                  <a:lnTo>
                    <a:pt x="851609" y="689"/>
                  </a:lnTo>
                  <a:lnTo>
                    <a:pt x="836587" y="68"/>
                  </a:lnTo>
                  <a:close/>
                </a:path>
              </a:pathLst>
            </a:custGeom>
            <a:solidFill>
              <a:srgbClr val="E0C54D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4" name="object 32">
            <a:extLst>
              <a:ext uri="{FF2B5EF4-FFF2-40B4-BE49-F238E27FC236}">
                <a16:creationId xmlns:a16="http://schemas.microsoft.com/office/drawing/2014/main" id="{9CD98A51-B2B4-0F9C-71C1-3077B4EF93FE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41668" y="0"/>
            <a:ext cx="556895" cy="663575"/>
            <a:chOff x="11641668" y="0"/>
            <a:chExt cx="556895" cy="663575"/>
          </a:xfrm>
        </p:grpSpPr>
        <p:sp>
          <p:nvSpPr>
            <p:cNvPr id="3" name="object 3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543981" y="0"/>
                  </a:moveTo>
                  <a:lnTo>
                    <a:pt x="2438" y="0"/>
                  </a:ln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  <a:lnTo>
                    <a:pt x="54398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2438" y="0"/>
                  </a:move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543981" y="0"/>
                  </a:moveTo>
                  <a:lnTo>
                    <a:pt x="2438" y="0"/>
                  </a:ln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  <a:lnTo>
                    <a:pt x="54398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2438" y="0"/>
                  </a:move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82003" y="46068"/>
            <a:ext cx="2184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3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7439" y="1196771"/>
            <a:ext cx="7123761" cy="528350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80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Which word belongs where?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Discuss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with your learning partner.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231140">
              <a:lnSpc>
                <a:spcPct val="100000"/>
              </a:lnSpc>
              <a:spcBef>
                <a:spcPts val="80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4360" y="2017836"/>
            <a:ext cx="9309100" cy="2947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659380" algn="l"/>
                <a:tab pos="5000625" algn="l"/>
                <a:tab pos="7720330" algn="l"/>
              </a:tabLst>
            </a:pPr>
            <a:r>
              <a:rPr sz="3600" b="1" dirty="0">
                <a:solidFill>
                  <a:srgbClr val="462879"/>
                </a:solidFill>
                <a:latin typeface="Sassoon Sans Rg" pitchFamily="2" charset="77"/>
                <a:cs typeface="Arial"/>
              </a:rPr>
              <a:t>general	proper	common	specific</a:t>
            </a:r>
            <a:endParaRPr sz="3600">
              <a:latin typeface="Sassoon Sans Rg" pitchFamily="2" charset="77"/>
              <a:cs typeface="Arial"/>
            </a:endParaRPr>
          </a:p>
          <a:p>
            <a:pPr marL="485775" marR="404495" algn="ctr">
              <a:lnSpc>
                <a:spcPts val="7840"/>
              </a:lnSpc>
              <a:spcBef>
                <a:spcPts val="919"/>
              </a:spcBef>
              <a:tabLst>
                <a:tab pos="2649855" algn="l"/>
                <a:tab pos="2787650" algn="l"/>
                <a:tab pos="6374130" algn="l"/>
                <a:tab pos="6451600" algn="l"/>
                <a:tab pos="6512559" algn="l"/>
                <a:tab pos="6590030" algn="l"/>
              </a:tabLst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A </a:t>
            </a:r>
            <a:r>
              <a:rPr sz="2000" u="heavy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 	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 noun refers to a </a:t>
            </a:r>
            <a:r>
              <a:rPr sz="2000" u="heavy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 	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		person, place or thing.  A </a:t>
            </a:r>
            <a:r>
              <a:rPr sz="2000" u="heavy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 	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	noun refers to a </a:t>
            </a:r>
            <a:r>
              <a:rPr sz="2000" u="heavy" dirty="0">
                <a:solidFill>
                  <a:srgbClr val="1B283D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 MT"/>
              </a:rPr>
              <a:t> 		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		person, place or thing.</a:t>
            </a:r>
            <a:endParaRPr sz="2000">
              <a:latin typeface="Sassoon Sans Rg" pitchFamily="2" charset="77"/>
              <a:cs typeface="Arial MT"/>
            </a:endParaRPr>
          </a:p>
          <a:p>
            <a:pPr marL="73660" algn="ctr">
              <a:lnSpc>
                <a:spcPts val="1985"/>
              </a:lnSpc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It names a noun precisely.</a:t>
            </a:r>
            <a:endParaRPr sz="2000">
              <a:latin typeface="Sassoon Sans Rg" pitchFamily="2" charset="77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30768" y="5599442"/>
            <a:ext cx="8808632" cy="529632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81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Be ready to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share your feedback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with the class before the answers are revealed.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145415">
              <a:lnSpc>
                <a:spcPct val="100000"/>
              </a:lnSpc>
              <a:spcBef>
                <a:spcPts val="81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42153" y="169619"/>
            <a:ext cx="3507740" cy="755650"/>
            <a:chOff x="4342153" y="169619"/>
            <a:chExt cx="3507740" cy="755650"/>
          </a:xfrm>
        </p:grpSpPr>
        <p:sp>
          <p:nvSpPr>
            <p:cNvPr id="12" name="object 12"/>
            <p:cNvSpPr/>
            <p:nvPr/>
          </p:nvSpPr>
          <p:spPr>
            <a:xfrm>
              <a:off x="4348503" y="175969"/>
              <a:ext cx="3495040" cy="742950"/>
            </a:xfrm>
            <a:custGeom>
              <a:avLst/>
              <a:gdLst/>
              <a:ahLst/>
              <a:cxnLst/>
              <a:rect l="l" t="t" r="r" b="b"/>
              <a:pathLst>
                <a:path w="3495040" h="742950">
                  <a:moveTo>
                    <a:pt x="3456889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3456889" y="742441"/>
                  </a:lnTo>
                  <a:lnTo>
                    <a:pt x="3471682" y="739435"/>
                  </a:lnTo>
                  <a:lnTo>
                    <a:pt x="3483797" y="731250"/>
                  </a:lnTo>
                  <a:lnTo>
                    <a:pt x="3491982" y="719135"/>
                  </a:lnTo>
                  <a:lnTo>
                    <a:pt x="3494989" y="704341"/>
                  </a:lnTo>
                  <a:lnTo>
                    <a:pt x="3494989" y="38099"/>
                  </a:lnTo>
                  <a:lnTo>
                    <a:pt x="3491982" y="23306"/>
                  </a:lnTo>
                  <a:lnTo>
                    <a:pt x="3483797" y="11191"/>
                  </a:lnTo>
                  <a:lnTo>
                    <a:pt x="3471682" y="3006"/>
                  </a:lnTo>
                  <a:lnTo>
                    <a:pt x="3456889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348503" y="175969"/>
              <a:ext cx="3495040" cy="742950"/>
            </a:xfrm>
            <a:custGeom>
              <a:avLst/>
              <a:gdLst/>
              <a:ahLst/>
              <a:cxnLst/>
              <a:rect l="l" t="t" r="r" b="b"/>
              <a:pathLst>
                <a:path w="3495040" h="742950">
                  <a:moveTo>
                    <a:pt x="3456889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3456889" y="0"/>
                  </a:lnTo>
                  <a:lnTo>
                    <a:pt x="3471682" y="3006"/>
                  </a:lnTo>
                  <a:lnTo>
                    <a:pt x="3483797" y="11191"/>
                  </a:lnTo>
                  <a:lnTo>
                    <a:pt x="3491982" y="23306"/>
                  </a:lnTo>
                  <a:lnTo>
                    <a:pt x="3494989" y="38099"/>
                  </a:lnTo>
                  <a:lnTo>
                    <a:pt x="3494989" y="704341"/>
                  </a:lnTo>
                  <a:lnTo>
                    <a:pt x="3491982" y="719135"/>
                  </a:lnTo>
                  <a:lnTo>
                    <a:pt x="3483797" y="731250"/>
                  </a:lnTo>
                  <a:lnTo>
                    <a:pt x="3471682" y="739435"/>
                  </a:lnTo>
                  <a:lnTo>
                    <a:pt x="3456889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61547" y="279422"/>
            <a:ext cx="266890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Let’s discuss!</a:t>
            </a:r>
            <a:endParaRPr sz="3400" dirty="0">
              <a:latin typeface="Sassoon Sans Rg" pitchFamily="2" charset="77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16" name="object 16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4914" y="211303"/>
            <a:ext cx="6864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Fluency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20" name="object 32">
            <a:extLst>
              <a:ext uri="{FF2B5EF4-FFF2-40B4-BE49-F238E27FC236}">
                <a16:creationId xmlns:a16="http://schemas.microsoft.com/office/drawing/2014/main" id="{1B8FA55E-84CB-337D-9EBC-61700A3ABC1C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41668" y="0"/>
            <a:ext cx="556895" cy="663575"/>
            <a:chOff x="11641668" y="0"/>
            <a:chExt cx="556895" cy="663575"/>
          </a:xfrm>
        </p:grpSpPr>
        <p:sp>
          <p:nvSpPr>
            <p:cNvPr id="3" name="object 3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543981" y="0"/>
                  </a:moveTo>
                  <a:lnTo>
                    <a:pt x="2438" y="0"/>
                  </a:ln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  <a:lnTo>
                    <a:pt x="54398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2438" y="0"/>
                  </a:move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543981" y="0"/>
                  </a:moveTo>
                  <a:lnTo>
                    <a:pt x="2438" y="0"/>
                  </a:ln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  <a:lnTo>
                    <a:pt x="54398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2438" y="0"/>
                  </a:move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82003" y="46068"/>
            <a:ext cx="2184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4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29800" y="196403"/>
            <a:ext cx="180429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answers</a:t>
            </a:r>
            <a:endParaRPr sz="3600" dirty="0">
              <a:latin typeface="Sassoon Sans Rg" pitchFamily="2" charset="77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42153" y="169619"/>
            <a:ext cx="3507740" cy="755650"/>
            <a:chOff x="4342153" y="169619"/>
            <a:chExt cx="3507740" cy="755650"/>
          </a:xfrm>
        </p:grpSpPr>
        <p:sp>
          <p:nvSpPr>
            <p:cNvPr id="10" name="object 10"/>
            <p:cNvSpPr/>
            <p:nvPr/>
          </p:nvSpPr>
          <p:spPr>
            <a:xfrm>
              <a:off x="4348503" y="175969"/>
              <a:ext cx="3495040" cy="742950"/>
            </a:xfrm>
            <a:custGeom>
              <a:avLst/>
              <a:gdLst/>
              <a:ahLst/>
              <a:cxnLst/>
              <a:rect l="l" t="t" r="r" b="b"/>
              <a:pathLst>
                <a:path w="3495040" h="742950">
                  <a:moveTo>
                    <a:pt x="3456889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3456889" y="742441"/>
                  </a:lnTo>
                  <a:lnTo>
                    <a:pt x="3471682" y="739435"/>
                  </a:lnTo>
                  <a:lnTo>
                    <a:pt x="3483797" y="731250"/>
                  </a:lnTo>
                  <a:lnTo>
                    <a:pt x="3491982" y="719135"/>
                  </a:lnTo>
                  <a:lnTo>
                    <a:pt x="3494989" y="704341"/>
                  </a:lnTo>
                  <a:lnTo>
                    <a:pt x="3494989" y="38099"/>
                  </a:lnTo>
                  <a:lnTo>
                    <a:pt x="3491982" y="23306"/>
                  </a:lnTo>
                  <a:lnTo>
                    <a:pt x="3483797" y="11191"/>
                  </a:lnTo>
                  <a:lnTo>
                    <a:pt x="3471682" y="3006"/>
                  </a:lnTo>
                  <a:lnTo>
                    <a:pt x="3456889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348503" y="175969"/>
              <a:ext cx="3495040" cy="742950"/>
            </a:xfrm>
            <a:custGeom>
              <a:avLst/>
              <a:gdLst/>
              <a:ahLst/>
              <a:cxnLst/>
              <a:rect l="l" t="t" r="r" b="b"/>
              <a:pathLst>
                <a:path w="3495040" h="742950">
                  <a:moveTo>
                    <a:pt x="3456889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3456889" y="0"/>
                  </a:lnTo>
                  <a:lnTo>
                    <a:pt x="3471682" y="3006"/>
                  </a:lnTo>
                  <a:lnTo>
                    <a:pt x="3483797" y="11191"/>
                  </a:lnTo>
                  <a:lnTo>
                    <a:pt x="3491982" y="23306"/>
                  </a:lnTo>
                  <a:lnTo>
                    <a:pt x="3494989" y="38099"/>
                  </a:lnTo>
                  <a:lnTo>
                    <a:pt x="3494989" y="704341"/>
                  </a:lnTo>
                  <a:lnTo>
                    <a:pt x="3491982" y="719135"/>
                  </a:lnTo>
                  <a:lnTo>
                    <a:pt x="3483797" y="731250"/>
                  </a:lnTo>
                  <a:lnTo>
                    <a:pt x="3471682" y="739435"/>
                  </a:lnTo>
                  <a:lnTo>
                    <a:pt x="3456889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78250" y="2770367"/>
            <a:ext cx="8435340" cy="18158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163445" algn="l"/>
                <a:tab pos="4395470" algn="l"/>
                <a:tab pos="5887720" algn="l"/>
              </a:tabLst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A </a:t>
            </a:r>
            <a:r>
              <a:rPr sz="4400" b="1" u="sng" baseline="1851" dirty="0">
                <a:solidFill>
                  <a:srgbClr val="94CD7E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"/>
              </a:rPr>
              <a:t>  common	</a:t>
            </a:r>
            <a:r>
              <a:rPr sz="4400" b="1" baseline="185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noun refers to a </a:t>
            </a:r>
            <a:r>
              <a:rPr sz="4400" b="1" u="sng" baseline="3703" dirty="0">
                <a:solidFill>
                  <a:srgbClr val="94CD7E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"/>
              </a:rPr>
              <a:t> 	general	</a:t>
            </a:r>
            <a:r>
              <a:rPr sz="4400" b="1" baseline="3703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person, place or thing.</a:t>
            </a:r>
            <a:endParaRPr sz="2000" dirty="0">
              <a:latin typeface="Sassoon Sans Rg" pitchFamily="2" charset="77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 dirty="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tabLst>
                <a:tab pos="664845" algn="l"/>
                <a:tab pos="2163445" algn="l"/>
                <a:tab pos="4419600" algn="l"/>
                <a:tab pos="5965190" algn="l"/>
              </a:tabLst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A </a:t>
            </a:r>
            <a:r>
              <a:rPr sz="2800" b="1" u="sng" dirty="0">
                <a:solidFill>
                  <a:srgbClr val="94CD7E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"/>
              </a:rPr>
              <a:t> 	proper	</a:t>
            </a:r>
            <a:r>
              <a:rPr sz="28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noun refers to a </a:t>
            </a:r>
            <a:r>
              <a:rPr sz="4400" b="1" u="sng" baseline="1851" dirty="0">
                <a:solidFill>
                  <a:srgbClr val="94CD7E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"/>
              </a:rPr>
              <a:t> 	specific	</a:t>
            </a:r>
            <a:r>
              <a:rPr lang="en-US" sz="4400" b="1" baseline="1851" dirty="0">
                <a:solidFill>
                  <a:srgbClr val="94CD7E"/>
                </a:solidFill>
                <a:uFill>
                  <a:solidFill>
                    <a:srgbClr val="1A273C"/>
                  </a:solidFill>
                </a:uFill>
                <a:latin typeface="Sassoon Sans Rg" pitchFamily="2" charset="77"/>
                <a:cs typeface="Arial"/>
              </a:rPr>
              <a:t>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person, place or thing.</a:t>
            </a:r>
            <a:endParaRPr sz="2000" dirty="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It names a noun precisely.</a:t>
            </a:r>
            <a:endParaRPr sz="2000" dirty="0">
              <a:latin typeface="Sassoon Sans Rg" pitchFamily="2" charset="77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16" name="object 16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20" name="object 18">
            <a:extLst>
              <a:ext uri="{FF2B5EF4-FFF2-40B4-BE49-F238E27FC236}">
                <a16:creationId xmlns:a16="http://schemas.microsoft.com/office/drawing/2014/main" id="{BB4311F2-1599-8939-0B54-1BAE5AE11DEC}"/>
              </a:ext>
            </a:extLst>
          </p:cNvPr>
          <p:cNvSpPr txBox="1"/>
          <p:nvPr/>
        </p:nvSpPr>
        <p:spPr>
          <a:xfrm>
            <a:off x="554914" y="211303"/>
            <a:ext cx="6864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Fluency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B8DF02AF-1FAA-8EA7-A229-D5ABB63AA90D}"/>
              </a:ext>
            </a:extLst>
          </p:cNvPr>
          <p:cNvSpPr txBox="1"/>
          <p:nvPr/>
        </p:nvSpPr>
        <p:spPr>
          <a:xfrm>
            <a:off x="4761547" y="279422"/>
            <a:ext cx="266890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Let’s discuss!</a:t>
            </a:r>
            <a:endParaRPr sz="3400" dirty="0">
              <a:latin typeface="Sassoon Sans Rg" pitchFamily="2" charset="77"/>
              <a:cs typeface="Arial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E4C1B910-298F-1ACA-434C-DBA1253B67B6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6134F8E1-0619-6BC7-BEDA-03880A6A0EE1}"/>
              </a:ext>
            </a:extLst>
          </p:cNvPr>
          <p:cNvSpPr txBox="1"/>
          <p:nvPr/>
        </p:nvSpPr>
        <p:spPr>
          <a:xfrm>
            <a:off x="2477439" y="1196771"/>
            <a:ext cx="7123761" cy="528350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80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Which word belongs where? </a:t>
            </a:r>
            <a:r>
              <a:rPr sz="20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Discuss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with your learning partner.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231140">
              <a:lnSpc>
                <a:spcPct val="100000"/>
              </a:lnSpc>
              <a:spcBef>
                <a:spcPts val="80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990" y="46080"/>
            <a:ext cx="2184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5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9389" y="169619"/>
            <a:ext cx="3940810" cy="755650"/>
            <a:chOff x="569389" y="169619"/>
            <a:chExt cx="3940810" cy="755650"/>
          </a:xfrm>
        </p:grpSpPr>
        <p:sp>
          <p:nvSpPr>
            <p:cNvPr id="4" name="object 4"/>
            <p:cNvSpPr/>
            <p:nvPr/>
          </p:nvSpPr>
          <p:spPr>
            <a:xfrm>
              <a:off x="575739" y="175969"/>
              <a:ext cx="3928110" cy="742950"/>
            </a:xfrm>
            <a:custGeom>
              <a:avLst/>
              <a:gdLst/>
              <a:ahLst/>
              <a:cxnLst/>
              <a:rect l="l" t="t" r="r" b="b"/>
              <a:pathLst>
                <a:path w="3928110" h="742950">
                  <a:moveTo>
                    <a:pt x="3889552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3889552" y="742441"/>
                  </a:lnTo>
                  <a:lnTo>
                    <a:pt x="3904346" y="739435"/>
                  </a:lnTo>
                  <a:lnTo>
                    <a:pt x="3916460" y="731250"/>
                  </a:lnTo>
                  <a:lnTo>
                    <a:pt x="3924646" y="719135"/>
                  </a:lnTo>
                  <a:lnTo>
                    <a:pt x="3927652" y="704341"/>
                  </a:lnTo>
                  <a:lnTo>
                    <a:pt x="3927652" y="38099"/>
                  </a:lnTo>
                  <a:lnTo>
                    <a:pt x="3924646" y="23306"/>
                  </a:lnTo>
                  <a:lnTo>
                    <a:pt x="3916460" y="11191"/>
                  </a:lnTo>
                  <a:lnTo>
                    <a:pt x="3904346" y="3006"/>
                  </a:lnTo>
                  <a:lnTo>
                    <a:pt x="3889552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75739" y="175969"/>
              <a:ext cx="3928110" cy="742950"/>
            </a:xfrm>
            <a:custGeom>
              <a:avLst/>
              <a:gdLst/>
              <a:ahLst/>
              <a:cxnLst/>
              <a:rect l="l" t="t" r="r" b="b"/>
              <a:pathLst>
                <a:path w="3928110" h="742950">
                  <a:moveTo>
                    <a:pt x="3889552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3889552" y="0"/>
                  </a:lnTo>
                  <a:lnTo>
                    <a:pt x="3904346" y="3006"/>
                  </a:lnTo>
                  <a:lnTo>
                    <a:pt x="3916460" y="11191"/>
                  </a:lnTo>
                  <a:lnTo>
                    <a:pt x="3924646" y="23306"/>
                  </a:lnTo>
                  <a:lnTo>
                    <a:pt x="3927652" y="38099"/>
                  </a:lnTo>
                  <a:lnTo>
                    <a:pt x="3927652" y="704341"/>
                  </a:lnTo>
                  <a:lnTo>
                    <a:pt x="3924646" y="719135"/>
                  </a:lnTo>
                  <a:lnTo>
                    <a:pt x="3916460" y="731250"/>
                  </a:lnTo>
                  <a:lnTo>
                    <a:pt x="3904346" y="739435"/>
                  </a:lnTo>
                  <a:lnTo>
                    <a:pt x="3889552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0901" y="272695"/>
            <a:ext cx="349778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Sassoon Sans Rg" pitchFamily="2" charset="77"/>
              </a:rPr>
              <a:t>Identifying nouns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3221" y="2243773"/>
            <a:ext cx="3585165" cy="1173911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 marR="5080" indent="111125">
              <a:lnSpc>
                <a:spcPts val="4029"/>
              </a:lnSpc>
              <a:spcBef>
                <a:spcPts val="1030"/>
              </a:spcBef>
            </a:pPr>
            <a:r>
              <a:rPr sz="40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Sophia went on  holiday to Spain.</a:t>
            </a:r>
            <a:endParaRPr sz="4000" dirty="0">
              <a:latin typeface="Sassoon Sans Rg" pitchFamily="2" charset="77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030084" y="4854444"/>
            <a:ext cx="811530" cy="0"/>
          </a:xfrm>
          <a:custGeom>
            <a:avLst/>
            <a:gdLst/>
            <a:ahLst/>
            <a:cxnLst/>
            <a:rect l="l" t="t" r="r" b="b"/>
            <a:pathLst>
              <a:path w="811529">
                <a:moveTo>
                  <a:pt x="0" y="0"/>
                </a:moveTo>
                <a:lnTo>
                  <a:pt x="811352" y="0"/>
                </a:lnTo>
                <a:lnTo>
                  <a:pt x="0" y="0"/>
                </a:lnTo>
                <a:close/>
              </a:path>
            </a:pathLst>
          </a:custGeom>
          <a:ln w="15455">
            <a:solidFill>
              <a:srgbClr val="E4394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5729" y="1069378"/>
            <a:ext cx="4682071" cy="528350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800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it a 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common noun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or a </a:t>
            </a:r>
            <a:r>
              <a:rPr sz="2000" b="1" dirty="0">
                <a:solidFill>
                  <a:srgbClr val="7EA63D"/>
                </a:solidFill>
                <a:latin typeface="Sassoon Sans Rg" pitchFamily="2" charset="77"/>
                <a:cs typeface="Arial"/>
              </a:rPr>
              <a:t>proper noun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?</a:t>
            </a: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139700">
              <a:lnSpc>
                <a:spcPct val="100000"/>
              </a:lnSpc>
              <a:spcBef>
                <a:spcPts val="800"/>
              </a:spcBef>
            </a:pPr>
            <a:endParaRPr sz="100" dirty="0">
              <a:latin typeface="Sassoon Sans Rg" pitchFamily="2" charset="77"/>
              <a:cs typeface="Arial M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206" y="4018994"/>
            <a:ext cx="5088737" cy="200942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E0D758B-F7A0-5CE3-5149-B1C9F06996EB}"/>
              </a:ext>
            </a:extLst>
          </p:cNvPr>
          <p:cNvSpPr/>
          <p:nvPr/>
        </p:nvSpPr>
        <p:spPr>
          <a:xfrm>
            <a:off x="8763000" y="4343400"/>
            <a:ext cx="2057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8334111D-EFD3-B2E5-8B0E-24594F2F2BC0}"/>
              </a:ext>
            </a:extLst>
          </p:cNvPr>
          <p:cNvSpPr txBox="1"/>
          <p:nvPr/>
        </p:nvSpPr>
        <p:spPr>
          <a:xfrm>
            <a:off x="6269533" y="5580146"/>
            <a:ext cx="197101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S</a:t>
            </a:r>
            <a:r>
              <a:rPr lang="en-US" sz="25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ophia</a:t>
            </a:r>
            <a:r>
              <a:rPr sz="25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25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S</a:t>
            </a:r>
            <a:r>
              <a:rPr lang="en-US" sz="25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pain</a:t>
            </a:r>
            <a:endParaRPr sz="2500" dirty="0">
              <a:latin typeface="Sassoon Sans Rg" pitchFamily="2" charset="77"/>
              <a:cs typeface="Arial"/>
            </a:endParaRPr>
          </a:p>
        </p:txBody>
      </p:sp>
      <p:sp>
        <p:nvSpPr>
          <p:cNvPr id="40" name="object 13">
            <a:extLst>
              <a:ext uri="{FF2B5EF4-FFF2-40B4-BE49-F238E27FC236}">
                <a16:creationId xmlns:a16="http://schemas.microsoft.com/office/drawing/2014/main" id="{290B8C82-F224-395D-02C1-323CF6F9B46C}"/>
              </a:ext>
            </a:extLst>
          </p:cNvPr>
          <p:cNvSpPr txBox="1"/>
          <p:nvPr/>
        </p:nvSpPr>
        <p:spPr>
          <a:xfrm>
            <a:off x="8667032" y="5581580"/>
            <a:ext cx="113111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holiday</a:t>
            </a:r>
            <a:endParaRPr sz="2500" dirty="0">
              <a:latin typeface="Sassoon Sans Rg" pitchFamily="2" charset="77"/>
              <a:cs typeface="Arial"/>
            </a:endParaRPr>
          </a:p>
        </p:txBody>
      </p:sp>
      <p:sp>
        <p:nvSpPr>
          <p:cNvPr id="42" name="object 15">
            <a:extLst>
              <a:ext uri="{FF2B5EF4-FFF2-40B4-BE49-F238E27FC236}">
                <a16:creationId xmlns:a16="http://schemas.microsoft.com/office/drawing/2014/main" id="{1AB387B2-2D14-08B8-704E-6E28172ED88A}"/>
              </a:ext>
            </a:extLst>
          </p:cNvPr>
          <p:cNvSpPr txBox="1"/>
          <p:nvPr/>
        </p:nvSpPr>
        <p:spPr>
          <a:xfrm>
            <a:off x="10135030" y="3177595"/>
            <a:ext cx="730783" cy="829971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algn="ctr">
              <a:lnSpc>
                <a:spcPct val="79600"/>
              </a:lnSpc>
              <a:spcBef>
                <a:spcPts val="630"/>
              </a:spcBef>
            </a:pPr>
            <a:r>
              <a:rPr lang="en-US"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went on </a:t>
            </a:r>
            <a:br>
              <a:rPr lang="en-US"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</a:br>
            <a:r>
              <a:rPr lang="en-US"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to</a:t>
            </a:r>
            <a:endParaRPr sz="2000" dirty="0">
              <a:latin typeface="Sassoon Sans Rg" pitchFamily="2" charset="77"/>
              <a:cs typeface="Arial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EAD7EC-4D88-24CA-B2AA-F1BC6C234193}"/>
              </a:ext>
            </a:extLst>
          </p:cNvPr>
          <p:cNvGrpSpPr/>
          <p:nvPr/>
        </p:nvGrpSpPr>
        <p:grpSpPr>
          <a:xfrm>
            <a:off x="6257215" y="620433"/>
            <a:ext cx="4952045" cy="5153290"/>
            <a:chOff x="6257215" y="620433"/>
            <a:chExt cx="4952045" cy="5153290"/>
          </a:xfrm>
        </p:grpSpPr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F960ACE6-7947-DD29-41D1-514AA295C1B4}"/>
                </a:ext>
              </a:extLst>
            </p:cNvPr>
            <p:cNvSpPr txBox="1"/>
            <p:nvPr/>
          </p:nvSpPr>
          <p:spPr>
            <a:xfrm>
              <a:off x="7233610" y="2779979"/>
              <a:ext cx="1998980" cy="1016817"/>
            </a:xfrm>
            <a:prstGeom prst="rect">
              <a:avLst/>
            </a:prstGeom>
            <a:solidFill>
              <a:srgbClr val="47277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86360" rIns="0" bIns="0" rtlCol="0">
              <a:spAutoFit/>
            </a:bodyPr>
            <a:lstStyle/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US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PK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sz="3200" dirty="0">
                <a:latin typeface="Sassoon Sans Rg" pitchFamily="2" charset="77"/>
                <a:cs typeface="Arial M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3F836A-7842-C320-FD2D-C669EF4D49E2}"/>
                </a:ext>
              </a:extLst>
            </p:cNvPr>
            <p:cNvGrpSpPr/>
            <p:nvPr/>
          </p:nvGrpSpPr>
          <p:grpSpPr>
            <a:xfrm>
              <a:off x="6257215" y="620433"/>
              <a:ext cx="4952045" cy="5153290"/>
              <a:chOff x="6257215" y="620433"/>
              <a:chExt cx="4952045" cy="515329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4B7DD82-D1C1-AB12-4047-D60B32799A62}"/>
                  </a:ext>
                </a:extLst>
              </p:cNvPr>
              <p:cNvGrpSpPr/>
              <p:nvPr/>
            </p:nvGrpSpPr>
            <p:grpSpPr>
              <a:xfrm>
                <a:off x="6257215" y="620433"/>
                <a:ext cx="4952045" cy="4937607"/>
                <a:chOff x="6257215" y="620433"/>
                <a:chExt cx="4952045" cy="4937607"/>
              </a:xfrm>
            </p:grpSpPr>
            <p:sp>
              <p:nvSpPr>
                <p:cNvPr id="50" name="object 14">
                  <a:extLst>
                    <a:ext uri="{FF2B5EF4-FFF2-40B4-BE49-F238E27FC236}">
                      <a16:creationId xmlns:a16="http://schemas.microsoft.com/office/drawing/2014/main" id="{04967CF8-F02A-D064-E917-F1EEFA9869C2}"/>
                    </a:ext>
                  </a:extLst>
                </p:cNvPr>
                <p:cNvSpPr txBox="1"/>
                <p:nvPr/>
              </p:nvSpPr>
              <p:spPr>
                <a:xfrm>
                  <a:off x="6257215" y="2830728"/>
                  <a:ext cx="905585" cy="856260"/>
                </a:xfrm>
                <a:prstGeom prst="rect">
                  <a:avLst/>
                </a:prstGeom>
              </p:spPr>
              <p:txBody>
                <a:bodyPr vert="horz" wrap="square" lIns="0" tIns="64135" rIns="0" bIns="0" rtlCol="0">
                  <a:spAutoFit/>
                </a:bodyPr>
                <a:lstStyle/>
                <a:p>
                  <a:pPr marL="12700" marR="5080" algn="ctr">
                    <a:lnSpc>
                      <a:spcPct val="84600"/>
                    </a:lnSpc>
                    <a:spcBef>
                      <a:spcPts val="505"/>
                    </a:spcBef>
                  </a:pPr>
                  <a:r>
                    <a:rPr lang="en-US" sz="20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Sophia holiday Spain</a:t>
                  </a:r>
                  <a:endParaRPr sz="20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2" name="object 17">
                  <a:extLst>
                    <a:ext uri="{FF2B5EF4-FFF2-40B4-BE49-F238E27FC236}">
                      <a16:creationId xmlns:a16="http://schemas.microsoft.com/office/drawing/2014/main" id="{6EB6C1DE-76C3-78E0-1CAB-0CA4D2A31D9E}"/>
                    </a:ext>
                  </a:extLst>
                </p:cNvPr>
                <p:cNvSpPr/>
                <p:nvPr/>
              </p:nvSpPr>
              <p:spPr>
                <a:xfrm>
                  <a:off x="8202974" y="1667670"/>
                  <a:ext cx="1062990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990" h="1112520">
                      <a:moveTo>
                        <a:pt x="1062431" y="0"/>
                      </a:moveTo>
                      <a:lnTo>
                        <a:pt x="1062431" y="687006"/>
                      </a:lnTo>
                      <a:lnTo>
                        <a:pt x="0" y="687006"/>
                      </a:lnTo>
                      <a:lnTo>
                        <a:pt x="0" y="1112316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3" name="object 18">
                  <a:extLst>
                    <a:ext uri="{FF2B5EF4-FFF2-40B4-BE49-F238E27FC236}">
                      <a16:creationId xmlns:a16="http://schemas.microsoft.com/office/drawing/2014/main" id="{22ACCDA0-EAA5-25B7-9403-FFE3743A54BD}"/>
                    </a:ext>
                  </a:extLst>
                </p:cNvPr>
                <p:cNvSpPr/>
                <p:nvPr/>
              </p:nvSpPr>
              <p:spPr>
                <a:xfrm>
                  <a:off x="7225463" y="3799580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820559" y="0"/>
                      </a:moveTo>
                      <a:lnTo>
                        <a:pt x="820559" y="250786"/>
                      </a:lnTo>
                      <a:lnTo>
                        <a:pt x="0" y="250786"/>
                      </a:lnTo>
                      <a:lnTo>
                        <a:pt x="0" y="1841207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4" name="object 19">
                  <a:extLst>
                    <a:ext uri="{FF2B5EF4-FFF2-40B4-BE49-F238E27FC236}">
                      <a16:creationId xmlns:a16="http://schemas.microsoft.com/office/drawing/2014/main" id="{1F5ABFE7-E2D8-1C4D-0AAA-AA22E92F79EB}"/>
                    </a:ext>
                  </a:extLst>
                </p:cNvPr>
                <p:cNvSpPr/>
                <p:nvPr/>
              </p:nvSpPr>
              <p:spPr>
                <a:xfrm>
                  <a:off x="8387429" y="3799579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0" y="0"/>
                      </a:moveTo>
                      <a:lnTo>
                        <a:pt x="0" y="250786"/>
                      </a:lnTo>
                      <a:lnTo>
                        <a:pt x="820559" y="250786"/>
                      </a:lnTo>
                      <a:lnTo>
                        <a:pt x="820559" y="1841207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5" name="object 21">
                  <a:extLst>
                    <a:ext uri="{FF2B5EF4-FFF2-40B4-BE49-F238E27FC236}">
                      <a16:creationId xmlns:a16="http://schemas.microsoft.com/office/drawing/2014/main" id="{2F7E3BC2-9F57-26E8-D6C4-91BAEEA9577E}"/>
                    </a:ext>
                  </a:extLst>
                </p:cNvPr>
                <p:cNvSpPr/>
                <p:nvPr/>
              </p:nvSpPr>
              <p:spPr>
                <a:xfrm>
                  <a:off x="9606659" y="1667670"/>
                  <a:ext cx="821055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112520">
                      <a:moveTo>
                        <a:pt x="0" y="0"/>
                      </a:moveTo>
                      <a:lnTo>
                        <a:pt x="0" y="687006"/>
                      </a:lnTo>
                      <a:lnTo>
                        <a:pt x="820559" y="687006"/>
                      </a:lnTo>
                      <a:lnTo>
                        <a:pt x="820559" y="1112316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6" name="object 23">
                  <a:extLst>
                    <a:ext uri="{FF2B5EF4-FFF2-40B4-BE49-F238E27FC236}">
                      <a16:creationId xmlns:a16="http://schemas.microsoft.com/office/drawing/2014/main" id="{54B3467B-386C-A4B0-00E2-D33EF1C4B534}"/>
                    </a:ext>
                  </a:extLst>
                </p:cNvPr>
                <p:cNvSpPr txBox="1"/>
                <p:nvPr/>
              </p:nvSpPr>
              <p:spPr>
                <a:xfrm>
                  <a:off x="8712968" y="2127464"/>
                  <a:ext cx="238760" cy="1513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</a:t>
                  </a:r>
                  <a:endParaRPr sz="90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7" name="object 24">
                  <a:extLst>
                    <a:ext uri="{FF2B5EF4-FFF2-40B4-BE49-F238E27FC236}">
                      <a16:creationId xmlns:a16="http://schemas.microsoft.com/office/drawing/2014/main" id="{0C645B7F-6AE6-6AB8-D6B7-74FDF2EED977}"/>
                    </a:ext>
                  </a:extLst>
                </p:cNvPr>
                <p:cNvSpPr txBox="1"/>
                <p:nvPr/>
              </p:nvSpPr>
              <p:spPr>
                <a:xfrm>
                  <a:off x="9886384" y="2120695"/>
                  <a:ext cx="218440" cy="1513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90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8" name="object 25">
                  <a:extLst>
                    <a:ext uri="{FF2B5EF4-FFF2-40B4-BE49-F238E27FC236}">
                      <a16:creationId xmlns:a16="http://schemas.microsoft.com/office/drawing/2014/main" id="{CAB4FC05-AB95-BF34-B484-7B363CE25F16}"/>
                    </a:ext>
                  </a:extLst>
                </p:cNvPr>
                <p:cNvSpPr txBox="1"/>
                <p:nvPr/>
              </p:nvSpPr>
              <p:spPr>
                <a:xfrm>
                  <a:off x="7544586" y="3953337"/>
                  <a:ext cx="1391920" cy="159018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  <a:tabLst>
                      <a:tab pos="1185545" algn="l"/>
                    </a:tabLst>
                  </a:pPr>
                  <a:r>
                    <a:rPr sz="9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	</a:t>
                  </a:r>
                  <a:r>
                    <a:rPr sz="1400" b="1" baseline="2923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1400" baseline="2923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9" name="object 26">
                  <a:extLst>
                    <a:ext uri="{FF2B5EF4-FFF2-40B4-BE49-F238E27FC236}">
                      <a16:creationId xmlns:a16="http://schemas.microsoft.com/office/drawing/2014/main" id="{D700CF92-2EFD-2275-8A8E-F44FCD1DE35B}"/>
                    </a:ext>
                  </a:extLst>
                </p:cNvPr>
                <p:cNvSpPr/>
                <p:nvPr/>
              </p:nvSpPr>
              <p:spPr>
                <a:xfrm>
                  <a:off x="9667582" y="2779979"/>
                  <a:ext cx="1519555" cy="39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399414">
                      <a:moveTo>
                        <a:pt x="1519262" y="398818"/>
                      </a:moveTo>
                      <a:lnTo>
                        <a:pt x="0" y="398818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398818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0" name="object 27">
                  <a:extLst>
                    <a:ext uri="{FF2B5EF4-FFF2-40B4-BE49-F238E27FC236}">
                      <a16:creationId xmlns:a16="http://schemas.microsoft.com/office/drawing/2014/main" id="{4809B568-EEFB-5BC5-994E-E0F2194BA5D3}"/>
                    </a:ext>
                  </a:extLst>
                </p:cNvPr>
                <p:cNvSpPr txBox="1"/>
                <p:nvPr/>
              </p:nvSpPr>
              <p:spPr>
                <a:xfrm>
                  <a:off x="9667582" y="2779979"/>
                  <a:ext cx="1519555" cy="300723"/>
                </a:xfrm>
                <a:prstGeom prst="rect">
                  <a:avLst/>
                </a:prstGeom>
                <a:ln w="63500">
                  <a:noFill/>
                </a:ln>
              </p:spPr>
              <p:txBody>
                <a:bodyPr vert="horz" wrap="square" lIns="0" tIns="53975" rIns="0" bIns="0" rtlCol="0">
                  <a:spAutoFit/>
                </a:bodyPr>
                <a:lstStyle/>
                <a:p>
                  <a:pPr marL="104775">
                    <a:lnSpc>
                      <a:spcPct val="100000"/>
                    </a:lnSpc>
                    <a:spcBef>
                      <a:spcPts val="425"/>
                    </a:spcBef>
                  </a:pPr>
                  <a:r>
                    <a:rPr sz="1600" dirty="0">
                      <a:solidFill>
                        <a:srgbClr val="E43941"/>
                      </a:solidFill>
                      <a:latin typeface="Sassoon Sans Rg" pitchFamily="2" charset="77"/>
                      <a:cs typeface="Arial MT"/>
                    </a:rPr>
                    <a:t>It is not a noun.</a:t>
                  </a:r>
                  <a:endParaRPr sz="16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61" name="object 28">
                  <a:extLst>
                    <a:ext uri="{FF2B5EF4-FFF2-40B4-BE49-F238E27FC236}">
                      <a16:creationId xmlns:a16="http://schemas.microsoft.com/office/drawing/2014/main" id="{340DFC0D-0737-C195-A9AE-75AF0E28037F}"/>
                    </a:ext>
                  </a:extLst>
                </p:cNvPr>
                <p:cNvSpPr/>
                <p:nvPr/>
              </p:nvSpPr>
              <p:spPr>
                <a:xfrm>
                  <a:off x="6473977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2" name="object 29">
                  <a:extLst>
                    <a:ext uri="{FF2B5EF4-FFF2-40B4-BE49-F238E27FC236}">
                      <a16:creationId xmlns:a16="http://schemas.microsoft.com/office/drawing/2014/main" id="{C5203D14-F863-1D2F-B28C-0AF0E8A68767}"/>
                    </a:ext>
                  </a:extLst>
                </p:cNvPr>
                <p:cNvSpPr txBox="1"/>
                <p:nvPr/>
              </p:nvSpPr>
              <p:spPr>
                <a:xfrm>
                  <a:off x="6528630" y="4656289"/>
                  <a:ext cx="1410335" cy="748281"/>
                </a:xfrm>
                <a:prstGeom prst="rect">
                  <a:avLst/>
                </a:prstGeom>
              </p:spPr>
              <p:txBody>
                <a:bodyPr vert="horz" wrap="square" lIns="0" tIns="55244" rIns="0" bIns="0" rtlCol="0">
                  <a:spAutoFit/>
                </a:bodyPr>
                <a:lstStyle/>
                <a:p>
                  <a:pPr marL="12700" marR="5080" algn="ctr">
                    <a:lnSpc>
                      <a:spcPts val="1750"/>
                    </a:lnSpc>
                    <a:spcBef>
                      <a:spcPts val="434"/>
                    </a:spcBef>
                  </a:pPr>
                  <a:r>
                    <a:rPr sz="16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It’s a </a:t>
                  </a:r>
                  <a:r>
                    <a:rPr sz="1600" b="1" u="heavy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proper </a:t>
                  </a:r>
                  <a:r>
                    <a:rPr sz="16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1600" b="1" u="heavy" dirty="0">
                      <a:solidFill>
                        <a:srgbClr val="94CD7E"/>
                      </a:solidFill>
                      <a:uFill>
                        <a:solidFill>
                          <a:srgbClr val="94CD7E"/>
                        </a:solidFill>
                      </a:uFill>
                      <a:latin typeface="Sassoon Sans Rg" pitchFamily="2" charset="77"/>
                      <a:cs typeface="Arial"/>
                    </a:rPr>
                    <a:t>noun</a:t>
                  </a:r>
                  <a:r>
                    <a:rPr sz="16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 It needs a  </a:t>
                  </a:r>
                  <a:r>
                    <a:rPr sz="1600" b="1" dirty="0">
                      <a:solidFill>
                        <a:srgbClr val="5F54A3"/>
                      </a:solidFill>
                      <a:latin typeface="Sassoon Sans Rg" pitchFamily="2" charset="77"/>
                      <a:cs typeface="Arial"/>
                    </a:rPr>
                    <a:t>capital letter</a:t>
                  </a:r>
                  <a:r>
                    <a:rPr sz="1600" dirty="0">
                      <a:solidFill>
                        <a:srgbClr val="94CD7E"/>
                      </a:solidFill>
                      <a:latin typeface="Sassoon Sans Rg" pitchFamily="2" charset="77"/>
                      <a:cs typeface="Arial MT"/>
                    </a:rPr>
                    <a:t>.</a:t>
                  </a:r>
                  <a:endParaRPr sz="16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63" name="object 30">
                  <a:extLst>
                    <a:ext uri="{FF2B5EF4-FFF2-40B4-BE49-F238E27FC236}">
                      <a16:creationId xmlns:a16="http://schemas.microsoft.com/office/drawing/2014/main" id="{B815C832-E24F-9310-5D08-0A1EF6FFC785}"/>
                    </a:ext>
                  </a:extLst>
                </p:cNvPr>
                <p:cNvSpPr/>
                <p:nvPr/>
              </p:nvSpPr>
              <p:spPr>
                <a:xfrm>
                  <a:off x="8456345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4" name="object 38">
                  <a:extLst>
                    <a:ext uri="{FF2B5EF4-FFF2-40B4-BE49-F238E27FC236}">
                      <a16:creationId xmlns:a16="http://schemas.microsoft.com/office/drawing/2014/main" id="{667DE4F1-1DE3-CFDC-9B0D-65E67B200689}"/>
                    </a:ext>
                  </a:extLst>
                </p:cNvPr>
                <p:cNvSpPr txBox="1"/>
                <p:nvPr/>
              </p:nvSpPr>
              <p:spPr>
                <a:xfrm>
                  <a:off x="7930553" y="620433"/>
                  <a:ext cx="3042248" cy="1055610"/>
                </a:xfrm>
                <a:prstGeom prst="rect">
                  <a:avLst/>
                </a:prstGeom>
                <a:solidFill>
                  <a:srgbClr val="47277A"/>
                </a:solidFill>
                <a:ln w="12700">
                  <a:solidFill>
                    <a:srgbClr val="000000"/>
                  </a:solidFill>
                </a:ln>
              </p:spPr>
              <p:txBody>
                <a:bodyPr vert="horz" wrap="square" lIns="0" tIns="139065" rIns="0" bIns="0" rtlCol="0">
                  <a:spAutoFit/>
                </a:bodyPr>
                <a:lstStyle/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1050" dirty="0">
                    <a:latin typeface="Sassoon Sans Rg" pitchFamily="2" charset="77"/>
                    <a:cs typeface="Arial MT"/>
                  </a:endParaRPr>
                </a:p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28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DC3F257-174C-1315-FB37-CB11E8774725}"/>
                    </a:ext>
                  </a:extLst>
                </p:cNvPr>
                <p:cNvSpPr txBox="1"/>
                <p:nvPr/>
              </p:nvSpPr>
              <p:spPr>
                <a:xfrm>
                  <a:off x="7848600" y="673241"/>
                  <a:ext cx="3360660" cy="11387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213995" marR="206375" lvl="0" indent="285750" algn="l" defTabSz="914400" rtl="0" eaLnBrk="1" fontAlgn="auto" latinLnBrk="0" hangingPunct="1">
                    <a:lnSpc>
                      <a:spcPts val="2980"/>
                    </a:lnSpc>
                    <a:spcBef>
                      <a:spcPts val="10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Is it a </a:t>
                  </a: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person</a:t>
                  </a:r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,  </a:t>
                  </a: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place </a:t>
                  </a:r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or a </a:t>
                  </a: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thing</a:t>
                  </a:r>
                  <a:r>
                    <a:rPr kumimoji="0" lang="en-GB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?</a:t>
                  </a:r>
                </a:p>
                <a:p>
                  <a:endParaRPr lang="en-PK" dirty="0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2A1B602-2763-CBFE-48EB-30C180A932DB}"/>
                    </a:ext>
                  </a:extLst>
                </p:cNvPr>
                <p:cNvSpPr txBox="1"/>
                <p:nvPr/>
              </p:nvSpPr>
              <p:spPr>
                <a:xfrm>
                  <a:off x="7032800" y="2777195"/>
                  <a:ext cx="24160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208915" marR="217804" lvl="0" indent="0" algn="ctr" defTabSz="914400" rtl="0" eaLnBrk="1" fontAlgn="auto" latinLnBrk="0" hangingPunct="1">
                    <a:lnSpc>
                      <a:spcPts val="1750"/>
                    </a:lnSpc>
                    <a:spcBef>
                      <a:spcPts val="68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Has the noun been  given a </a:t>
                  </a:r>
                  <a:r>
                    <a:rPr kumimoji="0" lang="en-GB" sz="1600" b="1" i="0" u="heavy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ea typeface="+mn-ea"/>
                      <a:cs typeface="Arial"/>
                    </a:rPr>
                    <a:t>specific </a:t>
                  </a:r>
                  <a:r>
                    <a: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 </a:t>
                  </a:r>
                  <a:r>
                    <a:rPr kumimoji="0" lang="en-GB" sz="1600" b="1" i="0" u="heavy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ea typeface="+mn-ea"/>
                      <a:cs typeface="Arial"/>
                    </a:rPr>
                    <a:t>name</a:t>
                  </a:r>
                  <a:r>
                    <a: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 </a:t>
                  </a:r>
                  <a:r>
                    <a:rPr kumimoji="0" lang="en-GB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so it can be  identified?</a:t>
                  </a: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CD94E35-CA74-CB96-749A-C5E55214B680}"/>
                  </a:ext>
                </a:extLst>
              </p:cNvPr>
              <p:cNvSpPr txBox="1"/>
              <p:nvPr/>
            </p:nvSpPr>
            <p:spPr>
              <a:xfrm>
                <a:off x="8164016" y="4685476"/>
                <a:ext cx="1971014" cy="1088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4310" marR="0" lvl="0" indent="-67310" algn="ctr" defTabSz="914400" rtl="0" eaLnBrk="1" fontAlgn="auto" latinLnBrk="0" hangingPunct="1">
                  <a:lnSpc>
                    <a:spcPct val="72800"/>
                  </a:lnSpc>
                  <a:spcBef>
                    <a:spcPts val="116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It’s a </a:t>
                </a: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common </a:t>
                </a:r>
                <a:r>
                  <a:rPr kumimoji="0" lang="en-GB" sz="1600" b="1" i="0" u="heavy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>
                      <a:solidFill>
                        <a:srgbClr val="E43941"/>
                      </a:solidFill>
                    </a:uFill>
                    <a:latin typeface="Sassoon Sans Rg" pitchFamily="2" charset="77"/>
                    <a:ea typeface="+mn-ea"/>
                    <a:cs typeface="Arial"/>
                  </a:rPr>
                  <a:t>noun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. It does  </a:t>
                </a:r>
                <a:b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not need a  </a:t>
                </a:r>
                <a:b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capital letter.</a:t>
                </a: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Sans Rg" pitchFamily="2" charset="77"/>
                  <a:ea typeface="+mn-ea"/>
                  <a:cs typeface="Arial MT"/>
                </a:endParaRPr>
              </a:p>
              <a:p>
                <a:endParaRPr lang="en-PK" dirty="0"/>
              </a:p>
            </p:txBody>
          </p:sp>
        </p:grpSp>
      </p:grpSp>
      <p:sp>
        <p:nvSpPr>
          <p:cNvPr id="67" name="object 32">
            <a:extLst>
              <a:ext uri="{FF2B5EF4-FFF2-40B4-BE49-F238E27FC236}">
                <a16:creationId xmlns:a16="http://schemas.microsoft.com/office/drawing/2014/main" id="{50D9AAFB-98C4-40CB-754D-9E22C5904A02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41668" y="0"/>
            <a:ext cx="556895" cy="663575"/>
            <a:chOff x="11641668" y="0"/>
            <a:chExt cx="556895" cy="663575"/>
          </a:xfrm>
        </p:grpSpPr>
        <p:sp>
          <p:nvSpPr>
            <p:cNvPr id="3" name="object 3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543981" y="0"/>
                  </a:moveTo>
                  <a:lnTo>
                    <a:pt x="2438" y="0"/>
                  </a:ln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  <a:lnTo>
                    <a:pt x="54398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2438" y="0"/>
                  </a:move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82003" y="46068"/>
            <a:ext cx="2184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6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25826" y="169619"/>
            <a:ext cx="3940810" cy="755650"/>
            <a:chOff x="4125826" y="169619"/>
            <a:chExt cx="3940810" cy="755650"/>
          </a:xfrm>
        </p:grpSpPr>
        <p:sp>
          <p:nvSpPr>
            <p:cNvPr id="7" name="object 7"/>
            <p:cNvSpPr/>
            <p:nvPr/>
          </p:nvSpPr>
          <p:spPr>
            <a:xfrm>
              <a:off x="4132176" y="175969"/>
              <a:ext cx="3928110" cy="742950"/>
            </a:xfrm>
            <a:custGeom>
              <a:avLst/>
              <a:gdLst/>
              <a:ahLst/>
              <a:cxnLst/>
              <a:rect l="l" t="t" r="r" b="b"/>
              <a:pathLst>
                <a:path w="3928109" h="742950">
                  <a:moveTo>
                    <a:pt x="3889552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3889552" y="742441"/>
                  </a:lnTo>
                  <a:lnTo>
                    <a:pt x="3904346" y="739435"/>
                  </a:lnTo>
                  <a:lnTo>
                    <a:pt x="3916460" y="731250"/>
                  </a:lnTo>
                  <a:lnTo>
                    <a:pt x="3924646" y="719135"/>
                  </a:lnTo>
                  <a:lnTo>
                    <a:pt x="3927652" y="704341"/>
                  </a:lnTo>
                  <a:lnTo>
                    <a:pt x="3927652" y="38099"/>
                  </a:lnTo>
                  <a:lnTo>
                    <a:pt x="3924646" y="23306"/>
                  </a:lnTo>
                  <a:lnTo>
                    <a:pt x="3916460" y="11191"/>
                  </a:lnTo>
                  <a:lnTo>
                    <a:pt x="3904346" y="3006"/>
                  </a:lnTo>
                  <a:lnTo>
                    <a:pt x="3889552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32176" y="175969"/>
              <a:ext cx="3928110" cy="742950"/>
            </a:xfrm>
            <a:custGeom>
              <a:avLst/>
              <a:gdLst/>
              <a:ahLst/>
              <a:cxnLst/>
              <a:rect l="l" t="t" r="r" b="b"/>
              <a:pathLst>
                <a:path w="3928109" h="742950">
                  <a:moveTo>
                    <a:pt x="3889552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3889552" y="0"/>
                  </a:lnTo>
                  <a:lnTo>
                    <a:pt x="3904346" y="3006"/>
                  </a:lnTo>
                  <a:lnTo>
                    <a:pt x="3916460" y="11191"/>
                  </a:lnTo>
                  <a:lnTo>
                    <a:pt x="3924646" y="23306"/>
                  </a:lnTo>
                  <a:lnTo>
                    <a:pt x="3927652" y="38099"/>
                  </a:lnTo>
                  <a:lnTo>
                    <a:pt x="3927652" y="704341"/>
                  </a:lnTo>
                  <a:lnTo>
                    <a:pt x="3924646" y="719135"/>
                  </a:lnTo>
                  <a:lnTo>
                    <a:pt x="3916460" y="731250"/>
                  </a:lnTo>
                  <a:lnTo>
                    <a:pt x="3904346" y="739435"/>
                  </a:lnTo>
                  <a:lnTo>
                    <a:pt x="3889552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43400" y="258781"/>
            <a:ext cx="354076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latin typeface="Sassoon Sans Rg" pitchFamily="2" charset="77"/>
              </a:rPr>
              <a:t>Identifying nouns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0054" y="2333640"/>
            <a:ext cx="499237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Carl linnaeus named each organism in latin.</a:t>
            </a:r>
            <a:endParaRPr sz="2200">
              <a:latin typeface="Sassoon Sans Rg" pitchFamily="2" charset="77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869" y="3777887"/>
            <a:ext cx="55010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u="sng" dirty="0">
                <a:solidFill>
                  <a:srgbClr val="462879"/>
                </a:solidFill>
                <a:uFill>
                  <a:solidFill>
                    <a:srgbClr val="462879"/>
                  </a:solidFill>
                </a:uFill>
                <a:latin typeface="Sassoon Sans Rg" pitchFamily="2" charset="77"/>
                <a:cs typeface="Arial"/>
              </a:rPr>
              <a:t>Carl </a:t>
            </a:r>
            <a:r>
              <a:rPr lang="en-GB" sz="2200" b="1" u="sng" dirty="0">
                <a:solidFill>
                  <a:srgbClr val="462879"/>
                </a:solidFill>
                <a:uFill>
                  <a:solidFill>
                    <a:srgbClr val="462879"/>
                  </a:solidFill>
                </a:uFill>
                <a:latin typeface="Sassoon Sans Rg" pitchFamily="2" charset="77"/>
                <a:cs typeface="Arial"/>
              </a:rPr>
              <a:t>l</a:t>
            </a:r>
            <a:r>
              <a:rPr sz="2200" b="1" u="sng" dirty="0" err="1">
                <a:solidFill>
                  <a:srgbClr val="462879"/>
                </a:solidFill>
                <a:uFill>
                  <a:solidFill>
                    <a:srgbClr val="462879"/>
                  </a:solidFill>
                </a:uFill>
                <a:latin typeface="Sassoon Sans Rg" pitchFamily="2" charset="77"/>
                <a:cs typeface="Arial"/>
              </a:rPr>
              <a:t>innaeus</a:t>
            </a:r>
            <a:r>
              <a:rPr lang="en-US" sz="2200" b="1" dirty="0">
                <a:solidFill>
                  <a:srgbClr val="462879"/>
                </a:solidFill>
                <a:uFill>
                  <a:solidFill>
                    <a:srgbClr val="462879"/>
                  </a:solidFill>
                </a:uFill>
                <a:latin typeface="Sassoon Sans Rg" pitchFamily="2" charset="77"/>
                <a:cs typeface="Arial"/>
              </a:rPr>
              <a:t> </a:t>
            </a:r>
            <a:r>
              <a:rPr sz="22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named each </a:t>
            </a:r>
            <a:r>
              <a:rPr sz="2200" b="1" u="sng" dirty="0">
                <a:solidFill>
                  <a:srgbClr val="462879"/>
                </a:solidFill>
                <a:uFill>
                  <a:solidFill>
                    <a:srgbClr val="462879"/>
                  </a:solidFill>
                </a:uFill>
                <a:latin typeface="Sassoon Sans Rg" pitchFamily="2" charset="77"/>
                <a:cs typeface="Arial"/>
              </a:rPr>
              <a:t>organism</a:t>
            </a:r>
            <a:r>
              <a:rPr sz="2200" b="1" dirty="0">
                <a:solidFill>
                  <a:srgbClr val="462879"/>
                </a:solidFill>
                <a:latin typeface="Sassoon Sans Rg" pitchFamily="2" charset="77"/>
                <a:cs typeface="Arial"/>
              </a:rPr>
              <a:t> </a:t>
            </a:r>
            <a:r>
              <a:rPr sz="22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in </a:t>
            </a:r>
            <a:r>
              <a:rPr sz="2200" b="1" u="sng" dirty="0">
                <a:solidFill>
                  <a:srgbClr val="462879"/>
                </a:solidFill>
                <a:uFill>
                  <a:solidFill>
                    <a:srgbClr val="462879"/>
                  </a:solidFill>
                </a:uFill>
                <a:latin typeface="Sassoon Sans Rg" pitchFamily="2" charset="77"/>
                <a:cs typeface="Arial"/>
              </a:rPr>
              <a:t>latin</a:t>
            </a:r>
            <a:r>
              <a:rPr sz="22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2200" dirty="0">
              <a:latin typeface="Sassoon Sans Rg" pitchFamily="2" charset="77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054" y="5135708"/>
            <a:ext cx="55010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Carl </a:t>
            </a:r>
            <a:r>
              <a:rPr lang="en-GB" sz="22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l</a:t>
            </a:r>
            <a:r>
              <a:rPr sz="2200" b="1" u="sng" dirty="0" err="1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innaeus</a:t>
            </a:r>
            <a:r>
              <a:rPr lang="en-US" sz="2200" b="1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 </a:t>
            </a:r>
            <a:r>
              <a:rPr sz="22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named each </a:t>
            </a:r>
            <a:r>
              <a:rPr sz="2200" b="1" u="sng" dirty="0">
                <a:solidFill>
                  <a:srgbClr val="E43941"/>
                </a:solidFill>
                <a:uFill>
                  <a:solidFill>
                    <a:srgbClr val="E43941"/>
                  </a:solidFill>
                </a:uFill>
                <a:latin typeface="Sassoon Sans Rg" pitchFamily="2" charset="77"/>
                <a:cs typeface="Arial"/>
              </a:rPr>
              <a:t>organism</a:t>
            </a:r>
            <a:r>
              <a:rPr sz="22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 </a:t>
            </a:r>
            <a:r>
              <a:rPr sz="22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in </a:t>
            </a:r>
            <a:r>
              <a:rPr sz="22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latin</a:t>
            </a:r>
            <a:r>
              <a:rPr sz="22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2200" dirty="0">
              <a:latin typeface="Sassoon Sans Rg" pitchFamily="2" charset="77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711258" y="5498388"/>
            <a:ext cx="702310" cy="0"/>
          </a:xfrm>
          <a:custGeom>
            <a:avLst/>
            <a:gdLst/>
            <a:ahLst/>
            <a:cxnLst/>
            <a:rect l="l" t="t" r="r" b="b"/>
            <a:pathLst>
              <a:path w="702309">
                <a:moveTo>
                  <a:pt x="0" y="0"/>
                </a:moveTo>
                <a:lnTo>
                  <a:pt x="701802" y="0"/>
                </a:lnTo>
                <a:lnTo>
                  <a:pt x="0" y="0"/>
                </a:lnTo>
                <a:close/>
              </a:path>
            </a:pathLst>
          </a:custGeom>
          <a:ln w="13360">
            <a:solidFill>
              <a:srgbClr val="E4394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83246" y="3540505"/>
            <a:ext cx="608965" cy="223779"/>
          </a:xfrm>
          <a:prstGeom prst="rect">
            <a:avLst/>
          </a:prstGeom>
          <a:solidFill>
            <a:srgbClr val="462879"/>
          </a:solidFill>
          <a:ln w="127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25"/>
              </a:spcBef>
            </a:pPr>
            <a:r>
              <a:rPr lang="en-GB" sz="10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p</a:t>
            </a:r>
            <a:r>
              <a:rPr sz="1000" b="1" dirty="0" err="1">
                <a:solidFill>
                  <a:srgbClr val="F4C669"/>
                </a:solidFill>
                <a:latin typeface="Sassoon Sans Rg" pitchFamily="2" charset="77"/>
                <a:cs typeface="Arial"/>
              </a:rPr>
              <a:t>erson</a:t>
            </a:r>
            <a:endParaRPr lang="en-US" sz="1000" b="1" dirty="0">
              <a:solidFill>
                <a:srgbClr val="F4C669"/>
              </a:solidFill>
              <a:latin typeface="Sassoon Sans Rg" pitchFamily="2" charset="77"/>
              <a:cs typeface="Arial"/>
            </a:endParaRPr>
          </a:p>
          <a:p>
            <a:pPr marL="102870">
              <a:lnSpc>
                <a:spcPct val="100000"/>
              </a:lnSpc>
              <a:spcBef>
                <a:spcPts val="225"/>
              </a:spcBef>
            </a:pPr>
            <a:endParaRPr sz="100" dirty="0">
              <a:latin typeface="Sassoon Sans Rg" pitchFamily="2" charset="77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47495" y="3540505"/>
            <a:ext cx="585470" cy="223779"/>
          </a:xfrm>
          <a:prstGeom prst="rect">
            <a:avLst/>
          </a:prstGeom>
          <a:solidFill>
            <a:srgbClr val="462879"/>
          </a:solidFill>
          <a:ln w="127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25"/>
              </a:spcBef>
            </a:pPr>
            <a:r>
              <a:rPr lang="en-GB" sz="10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t</a:t>
            </a:r>
            <a:r>
              <a:rPr sz="1000" b="1" dirty="0" err="1">
                <a:solidFill>
                  <a:srgbClr val="F4C669"/>
                </a:solidFill>
                <a:latin typeface="Sassoon Sans Rg" pitchFamily="2" charset="77"/>
                <a:cs typeface="Arial"/>
              </a:rPr>
              <a:t>hing</a:t>
            </a:r>
            <a:endParaRPr lang="en-US" sz="1000" b="1" dirty="0">
              <a:solidFill>
                <a:srgbClr val="F4C669"/>
              </a:solidFill>
              <a:latin typeface="Sassoon Sans Rg" pitchFamily="2" charset="77"/>
              <a:cs typeface="Arial"/>
            </a:endParaRPr>
          </a:p>
          <a:p>
            <a:pPr marL="134620">
              <a:lnSpc>
                <a:spcPct val="100000"/>
              </a:lnSpc>
              <a:spcBef>
                <a:spcPts val="225"/>
              </a:spcBef>
            </a:pPr>
            <a:endParaRPr sz="100" dirty="0">
              <a:latin typeface="Sassoon Sans Rg" pitchFamily="2" charset="77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68149" y="3471817"/>
            <a:ext cx="687705" cy="306070"/>
          </a:xfrm>
          <a:prstGeom prst="rect">
            <a:avLst/>
          </a:prstGeom>
          <a:solidFill>
            <a:srgbClr val="462879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95"/>
              </a:lnSpc>
            </a:pPr>
            <a:r>
              <a:rPr sz="10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thing</a:t>
            </a:r>
            <a:endParaRPr sz="1000" dirty="0">
              <a:latin typeface="Sassoon Sans Rg" pitchFamily="2" charset="77"/>
              <a:cs typeface="Arial"/>
            </a:endParaRPr>
          </a:p>
          <a:p>
            <a:pPr algn="ctr">
              <a:lnSpc>
                <a:spcPts val="1180"/>
              </a:lnSpc>
            </a:pPr>
            <a:r>
              <a:rPr sz="1000" dirty="0">
                <a:solidFill>
                  <a:srgbClr val="F4C669"/>
                </a:solidFill>
                <a:latin typeface="Sassoon Sans Rg" pitchFamily="2" charset="77"/>
                <a:cs typeface="Arial MT"/>
              </a:rPr>
              <a:t>(language)</a:t>
            </a:r>
            <a:endParaRPr sz="1000" dirty="0">
              <a:latin typeface="Sassoon Sans Rg" pitchFamily="2" charset="77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97775" y="4892573"/>
            <a:ext cx="980440" cy="223138"/>
          </a:xfrm>
          <a:prstGeom prst="rect">
            <a:avLst/>
          </a:prstGeom>
          <a:solidFill>
            <a:srgbClr val="94CD7E"/>
          </a:solidFill>
          <a:ln w="12700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220"/>
              </a:spcBef>
            </a:pPr>
            <a:r>
              <a:rPr sz="1000" b="1" dirty="0">
                <a:solidFill>
                  <a:srgbClr val="462879"/>
                </a:solidFill>
                <a:latin typeface="Sassoon Sans Rg" pitchFamily="2" charset="77"/>
                <a:cs typeface="Arial"/>
              </a:rPr>
              <a:t>proper noun</a:t>
            </a:r>
            <a:endParaRPr lang="en-US" sz="1000" b="1" dirty="0">
              <a:solidFill>
                <a:srgbClr val="462879"/>
              </a:solidFill>
              <a:latin typeface="Sassoon Sans Rg" pitchFamily="2" charset="77"/>
              <a:cs typeface="Arial"/>
            </a:endParaRPr>
          </a:p>
          <a:p>
            <a:pPr marL="123825">
              <a:lnSpc>
                <a:spcPct val="100000"/>
              </a:lnSpc>
              <a:spcBef>
                <a:spcPts val="220"/>
              </a:spcBef>
            </a:pPr>
            <a:endParaRPr sz="100" dirty="0">
              <a:latin typeface="Sassoon Sans Rg" pitchFamily="2" charset="77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21782" y="4892573"/>
            <a:ext cx="980440" cy="223138"/>
          </a:xfrm>
          <a:prstGeom prst="rect">
            <a:avLst/>
          </a:prstGeom>
          <a:solidFill>
            <a:srgbClr val="94CD7E"/>
          </a:solidFill>
          <a:ln w="12700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220"/>
              </a:spcBef>
            </a:pPr>
            <a:r>
              <a:rPr sz="1000" b="1" dirty="0">
                <a:solidFill>
                  <a:srgbClr val="462879"/>
                </a:solidFill>
                <a:latin typeface="Sassoon Sans Rg" pitchFamily="2" charset="77"/>
                <a:cs typeface="Arial"/>
              </a:rPr>
              <a:t>proper noun</a:t>
            </a:r>
            <a:endParaRPr lang="en-US" sz="1000" b="1" dirty="0">
              <a:solidFill>
                <a:srgbClr val="462879"/>
              </a:solidFill>
              <a:latin typeface="Sassoon Sans Rg" pitchFamily="2" charset="77"/>
              <a:cs typeface="Arial"/>
            </a:endParaRPr>
          </a:p>
          <a:p>
            <a:pPr marL="123825">
              <a:lnSpc>
                <a:spcPct val="100000"/>
              </a:lnSpc>
              <a:spcBef>
                <a:spcPts val="220"/>
              </a:spcBef>
            </a:pPr>
            <a:endParaRPr sz="100" dirty="0">
              <a:latin typeface="Sassoon Sans Rg" pitchFamily="2" charset="77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02797" y="4892573"/>
            <a:ext cx="980440" cy="223138"/>
          </a:xfrm>
          <a:prstGeom prst="rect">
            <a:avLst/>
          </a:prstGeom>
          <a:solidFill>
            <a:srgbClr val="E43941"/>
          </a:solidFill>
          <a:ln w="12700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220"/>
              </a:spcBef>
            </a:pPr>
            <a:r>
              <a:rPr sz="10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common noun</a:t>
            </a:r>
            <a:endParaRPr lang="en-US" sz="1000" b="1" dirty="0">
              <a:solidFill>
                <a:srgbClr val="F4C669"/>
              </a:solidFill>
              <a:latin typeface="Sassoon Sans Rg" pitchFamily="2" charset="77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220"/>
              </a:spcBef>
            </a:pPr>
            <a:endParaRPr sz="100" dirty="0">
              <a:latin typeface="Sassoon Sans Rg" pitchFamily="2" charset="77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95332" y="1069365"/>
            <a:ext cx="5801360" cy="666208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Is it a </a:t>
            </a:r>
            <a:r>
              <a:rPr sz="2000" b="1" dirty="0">
                <a:solidFill>
                  <a:srgbClr val="E43941"/>
                </a:solidFill>
                <a:latin typeface="Sassoon Sans Rg" pitchFamily="2" charset="77"/>
                <a:cs typeface="Arial"/>
              </a:rPr>
              <a:t>common noun 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or a </a:t>
            </a:r>
            <a:r>
              <a:rPr sz="2000" b="1" dirty="0">
                <a:solidFill>
                  <a:srgbClr val="7EA63D"/>
                </a:solidFill>
                <a:latin typeface="Sassoon Sans Rg" pitchFamily="2" charset="77"/>
                <a:cs typeface="Arial"/>
              </a:rPr>
              <a:t>proper noun</a:t>
            </a:r>
            <a:r>
              <a:rPr sz="20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?</a:t>
            </a:r>
            <a:endParaRPr sz="2000" dirty="0"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1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(This time, to help disguise the answers, capital letters have not been used for proper nouns.)</a:t>
            </a:r>
            <a:endParaRPr lang="en-US" sz="11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endParaRPr sz="400" dirty="0">
              <a:latin typeface="Sassoon Sans Rg" pitchFamily="2" charset="77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225699" y="4372715"/>
            <a:ext cx="167640" cy="395605"/>
            <a:chOff x="3225699" y="4372715"/>
            <a:chExt cx="167640" cy="395605"/>
          </a:xfrm>
        </p:grpSpPr>
        <p:sp>
          <p:nvSpPr>
            <p:cNvPr id="41" name="object 41"/>
            <p:cNvSpPr/>
            <p:nvPr/>
          </p:nvSpPr>
          <p:spPr>
            <a:xfrm>
              <a:off x="3309284" y="4372715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4">
                  <a:moveTo>
                    <a:pt x="0" y="0"/>
                  </a:moveTo>
                  <a:lnTo>
                    <a:pt x="0" y="274827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225699" y="4623080"/>
              <a:ext cx="167640" cy="144780"/>
            </a:xfrm>
            <a:custGeom>
              <a:avLst/>
              <a:gdLst/>
              <a:ahLst/>
              <a:cxnLst/>
              <a:rect l="l" t="t" r="r" b="b"/>
              <a:pathLst>
                <a:path w="167639" h="144779">
                  <a:moveTo>
                    <a:pt x="167182" y="0"/>
                  </a:moveTo>
                  <a:lnTo>
                    <a:pt x="0" y="0"/>
                  </a:lnTo>
                  <a:lnTo>
                    <a:pt x="83591" y="144767"/>
                  </a:lnTo>
                  <a:lnTo>
                    <a:pt x="167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225699" y="2890107"/>
            <a:ext cx="167640" cy="395605"/>
            <a:chOff x="3225699" y="2890107"/>
            <a:chExt cx="167640" cy="395605"/>
          </a:xfrm>
        </p:grpSpPr>
        <p:sp>
          <p:nvSpPr>
            <p:cNvPr id="44" name="object 44"/>
            <p:cNvSpPr/>
            <p:nvPr/>
          </p:nvSpPr>
          <p:spPr>
            <a:xfrm>
              <a:off x="3309284" y="2890107"/>
              <a:ext cx="0" cy="274955"/>
            </a:xfrm>
            <a:custGeom>
              <a:avLst/>
              <a:gdLst/>
              <a:ahLst/>
              <a:cxnLst/>
              <a:rect l="l" t="t" r="r" b="b"/>
              <a:pathLst>
                <a:path h="274955">
                  <a:moveTo>
                    <a:pt x="0" y="0"/>
                  </a:moveTo>
                  <a:lnTo>
                    <a:pt x="0" y="274828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225699" y="3140473"/>
              <a:ext cx="167640" cy="144780"/>
            </a:xfrm>
            <a:custGeom>
              <a:avLst/>
              <a:gdLst/>
              <a:ahLst/>
              <a:cxnLst/>
              <a:rect l="l" t="t" r="r" b="b"/>
              <a:pathLst>
                <a:path w="167639" h="144779">
                  <a:moveTo>
                    <a:pt x="167182" y="0"/>
                  </a:moveTo>
                  <a:lnTo>
                    <a:pt x="0" y="0"/>
                  </a:lnTo>
                  <a:lnTo>
                    <a:pt x="83591" y="144754"/>
                  </a:lnTo>
                  <a:lnTo>
                    <a:pt x="167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297861" y="169623"/>
            <a:ext cx="2621915" cy="1986914"/>
            <a:chOff x="297861" y="169623"/>
            <a:chExt cx="2621915" cy="1986914"/>
          </a:xfrm>
        </p:grpSpPr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9145" y="462995"/>
              <a:ext cx="1510143" cy="169333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52" name="object 18">
            <a:extLst>
              <a:ext uri="{FF2B5EF4-FFF2-40B4-BE49-F238E27FC236}">
                <a16:creationId xmlns:a16="http://schemas.microsoft.com/office/drawing/2014/main" id="{9BF67C38-A7B2-62AB-1C64-6CE0606DB4F6}"/>
              </a:ext>
            </a:extLst>
          </p:cNvPr>
          <p:cNvSpPr txBox="1"/>
          <p:nvPr/>
        </p:nvSpPr>
        <p:spPr>
          <a:xfrm>
            <a:off x="554914" y="211303"/>
            <a:ext cx="6864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Fluency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84C82C7-8736-B888-3E4E-45AD3FE99D8A}"/>
              </a:ext>
            </a:extLst>
          </p:cNvPr>
          <p:cNvSpPr/>
          <p:nvPr/>
        </p:nvSpPr>
        <p:spPr>
          <a:xfrm>
            <a:off x="9372600" y="5135708"/>
            <a:ext cx="1524000" cy="73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5A8FBB0-6CDF-9297-7692-231FEC6926D9}"/>
              </a:ext>
            </a:extLst>
          </p:cNvPr>
          <p:cNvGrpSpPr/>
          <p:nvPr/>
        </p:nvGrpSpPr>
        <p:grpSpPr>
          <a:xfrm>
            <a:off x="7700758" y="2173288"/>
            <a:ext cx="4144302" cy="3569347"/>
            <a:chOff x="6473977" y="469661"/>
            <a:chExt cx="4864711" cy="5088379"/>
          </a:xfrm>
        </p:grpSpPr>
        <p:sp>
          <p:nvSpPr>
            <p:cNvPr id="55" name="object 22">
              <a:extLst>
                <a:ext uri="{FF2B5EF4-FFF2-40B4-BE49-F238E27FC236}">
                  <a16:creationId xmlns:a16="http://schemas.microsoft.com/office/drawing/2014/main" id="{F4344FD2-1824-CD78-FDF7-FA21BBA8DBBA}"/>
                </a:ext>
              </a:extLst>
            </p:cNvPr>
            <p:cNvSpPr txBox="1"/>
            <p:nvPr/>
          </p:nvSpPr>
          <p:spPr>
            <a:xfrm>
              <a:off x="7233610" y="2779979"/>
              <a:ext cx="1998980" cy="1016817"/>
            </a:xfrm>
            <a:prstGeom prst="rect">
              <a:avLst/>
            </a:prstGeom>
            <a:solidFill>
              <a:srgbClr val="47277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86360" rIns="0" bIns="0" rtlCol="0">
              <a:spAutoFit/>
            </a:bodyPr>
            <a:lstStyle/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US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PK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sz="3200" dirty="0">
                <a:latin typeface="Sassoon Sans Rg" pitchFamily="2" charset="77"/>
                <a:cs typeface="Arial MT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D47A1FC-4BC9-8A7C-45D5-1AF84D72336C}"/>
                </a:ext>
              </a:extLst>
            </p:cNvPr>
            <p:cNvGrpSpPr/>
            <p:nvPr/>
          </p:nvGrpSpPr>
          <p:grpSpPr>
            <a:xfrm>
              <a:off x="6473977" y="469661"/>
              <a:ext cx="4864711" cy="5088379"/>
              <a:chOff x="6473977" y="469661"/>
              <a:chExt cx="4864711" cy="508837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4CD481F-D3F6-ADE1-FB48-22C596F23E23}"/>
                  </a:ext>
                </a:extLst>
              </p:cNvPr>
              <p:cNvGrpSpPr/>
              <p:nvPr/>
            </p:nvGrpSpPr>
            <p:grpSpPr>
              <a:xfrm>
                <a:off x="6473977" y="469661"/>
                <a:ext cx="4864711" cy="5088379"/>
                <a:chOff x="6473977" y="469661"/>
                <a:chExt cx="4864711" cy="5088379"/>
              </a:xfrm>
            </p:grpSpPr>
            <p:sp>
              <p:nvSpPr>
                <p:cNvPr id="59" name="object 17">
                  <a:extLst>
                    <a:ext uri="{FF2B5EF4-FFF2-40B4-BE49-F238E27FC236}">
                      <a16:creationId xmlns:a16="http://schemas.microsoft.com/office/drawing/2014/main" id="{F56196E4-3538-C64D-D1AD-D89F950F0B25}"/>
                    </a:ext>
                  </a:extLst>
                </p:cNvPr>
                <p:cNvSpPr/>
                <p:nvPr/>
              </p:nvSpPr>
              <p:spPr>
                <a:xfrm>
                  <a:off x="8202974" y="1667670"/>
                  <a:ext cx="1062990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990" h="1112520">
                      <a:moveTo>
                        <a:pt x="1062431" y="0"/>
                      </a:moveTo>
                      <a:lnTo>
                        <a:pt x="1062431" y="687006"/>
                      </a:lnTo>
                      <a:lnTo>
                        <a:pt x="0" y="687006"/>
                      </a:lnTo>
                      <a:lnTo>
                        <a:pt x="0" y="1112316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0" name="object 18">
                  <a:extLst>
                    <a:ext uri="{FF2B5EF4-FFF2-40B4-BE49-F238E27FC236}">
                      <a16:creationId xmlns:a16="http://schemas.microsoft.com/office/drawing/2014/main" id="{60890A8B-E628-75D4-31E7-2EE40DC43410}"/>
                    </a:ext>
                  </a:extLst>
                </p:cNvPr>
                <p:cNvSpPr/>
                <p:nvPr/>
              </p:nvSpPr>
              <p:spPr>
                <a:xfrm>
                  <a:off x="7225463" y="3799580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820559" y="0"/>
                      </a:moveTo>
                      <a:lnTo>
                        <a:pt x="820559" y="250786"/>
                      </a:lnTo>
                      <a:lnTo>
                        <a:pt x="0" y="250786"/>
                      </a:lnTo>
                      <a:lnTo>
                        <a:pt x="0" y="1841207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1" name="object 19">
                  <a:extLst>
                    <a:ext uri="{FF2B5EF4-FFF2-40B4-BE49-F238E27FC236}">
                      <a16:creationId xmlns:a16="http://schemas.microsoft.com/office/drawing/2014/main" id="{F16B4F60-7F90-F614-DCB1-3AA8F5F469A7}"/>
                    </a:ext>
                  </a:extLst>
                </p:cNvPr>
                <p:cNvSpPr/>
                <p:nvPr/>
              </p:nvSpPr>
              <p:spPr>
                <a:xfrm>
                  <a:off x="8387429" y="3799579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0" y="0"/>
                      </a:moveTo>
                      <a:lnTo>
                        <a:pt x="0" y="250786"/>
                      </a:lnTo>
                      <a:lnTo>
                        <a:pt x="820559" y="250786"/>
                      </a:lnTo>
                      <a:lnTo>
                        <a:pt x="820559" y="1841207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2" name="object 21">
                  <a:extLst>
                    <a:ext uri="{FF2B5EF4-FFF2-40B4-BE49-F238E27FC236}">
                      <a16:creationId xmlns:a16="http://schemas.microsoft.com/office/drawing/2014/main" id="{A76BE42F-4538-D471-4200-CA3D4574D41C}"/>
                    </a:ext>
                  </a:extLst>
                </p:cNvPr>
                <p:cNvSpPr/>
                <p:nvPr/>
              </p:nvSpPr>
              <p:spPr>
                <a:xfrm>
                  <a:off x="9606659" y="1667670"/>
                  <a:ext cx="821055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112520">
                      <a:moveTo>
                        <a:pt x="0" y="0"/>
                      </a:moveTo>
                      <a:lnTo>
                        <a:pt x="0" y="687006"/>
                      </a:lnTo>
                      <a:lnTo>
                        <a:pt x="820559" y="687006"/>
                      </a:lnTo>
                      <a:lnTo>
                        <a:pt x="820559" y="1112316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3" name="object 23">
                  <a:extLst>
                    <a:ext uri="{FF2B5EF4-FFF2-40B4-BE49-F238E27FC236}">
                      <a16:creationId xmlns:a16="http://schemas.microsoft.com/office/drawing/2014/main" id="{C65A67A7-396E-D0A3-E652-57D64DDF54B6}"/>
                    </a:ext>
                  </a:extLst>
                </p:cNvPr>
                <p:cNvSpPr txBox="1"/>
                <p:nvPr/>
              </p:nvSpPr>
              <p:spPr>
                <a:xfrm>
                  <a:off x="8718963" y="2059683"/>
                  <a:ext cx="591687" cy="2157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</a:t>
                  </a:r>
                  <a:endParaRPr sz="9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64" name="object 24">
                  <a:extLst>
                    <a:ext uri="{FF2B5EF4-FFF2-40B4-BE49-F238E27FC236}">
                      <a16:creationId xmlns:a16="http://schemas.microsoft.com/office/drawing/2014/main" id="{ED950778-D3B2-EEE5-1945-B3E209CB9D43}"/>
                    </a:ext>
                  </a:extLst>
                </p:cNvPr>
                <p:cNvSpPr txBox="1"/>
                <p:nvPr/>
              </p:nvSpPr>
              <p:spPr>
                <a:xfrm>
                  <a:off x="9892380" y="2052913"/>
                  <a:ext cx="541330" cy="2157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9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65" name="object 25">
                  <a:extLst>
                    <a:ext uri="{FF2B5EF4-FFF2-40B4-BE49-F238E27FC236}">
                      <a16:creationId xmlns:a16="http://schemas.microsoft.com/office/drawing/2014/main" id="{0A181F10-DB34-DFDF-418C-D25A41344514}"/>
                    </a:ext>
                  </a:extLst>
                </p:cNvPr>
                <p:cNvSpPr txBox="1"/>
                <p:nvPr/>
              </p:nvSpPr>
              <p:spPr>
                <a:xfrm>
                  <a:off x="7363086" y="3967382"/>
                  <a:ext cx="1688004" cy="223036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  <a:tabLst>
                      <a:tab pos="1185545" algn="l"/>
                    </a:tabLst>
                  </a:pPr>
                  <a:r>
                    <a:rPr sz="9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	</a:t>
                  </a:r>
                  <a:r>
                    <a:rPr lang="en-US" sz="9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1400" b="1" baseline="2923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1400" baseline="2923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66" name="object 26">
                  <a:extLst>
                    <a:ext uri="{FF2B5EF4-FFF2-40B4-BE49-F238E27FC236}">
                      <a16:creationId xmlns:a16="http://schemas.microsoft.com/office/drawing/2014/main" id="{82C03421-E6B0-19E2-36E0-389113F22748}"/>
                    </a:ext>
                  </a:extLst>
                </p:cNvPr>
                <p:cNvSpPr/>
                <p:nvPr/>
              </p:nvSpPr>
              <p:spPr>
                <a:xfrm>
                  <a:off x="9667582" y="2779979"/>
                  <a:ext cx="1519555" cy="39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399414">
                      <a:moveTo>
                        <a:pt x="1519262" y="398818"/>
                      </a:moveTo>
                      <a:lnTo>
                        <a:pt x="0" y="398818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398818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7" name="object 27">
                  <a:extLst>
                    <a:ext uri="{FF2B5EF4-FFF2-40B4-BE49-F238E27FC236}">
                      <a16:creationId xmlns:a16="http://schemas.microsoft.com/office/drawing/2014/main" id="{C42C6F7B-C5E1-70F3-CAD7-EA9119C10F21}"/>
                    </a:ext>
                  </a:extLst>
                </p:cNvPr>
                <p:cNvSpPr txBox="1"/>
                <p:nvPr/>
              </p:nvSpPr>
              <p:spPr>
                <a:xfrm>
                  <a:off x="9728505" y="2755480"/>
                  <a:ext cx="1519555" cy="340952"/>
                </a:xfrm>
                <a:prstGeom prst="rect">
                  <a:avLst/>
                </a:prstGeom>
                <a:ln w="63500">
                  <a:noFill/>
                </a:ln>
              </p:spPr>
              <p:txBody>
                <a:bodyPr vert="horz" wrap="square" lIns="0" tIns="53975" rIns="0" bIns="0" rtlCol="0">
                  <a:spAutoFit/>
                </a:bodyPr>
                <a:lstStyle/>
                <a:p>
                  <a:pPr marL="104775">
                    <a:lnSpc>
                      <a:spcPct val="100000"/>
                    </a:lnSpc>
                    <a:spcBef>
                      <a:spcPts val="425"/>
                    </a:spcBef>
                  </a:pPr>
                  <a:r>
                    <a:rPr sz="1200" dirty="0">
                      <a:solidFill>
                        <a:srgbClr val="E43941"/>
                      </a:solidFill>
                      <a:latin typeface="Sassoon Sans Rg" pitchFamily="2" charset="77"/>
                      <a:cs typeface="Arial MT"/>
                    </a:rPr>
                    <a:t>It is not a noun.</a:t>
                  </a:r>
                  <a:endParaRPr sz="12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68" name="object 28">
                  <a:extLst>
                    <a:ext uri="{FF2B5EF4-FFF2-40B4-BE49-F238E27FC236}">
                      <a16:creationId xmlns:a16="http://schemas.microsoft.com/office/drawing/2014/main" id="{D3D6ECF6-E2D7-4747-8127-E0FE75F355B1}"/>
                    </a:ext>
                  </a:extLst>
                </p:cNvPr>
                <p:cNvSpPr/>
                <p:nvPr/>
              </p:nvSpPr>
              <p:spPr>
                <a:xfrm>
                  <a:off x="6473977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9" name="object 30">
                  <a:extLst>
                    <a:ext uri="{FF2B5EF4-FFF2-40B4-BE49-F238E27FC236}">
                      <a16:creationId xmlns:a16="http://schemas.microsoft.com/office/drawing/2014/main" id="{696B8A1F-8EEC-C6DB-5DA3-B6C5AAF8DD82}"/>
                    </a:ext>
                  </a:extLst>
                </p:cNvPr>
                <p:cNvSpPr/>
                <p:nvPr/>
              </p:nvSpPr>
              <p:spPr>
                <a:xfrm>
                  <a:off x="8456345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70" name="object 38">
                  <a:extLst>
                    <a:ext uri="{FF2B5EF4-FFF2-40B4-BE49-F238E27FC236}">
                      <a16:creationId xmlns:a16="http://schemas.microsoft.com/office/drawing/2014/main" id="{F3E06C60-5052-4011-D485-DBEC88AF530F}"/>
                    </a:ext>
                  </a:extLst>
                </p:cNvPr>
                <p:cNvSpPr txBox="1"/>
                <p:nvPr/>
              </p:nvSpPr>
              <p:spPr>
                <a:xfrm>
                  <a:off x="7930553" y="620433"/>
                  <a:ext cx="3042248" cy="1055610"/>
                </a:xfrm>
                <a:prstGeom prst="rect">
                  <a:avLst/>
                </a:prstGeom>
                <a:solidFill>
                  <a:srgbClr val="47277A"/>
                </a:solidFill>
                <a:ln w="12700">
                  <a:solidFill>
                    <a:srgbClr val="000000"/>
                  </a:solidFill>
                </a:ln>
              </p:spPr>
              <p:txBody>
                <a:bodyPr vert="horz" wrap="square" lIns="0" tIns="139065" rIns="0" bIns="0" rtlCol="0">
                  <a:spAutoFit/>
                </a:bodyPr>
                <a:lstStyle/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1050" dirty="0">
                    <a:latin typeface="Sassoon Sans Rg" pitchFamily="2" charset="77"/>
                    <a:cs typeface="Arial MT"/>
                  </a:endParaRPr>
                </a:p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28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DC38386-A87A-B90E-D8DA-515D18CDBD22}"/>
                    </a:ext>
                  </a:extLst>
                </p:cNvPr>
                <p:cNvSpPr txBox="1"/>
                <p:nvPr/>
              </p:nvSpPr>
              <p:spPr>
                <a:xfrm>
                  <a:off x="7978028" y="469661"/>
                  <a:ext cx="3360660" cy="1579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213995" marR="206375" lvl="0" indent="285750" algn="l" defTabSz="914400" rtl="0" eaLnBrk="1" fontAlgn="auto" latinLnBrk="0" hangingPunct="1">
                    <a:lnSpc>
                      <a:spcPts val="2980"/>
                    </a:lnSpc>
                    <a:spcBef>
                      <a:spcPts val="10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Is it a </a:t>
                  </a: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person</a:t>
                  </a: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,  </a:t>
                  </a: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place </a:t>
                  </a: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or a </a:t>
                  </a: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thing</a:t>
                  </a: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?</a:t>
                  </a:r>
                </a:p>
                <a:p>
                  <a:endParaRPr lang="en-PK" sz="1400" dirty="0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C77C41D-F0ED-51C5-F216-89D9E1211FFF}"/>
                    </a:ext>
                  </a:extLst>
                </p:cNvPr>
                <p:cNvSpPr txBox="1"/>
                <p:nvPr/>
              </p:nvSpPr>
              <p:spPr>
                <a:xfrm>
                  <a:off x="7061210" y="2806843"/>
                  <a:ext cx="2302655" cy="9422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179705" marR="186055" algn="ctr">
                    <a:lnSpc>
                      <a:spcPts val="1510"/>
                    </a:lnSpc>
                    <a:spcBef>
                      <a:spcPts val="580"/>
                    </a:spcBef>
                  </a:pPr>
                  <a:r>
                    <a:rPr lang="en-GB" sz="11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Has the noun been  given a </a:t>
                  </a:r>
                  <a:r>
                    <a:rPr lang="en-GB" sz="11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specific </a:t>
                  </a:r>
                  <a:r>
                    <a:rPr lang="en-GB" sz="11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1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name</a:t>
                  </a:r>
                  <a:r>
                    <a:rPr lang="en-GB" sz="11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1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so it can be  identified?</a:t>
                  </a:r>
                  <a:endParaRPr lang="en-GB" sz="1100" dirty="0">
                    <a:latin typeface="Sassoon Sans Rg" pitchFamily="2" charset="77"/>
                    <a:cs typeface="Arial MT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F23CF5-0E78-197C-18FF-2D74C4E95C0F}"/>
                  </a:ext>
                </a:extLst>
              </p:cNvPr>
              <p:cNvSpPr txBox="1"/>
              <p:nvPr/>
            </p:nvSpPr>
            <p:spPr>
              <a:xfrm>
                <a:off x="8159804" y="4623692"/>
                <a:ext cx="1971014" cy="913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4310" marR="0" lvl="0" indent="-67310" algn="ctr" defTabSz="914400" rtl="0" eaLnBrk="1" fontAlgn="auto" latinLnBrk="0" hangingPunct="1">
                  <a:lnSpc>
                    <a:spcPct val="72800"/>
                  </a:lnSpc>
                  <a:spcBef>
                    <a:spcPts val="116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It’s a </a:t>
                </a:r>
                <a:r>
                  <a:rPr kumimoji="0" lang="en-GB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common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 </a:t>
                </a:r>
                <a:b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</a:br>
                <a:r>
                  <a:rPr kumimoji="0" lang="en-GB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>
                      <a:solidFill>
                        <a:srgbClr val="E43941"/>
                      </a:solidFill>
                    </a:uFill>
                    <a:latin typeface="Sassoon Sans Rg" pitchFamily="2" charset="77"/>
                    <a:ea typeface="+mn-ea"/>
                    <a:cs typeface="Arial"/>
                  </a:rPr>
                  <a:t>noun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. It does  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not need a  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capital letter.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Sans Rg" pitchFamily="2" charset="77"/>
                  <a:ea typeface="+mn-ea"/>
                  <a:cs typeface="Arial MT"/>
                </a:endParaRPr>
              </a:p>
            </p:txBody>
          </p:sp>
        </p:grpSp>
      </p:grpSp>
      <p:sp>
        <p:nvSpPr>
          <p:cNvPr id="73" name="object 29">
            <a:extLst>
              <a:ext uri="{FF2B5EF4-FFF2-40B4-BE49-F238E27FC236}">
                <a16:creationId xmlns:a16="http://schemas.microsoft.com/office/drawing/2014/main" id="{3731FD03-1D38-524A-63ED-C82647BA8E64}"/>
              </a:ext>
            </a:extLst>
          </p:cNvPr>
          <p:cNvSpPr txBox="1"/>
          <p:nvPr/>
        </p:nvSpPr>
        <p:spPr>
          <a:xfrm>
            <a:off x="7747158" y="5062278"/>
            <a:ext cx="1201480" cy="6097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spcBef>
                <a:spcPts val="434"/>
              </a:spcBef>
            </a:pPr>
            <a:r>
              <a:rPr sz="1200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It’s a </a:t>
            </a:r>
            <a:r>
              <a:rPr sz="12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proper</a:t>
            </a:r>
            <a:r>
              <a:rPr sz="1200" b="1" u="heavy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 </a:t>
            </a:r>
            <a:r>
              <a:rPr sz="12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12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noun</a:t>
            </a:r>
            <a:r>
              <a:rPr sz="1200" u="sng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.</a:t>
            </a:r>
            <a:r>
              <a:rPr sz="1200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 It needs a  </a:t>
            </a:r>
            <a:r>
              <a:rPr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capital l</a:t>
            </a:r>
            <a:r>
              <a:rPr lang="en-GB" sz="1200" b="1" dirty="0" err="1">
                <a:solidFill>
                  <a:srgbClr val="5F54A3"/>
                </a:solidFill>
                <a:latin typeface="Sassoon Sans Rg" pitchFamily="2" charset="77"/>
                <a:cs typeface="Arial"/>
              </a:rPr>
              <a:t>etter</a:t>
            </a:r>
            <a:r>
              <a:rPr lang="en-GB"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.</a:t>
            </a:r>
            <a:r>
              <a:rPr lang="en-PK" sz="1200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.</a:t>
            </a:r>
            <a:endParaRPr sz="1200" dirty="0">
              <a:latin typeface="Sassoon Sans Rg" pitchFamily="2" charset="77"/>
              <a:cs typeface="Arial MT"/>
            </a:endParaRPr>
          </a:p>
        </p:txBody>
      </p:sp>
      <p:sp>
        <p:nvSpPr>
          <p:cNvPr id="74" name="object 32">
            <a:extLst>
              <a:ext uri="{FF2B5EF4-FFF2-40B4-BE49-F238E27FC236}">
                <a16:creationId xmlns:a16="http://schemas.microsoft.com/office/drawing/2014/main" id="{1CA20695-42D7-7107-0E13-2A4B8D07445A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41668" y="0"/>
            <a:ext cx="556895" cy="663575"/>
            <a:chOff x="11641668" y="0"/>
            <a:chExt cx="556895" cy="663575"/>
          </a:xfrm>
        </p:grpSpPr>
        <p:sp>
          <p:nvSpPr>
            <p:cNvPr id="3" name="object 3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543981" y="0"/>
                  </a:moveTo>
                  <a:lnTo>
                    <a:pt x="2438" y="0"/>
                  </a:ln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  <a:lnTo>
                    <a:pt x="54398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2438" y="0"/>
                  </a:move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82003" y="46068"/>
            <a:ext cx="2184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7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1820" y="2393519"/>
            <a:ext cx="5690870" cy="16156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6100"/>
              </a:lnSpc>
              <a:spcBef>
                <a:spcPts val="575"/>
              </a:spcBef>
            </a:pPr>
            <a:r>
              <a:rPr sz="4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Carl linnaeus named  each organism in latin.</a:t>
            </a:r>
            <a:endParaRPr sz="4800">
              <a:latin typeface="Sassoon Sans Rg" pitchFamily="2" charset="77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8" name="object 8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91022" y="250361"/>
            <a:ext cx="400995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Whiteboard activity</a:t>
            </a:r>
            <a:endParaRPr sz="3400" dirty="0">
              <a:latin typeface="Sassoon Sans Rg" pitchFamily="2" charset="77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9959" y="1069365"/>
            <a:ext cx="7552690" cy="800219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330835" marR="323215" indent="238760">
              <a:lnSpc>
                <a:spcPts val="2310"/>
              </a:lnSpc>
              <a:spcBef>
                <a:spcPts val="840"/>
              </a:spcBef>
            </a:pPr>
            <a:endParaRPr lang="en-PK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  <a:p>
            <a:pPr marL="330835" marR="323215" indent="238760">
              <a:lnSpc>
                <a:spcPts val="2310"/>
              </a:lnSpc>
              <a:spcBef>
                <a:spcPts val="840"/>
              </a:spcBef>
            </a:pPr>
            <a:endParaRPr lang="en-US" sz="2000" dirty="0">
              <a:solidFill>
                <a:srgbClr val="1B283D"/>
              </a:solidFill>
              <a:latin typeface="Sassoon Sans Rg" pitchFamily="2" charset="77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711258" y="5498388"/>
            <a:ext cx="702310" cy="0"/>
          </a:xfrm>
          <a:custGeom>
            <a:avLst/>
            <a:gdLst/>
            <a:ahLst/>
            <a:cxnLst/>
            <a:rect l="l" t="t" r="r" b="b"/>
            <a:pathLst>
              <a:path w="702309">
                <a:moveTo>
                  <a:pt x="0" y="0"/>
                </a:moveTo>
                <a:lnTo>
                  <a:pt x="701802" y="0"/>
                </a:lnTo>
                <a:lnTo>
                  <a:pt x="0" y="0"/>
                </a:lnTo>
                <a:close/>
              </a:path>
            </a:pathLst>
          </a:custGeom>
          <a:ln w="13360">
            <a:solidFill>
              <a:srgbClr val="E4394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4182" y="4222194"/>
            <a:ext cx="1771901" cy="1986844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34" name="object 34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38" name="object 18">
            <a:extLst>
              <a:ext uri="{FF2B5EF4-FFF2-40B4-BE49-F238E27FC236}">
                <a16:creationId xmlns:a16="http://schemas.microsoft.com/office/drawing/2014/main" id="{11246C37-0385-757C-EA0B-60DFF345FA45}"/>
              </a:ext>
            </a:extLst>
          </p:cNvPr>
          <p:cNvSpPr txBox="1"/>
          <p:nvPr/>
        </p:nvSpPr>
        <p:spPr>
          <a:xfrm>
            <a:off x="554914" y="211303"/>
            <a:ext cx="6864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Fluency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EF736E-2D53-BB7E-1B70-8EDB3A7354F9}"/>
              </a:ext>
            </a:extLst>
          </p:cNvPr>
          <p:cNvSpPr txBox="1"/>
          <p:nvPr/>
        </p:nvSpPr>
        <p:spPr>
          <a:xfrm>
            <a:off x="2267719" y="1132682"/>
            <a:ext cx="7888391" cy="9592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0835" marR="323215" lvl="0" indent="238760" algn="l" defTabSz="914400" rtl="0" eaLnBrk="1" fontAlgn="auto" latinLnBrk="0" hangingPunct="1">
              <a:lnSpc>
                <a:spcPts val="23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Now that we’ve identified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EA6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in this sentence,  write it on your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whiteboard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with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capital letters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used correctly.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  <a:p>
            <a:endParaRPr lang="en-PK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06E4DE-D612-33B5-45D4-EB11B49CA61B}"/>
              </a:ext>
            </a:extLst>
          </p:cNvPr>
          <p:cNvSpPr/>
          <p:nvPr/>
        </p:nvSpPr>
        <p:spPr>
          <a:xfrm>
            <a:off x="9220200" y="5105400"/>
            <a:ext cx="205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6638C9-1128-D272-D0BB-0C72D5CA1C87}"/>
              </a:ext>
            </a:extLst>
          </p:cNvPr>
          <p:cNvGrpSpPr/>
          <p:nvPr/>
        </p:nvGrpSpPr>
        <p:grpSpPr>
          <a:xfrm>
            <a:off x="7700758" y="2173288"/>
            <a:ext cx="4144302" cy="3569347"/>
            <a:chOff x="6473977" y="469661"/>
            <a:chExt cx="4864711" cy="5088379"/>
          </a:xfrm>
        </p:grpSpPr>
        <p:sp>
          <p:nvSpPr>
            <p:cNvPr id="43" name="object 22">
              <a:extLst>
                <a:ext uri="{FF2B5EF4-FFF2-40B4-BE49-F238E27FC236}">
                  <a16:creationId xmlns:a16="http://schemas.microsoft.com/office/drawing/2014/main" id="{2CBE5D93-F61A-3E55-F0AE-B87F906F5495}"/>
                </a:ext>
              </a:extLst>
            </p:cNvPr>
            <p:cNvSpPr txBox="1"/>
            <p:nvPr/>
          </p:nvSpPr>
          <p:spPr>
            <a:xfrm>
              <a:off x="7233610" y="2779979"/>
              <a:ext cx="1998980" cy="1016817"/>
            </a:xfrm>
            <a:prstGeom prst="rect">
              <a:avLst/>
            </a:prstGeom>
            <a:solidFill>
              <a:srgbClr val="47277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86360" rIns="0" bIns="0" rtlCol="0">
              <a:spAutoFit/>
            </a:bodyPr>
            <a:lstStyle/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US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PK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sz="3200" dirty="0">
                <a:latin typeface="Sassoon Sans Rg" pitchFamily="2" charset="77"/>
                <a:cs typeface="Arial MT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BBA579E-5D45-E0FA-A5AC-4E32008A477D}"/>
                </a:ext>
              </a:extLst>
            </p:cNvPr>
            <p:cNvGrpSpPr/>
            <p:nvPr/>
          </p:nvGrpSpPr>
          <p:grpSpPr>
            <a:xfrm>
              <a:off x="6473977" y="469661"/>
              <a:ext cx="4864711" cy="5088379"/>
              <a:chOff x="6473977" y="469661"/>
              <a:chExt cx="4864711" cy="5088379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353A372-7DC7-9CA8-F009-6FF4651B0417}"/>
                  </a:ext>
                </a:extLst>
              </p:cNvPr>
              <p:cNvGrpSpPr/>
              <p:nvPr/>
            </p:nvGrpSpPr>
            <p:grpSpPr>
              <a:xfrm>
                <a:off x="6473977" y="469661"/>
                <a:ext cx="4864711" cy="5088379"/>
                <a:chOff x="6473977" y="469661"/>
                <a:chExt cx="4864711" cy="5088379"/>
              </a:xfrm>
            </p:grpSpPr>
            <p:sp>
              <p:nvSpPr>
                <p:cNvPr id="47" name="object 17">
                  <a:extLst>
                    <a:ext uri="{FF2B5EF4-FFF2-40B4-BE49-F238E27FC236}">
                      <a16:creationId xmlns:a16="http://schemas.microsoft.com/office/drawing/2014/main" id="{184FA539-3217-A33B-D5C5-F8A569E70AF2}"/>
                    </a:ext>
                  </a:extLst>
                </p:cNvPr>
                <p:cNvSpPr/>
                <p:nvPr/>
              </p:nvSpPr>
              <p:spPr>
                <a:xfrm>
                  <a:off x="8202974" y="1667670"/>
                  <a:ext cx="1062990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990" h="1112520">
                      <a:moveTo>
                        <a:pt x="1062431" y="0"/>
                      </a:moveTo>
                      <a:lnTo>
                        <a:pt x="1062431" y="687006"/>
                      </a:lnTo>
                      <a:lnTo>
                        <a:pt x="0" y="687006"/>
                      </a:lnTo>
                      <a:lnTo>
                        <a:pt x="0" y="1112316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48" name="object 18">
                  <a:extLst>
                    <a:ext uri="{FF2B5EF4-FFF2-40B4-BE49-F238E27FC236}">
                      <a16:creationId xmlns:a16="http://schemas.microsoft.com/office/drawing/2014/main" id="{16540ABA-1338-48C1-82D8-6A91C39CEA5F}"/>
                    </a:ext>
                  </a:extLst>
                </p:cNvPr>
                <p:cNvSpPr/>
                <p:nvPr/>
              </p:nvSpPr>
              <p:spPr>
                <a:xfrm>
                  <a:off x="7225463" y="3799580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820559" y="0"/>
                      </a:moveTo>
                      <a:lnTo>
                        <a:pt x="820559" y="250786"/>
                      </a:lnTo>
                      <a:lnTo>
                        <a:pt x="0" y="250786"/>
                      </a:lnTo>
                      <a:lnTo>
                        <a:pt x="0" y="1841207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49" name="object 19">
                  <a:extLst>
                    <a:ext uri="{FF2B5EF4-FFF2-40B4-BE49-F238E27FC236}">
                      <a16:creationId xmlns:a16="http://schemas.microsoft.com/office/drawing/2014/main" id="{46901223-560B-E78E-B877-3D14C8FDF09A}"/>
                    </a:ext>
                  </a:extLst>
                </p:cNvPr>
                <p:cNvSpPr/>
                <p:nvPr/>
              </p:nvSpPr>
              <p:spPr>
                <a:xfrm>
                  <a:off x="8387429" y="3799579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0" y="0"/>
                      </a:moveTo>
                      <a:lnTo>
                        <a:pt x="0" y="250786"/>
                      </a:lnTo>
                      <a:lnTo>
                        <a:pt x="820559" y="250786"/>
                      </a:lnTo>
                      <a:lnTo>
                        <a:pt x="820559" y="1841207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0" name="object 21">
                  <a:extLst>
                    <a:ext uri="{FF2B5EF4-FFF2-40B4-BE49-F238E27FC236}">
                      <a16:creationId xmlns:a16="http://schemas.microsoft.com/office/drawing/2014/main" id="{E4E986A4-454F-DBC8-6210-2EE67A6C3712}"/>
                    </a:ext>
                  </a:extLst>
                </p:cNvPr>
                <p:cNvSpPr/>
                <p:nvPr/>
              </p:nvSpPr>
              <p:spPr>
                <a:xfrm>
                  <a:off x="9606659" y="1667670"/>
                  <a:ext cx="821055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112520">
                      <a:moveTo>
                        <a:pt x="0" y="0"/>
                      </a:moveTo>
                      <a:lnTo>
                        <a:pt x="0" y="687006"/>
                      </a:lnTo>
                      <a:lnTo>
                        <a:pt x="820559" y="687006"/>
                      </a:lnTo>
                      <a:lnTo>
                        <a:pt x="820559" y="1112316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1" name="object 23">
                  <a:extLst>
                    <a:ext uri="{FF2B5EF4-FFF2-40B4-BE49-F238E27FC236}">
                      <a16:creationId xmlns:a16="http://schemas.microsoft.com/office/drawing/2014/main" id="{43DF52CA-A0D0-5ADD-446F-F958A9039136}"/>
                    </a:ext>
                  </a:extLst>
                </p:cNvPr>
                <p:cNvSpPr txBox="1"/>
                <p:nvPr/>
              </p:nvSpPr>
              <p:spPr>
                <a:xfrm>
                  <a:off x="8718963" y="2059683"/>
                  <a:ext cx="591687" cy="2157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</a:t>
                  </a:r>
                  <a:endParaRPr sz="9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2" name="object 24">
                  <a:extLst>
                    <a:ext uri="{FF2B5EF4-FFF2-40B4-BE49-F238E27FC236}">
                      <a16:creationId xmlns:a16="http://schemas.microsoft.com/office/drawing/2014/main" id="{40ED1827-8D43-6ED7-4398-2FDB99920314}"/>
                    </a:ext>
                  </a:extLst>
                </p:cNvPr>
                <p:cNvSpPr txBox="1"/>
                <p:nvPr/>
              </p:nvSpPr>
              <p:spPr>
                <a:xfrm>
                  <a:off x="9892380" y="2052913"/>
                  <a:ext cx="541330" cy="2157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9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3" name="object 25">
                  <a:extLst>
                    <a:ext uri="{FF2B5EF4-FFF2-40B4-BE49-F238E27FC236}">
                      <a16:creationId xmlns:a16="http://schemas.microsoft.com/office/drawing/2014/main" id="{10821767-35CE-434C-1354-5DB6811BBA1C}"/>
                    </a:ext>
                  </a:extLst>
                </p:cNvPr>
                <p:cNvSpPr txBox="1"/>
                <p:nvPr/>
              </p:nvSpPr>
              <p:spPr>
                <a:xfrm>
                  <a:off x="7363086" y="3967382"/>
                  <a:ext cx="1688004" cy="223036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  <a:tabLst>
                      <a:tab pos="1185545" algn="l"/>
                    </a:tabLst>
                  </a:pPr>
                  <a:r>
                    <a:rPr sz="9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	</a:t>
                  </a:r>
                  <a:r>
                    <a:rPr lang="en-US" sz="9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1400" b="1" baseline="2923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1400" baseline="2923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4" name="object 26">
                  <a:extLst>
                    <a:ext uri="{FF2B5EF4-FFF2-40B4-BE49-F238E27FC236}">
                      <a16:creationId xmlns:a16="http://schemas.microsoft.com/office/drawing/2014/main" id="{B4DE548F-6128-6202-ED48-C7447E085DDE}"/>
                    </a:ext>
                  </a:extLst>
                </p:cNvPr>
                <p:cNvSpPr/>
                <p:nvPr/>
              </p:nvSpPr>
              <p:spPr>
                <a:xfrm>
                  <a:off x="9667582" y="2779979"/>
                  <a:ext cx="1519555" cy="39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399414">
                      <a:moveTo>
                        <a:pt x="1519262" y="398818"/>
                      </a:moveTo>
                      <a:lnTo>
                        <a:pt x="0" y="398818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398818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5" name="object 27">
                  <a:extLst>
                    <a:ext uri="{FF2B5EF4-FFF2-40B4-BE49-F238E27FC236}">
                      <a16:creationId xmlns:a16="http://schemas.microsoft.com/office/drawing/2014/main" id="{A4E0D973-7443-1D66-4DE8-8E3ECD8E88A8}"/>
                    </a:ext>
                  </a:extLst>
                </p:cNvPr>
                <p:cNvSpPr txBox="1"/>
                <p:nvPr/>
              </p:nvSpPr>
              <p:spPr>
                <a:xfrm>
                  <a:off x="9728505" y="2755480"/>
                  <a:ext cx="1519555" cy="340952"/>
                </a:xfrm>
                <a:prstGeom prst="rect">
                  <a:avLst/>
                </a:prstGeom>
                <a:ln w="63500">
                  <a:noFill/>
                </a:ln>
              </p:spPr>
              <p:txBody>
                <a:bodyPr vert="horz" wrap="square" lIns="0" tIns="53975" rIns="0" bIns="0" rtlCol="0">
                  <a:spAutoFit/>
                </a:bodyPr>
                <a:lstStyle/>
                <a:p>
                  <a:pPr marL="104775">
                    <a:lnSpc>
                      <a:spcPct val="100000"/>
                    </a:lnSpc>
                    <a:spcBef>
                      <a:spcPts val="425"/>
                    </a:spcBef>
                  </a:pPr>
                  <a:r>
                    <a:rPr sz="1200" dirty="0">
                      <a:solidFill>
                        <a:srgbClr val="E43941"/>
                      </a:solidFill>
                      <a:latin typeface="Sassoon Sans Rg" pitchFamily="2" charset="77"/>
                      <a:cs typeface="Arial MT"/>
                    </a:rPr>
                    <a:t>It is not a noun.</a:t>
                  </a:r>
                  <a:endParaRPr sz="12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56" name="object 28">
                  <a:extLst>
                    <a:ext uri="{FF2B5EF4-FFF2-40B4-BE49-F238E27FC236}">
                      <a16:creationId xmlns:a16="http://schemas.microsoft.com/office/drawing/2014/main" id="{F7BB87F5-CEE4-A55D-8066-71B36CAE0C74}"/>
                    </a:ext>
                  </a:extLst>
                </p:cNvPr>
                <p:cNvSpPr/>
                <p:nvPr/>
              </p:nvSpPr>
              <p:spPr>
                <a:xfrm>
                  <a:off x="6473977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7" name="object 30">
                  <a:extLst>
                    <a:ext uri="{FF2B5EF4-FFF2-40B4-BE49-F238E27FC236}">
                      <a16:creationId xmlns:a16="http://schemas.microsoft.com/office/drawing/2014/main" id="{B7EEE8F8-F00D-47CF-0217-1F9A0251FBDC}"/>
                    </a:ext>
                  </a:extLst>
                </p:cNvPr>
                <p:cNvSpPr/>
                <p:nvPr/>
              </p:nvSpPr>
              <p:spPr>
                <a:xfrm>
                  <a:off x="8456345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8" name="object 38">
                  <a:extLst>
                    <a:ext uri="{FF2B5EF4-FFF2-40B4-BE49-F238E27FC236}">
                      <a16:creationId xmlns:a16="http://schemas.microsoft.com/office/drawing/2014/main" id="{BD94051F-E811-9304-B86B-7E9302468828}"/>
                    </a:ext>
                  </a:extLst>
                </p:cNvPr>
                <p:cNvSpPr txBox="1"/>
                <p:nvPr/>
              </p:nvSpPr>
              <p:spPr>
                <a:xfrm>
                  <a:off x="7930553" y="620433"/>
                  <a:ext cx="3042248" cy="1055610"/>
                </a:xfrm>
                <a:prstGeom prst="rect">
                  <a:avLst/>
                </a:prstGeom>
                <a:solidFill>
                  <a:srgbClr val="47277A"/>
                </a:solidFill>
                <a:ln w="12700">
                  <a:solidFill>
                    <a:srgbClr val="000000"/>
                  </a:solidFill>
                </a:ln>
              </p:spPr>
              <p:txBody>
                <a:bodyPr vert="horz" wrap="square" lIns="0" tIns="139065" rIns="0" bIns="0" rtlCol="0">
                  <a:spAutoFit/>
                </a:bodyPr>
                <a:lstStyle/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1050" dirty="0">
                    <a:latin typeface="Sassoon Sans Rg" pitchFamily="2" charset="77"/>
                    <a:cs typeface="Arial MT"/>
                  </a:endParaRPr>
                </a:p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28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18B4B2A-EB85-F3D7-8B68-F11A20BE4854}"/>
                    </a:ext>
                  </a:extLst>
                </p:cNvPr>
                <p:cNvSpPr txBox="1"/>
                <p:nvPr/>
              </p:nvSpPr>
              <p:spPr>
                <a:xfrm>
                  <a:off x="7978028" y="469661"/>
                  <a:ext cx="3360660" cy="1579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213995" marR="206375" lvl="0" indent="285750" algn="l" defTabSz="914400" rtl="0" eaLnBrk="1" fontAlgn="auto" latinLnBrk="0" hangingPunct="1">
                    <a:lnSpc>
                      <a:spcPts val="2980"/>
                    </a:lnSpc>
                    <a:spcBef>
                      <a:spcPts val="10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Is it a </a:t>
                  </a: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person</a:t>
                  </a: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,  </a:t>
                  </a: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place </a:t>
                  </a: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or a </a:t>
                  </a: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thing</a:t>
                  </a: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?</a:t>
                  </a:r>
                </a:p>
                <a:p>
                  <a:endParaRPr lang="en-PK" sz="1400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AC87E82-09A9-D09E-FEBF-1D1DB974F4A2}"/>
                    </a:ext>
                  </a:extLst>
                </p:cNvPr>
                <p:cNvSpPr txBox="1"/>
                <p:nvPr/>
              </p:nvSpPr>
              <p:spPr>
                <a:xfrm>
                  <a:off x="7061210" y="2806843"/>
                  <a:ext cx="2302655" cy="9422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179705" marR="186055" algn="ctr">
                    <a:lnSpc>
                      <a:spcPts val="1510"/>
                    </a:lnSpc>
                    <a:spcBef>
                      <a:spcPts val="580"/>
                    </a:spcBef>
                  </a:pPr>
                  <a:r>
                    <a:rPr lang="en-GB" sz="11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Has the noun been  given a </a:t>
                  </a:r>
                  <a:r>
                    <a:rPr lang="en-GB" sz="11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specific </a:t>
                  </a:r>
                  <a:r>
                    <a:rPr lang="en-GB" sz="11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1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name</a:t>
                  </a:r>
                  <a:r>
                    <a:rPr lang="en-GB" sz="11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1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so it can be  identified?</a:t>
                  </a:r>
                  <a:endParaRPr lang="en-GB" sz="1100" dirty="0">
                    <a:latin typeface="Sassoon Sans Rg" pitchFamily="2" charset="77"/>
                    <a:cs typeface="Arial MT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0A1AF5-1DA1-3A89-F212-0689FFEBB0B6}"/>
                  </a:ext>
                </a:extLst>
              </p:cNvPr>
              <p:cNvSpPr txBox="1"/>
              <p:nvPr/>
            </p:nvSpPr>
            <p:spPr>
              <a:xfrm>
                <a:off x="8159804" y="4623692"/>
                <a:ext cx="1971014" cy="913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4310" marR="0" lvl="0" indent="-67310" algn="ctr" defTabSz="914400" rtl="0" eaLnBrk="1" fontAlgn="auto" latinLnBrk="0" hangingPunct="1">
                  <a:lnSpc>
                    <a:spcPct val="72800"/>
                  </a:lnSpc>
                  <a:spcBef>
                    <a:spcPts val="116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It’s a </a:t>
                </a:r>
                <a:r>
                  <a:rPr kumimoji="0" lang="en-GB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common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 </a:t>
                </a:r>
                <a:b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</a:br>
                <a:r>
                  <a:rPr kumimoji="0" lang="en-GB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>
                      <a:solidFill>
                        <a:srgbClr val="E43941"/>
                      </a:solidFill>
                    </a:uFill>
                    <a:latin typeface="Sassoon Sans Rg" pitchFamily="2" charset="77"/>
                    <a:ea typeface="+mn-ea"/>
                    <a:cs typeface="Arial"/>
                  </a:rPr>
                  <a:t>noun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. It does  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not need a  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capital letter.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Sans Rg" pitchFamily="2" charset="77"/>
                  <a:ea typeface="+mn-ea"/>
                  <a:cs typeface="Arial MT"/>
                </a:endParaRPr>
              </a:p>
            </p:txBody>
          </p:sp>
        </p:grpSp>
      </p:grpSp>
      <p:sp>
        <p:nvSpPr>
          <p:cNvPr id="61" name="object 29">
            <a:extLst>
              <a:ext uri="{FF2B5EF4-FFF2-40B4-BE49-F238E27FC236}">
                <a16:creationId xmlns:a16="http://schemas.microsoft.com/office/drawing/2014/main" id="{FEBDB400-35DE-570B-5B96-97282B660D87}"/>
              </a:ext>
            </a:extLst>
          </p:cNvPr>
          <p:cNvSpPr txBox="1"/>
          <p:nvPr/>
        </p:nvSpPr>
        <p:spPr>
          <a:xfrm>
            <a:off x="7747158" y="5062278"/>
            <a:ext cx="1201480" cy="6097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spcBef>
                <a:spcPts val="434"/>
              </a:spcBef>
            </a:pPr>
            <a:r>
              <a:rPr sz="1200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It’s a </a:t>
            </a:r>
            <a:r>
              <a:rPr sz="12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proper</a:t>
            </a:r>
            <a:r>
              <a:rPr sz="1200" b="1" u="heavy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 </a:t>
            </a:r>
            <a:r>
              <a:rPr sz="12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12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noun</a:t>
            </a:r>
            <a:r>
              <a:rPr sz="1200" u="sng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.</a:t>
            </a:r>
            <a:r>
              <a:rPr sz="1200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 It needs a  </a:t>
            </a:r>
            <a:r>
              <a:rPr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capital l</a:t>
            </a:r>
            <a:r>
              <a:rPr lang="en-GB" sz="1200" b="1" dirty="0" err="1">
                <a:solidFill>
                  <a:srgbClr val="5F54A3"/>
                </a:solidFill>
                <a:latin typeface="Sassoon Sans Rg" pitchFamily="2" charset="77"/>
                <a:cs typeface="Arial"/>
              </a:rPr>
              <a:t>etter</a:t>
            </a:r>
            <a:r>
              <a:rPr lang="en-GB"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.</a:t>
            </a:r>
            <a:r>
              <a:rPr lang="en-PK" sz="1200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.</a:t>
            </a:r>
            <a:endParaRPr sz="1200" dirty="0">
              <a:latin typeface="Sassoon Sans Rg" pitchFamily="2" charset="77"/>
              <a:cs typeface="Arial MT"/>
            </a:endParaRPr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548677AA-5E21-1AAD-F27B-5519D844D0C4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41668" y="0"/>
            <a:ext cx="556895" cy="663575"/>
            <a:chOff x="11641668" y="0"/>
            <a:chExt cx="556895" cy="663575"/>
          </a:xfrm>
        </p:grpSpPr>
        <p:sp>
          <p:nvSpPr>
            <p:cNvPr id="3" name="object 3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543981" y="0"/>
                  </a:moveTo>
                  <a:lnTo>
                    <a:pt x="2438" y="0"/>
                  </a:ln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  <a:lnTo>
                    <a:pt x="543981" y="0"/>
                  </a:lnTo>
                  <a:close/>
                </a:path>
              </a:pathLst>
            </a:custGeom>
            <a:solidFill>
              <a:srgbClr val="F4C66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648018" y="0"/>
              <a:ext cx="544195" cy="650875"/>
            </a:xfrm>
            <a:custGeom>
              <a:avLst/>
              <a:gdLst/>
              <a:ahLst/>
              <a:cxnLst/>
              <a:rect l="l" t="t" r="r" b="b"/>
              <a:pathLst>
                <a:path w="544195" h="650875">
                  <a:moveTo>
                    <a:pt x="2438" y="0"/>
                  </a:moveTo>
                  <a:lnTo>
                    <a:pt x="1569" y="10406"/>
                  </a:lnTo>
                  <a:lnTo>
                    <a:pt x="712" y="24385"/>
                  </a:lnTo>
                  <a:lnTo>
                    <a:pt x="181" y="38449"/>
                  </a:lnTo>
                  <a:lnTo>
                    <a:pt x="0" y="52604"/>
                  </a:lnTo>
                  <a:lnTo>
                    <a:pt x="1960" y="101204"/>
                  </a:lnTo>
                  <a:lnTo>
                    <a:pt x="7740" y="148740"/>
                  </a:lnTo>
                  <a:lnTo>
                    <a:pt x="17191" y="195063"/>
                  </a:lnTo>
                  <a:lnTo>
                    <a:pt x="30163" y="240025"/>
                  </a:lnTo>
                  <a:lnTo>
                    <a:pt x="46505" y="283479"/>
                  </a:lnTo>
                  <a:lnTo>
                    <a:pt x="66068" y="325276"/>
                  </a:lnTo>
                  <a:lnTo>
                    <a:pt x="88701" y="365268"/>
                  </a:lnTo>
                  <a:lnTo>
                    <a:pt x="114255" y="403307"/>
                  </a:lnTo>
                  <a:lnTo>
                    <a:pt x="142579" y="439245"/>
                  </a:lnTo>
                  <a:lnTo>
                    <a:pt x="173524" y="472934"/>
                  </a:lnTo>
                  <a:lnTo>
                    <a:pt x="206940" y="504225"/>
                  </a:lnTo>
                  <a:lnTo>
                    <a:pt x="242676" y="532971"/>
                  </a:lnTo>
                  <a:lnTo>
                    <a:pt x="280583" y="559024"/>
                  </a:lnTo>
                  <a:lnTo>
                    <a:pt x="320511" y="582235"/>
                  </a:lnTo>
                  <a:lnTo>
                    <a:pt x="362309" y="602456"/>
                  </a:lnTo>
                  <a:lnTo>
                    <a:pt x="405828" y="619540"/>
                  </a:lnTo>
                  <a:lnTo>
                    <a:pt x="450918" y="633337"/>
                  </a:lnTo>
                  <a:lnTo>
                    <a:pt x="497429" y="643701"/>
                  </a:lnTo>
                  <a:lnTo>
                    <a:pt x="543981" y="6503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882003" y="46068"/>
            <a:ext cx="1930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B283D"/>
                </a:solidFill>
                <a:latin typeface="Sassoon Sans Rg" pitchFamily="2" charset="77"/>
                <a:cs typeface="Arial"/>
              </a:rPr>
              <a:t>8</a:t>
            </a:r>
            <a:endParaRPr sz="2400" dirty="0">
              <a:latin typeface="Sassoon Sans Rg" pitchFamily="2" charset="77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31625" y="169619"/>
            <a:ext cx="4528820" cy="755650"/>
            <a:chOff x="3831625" y="169619"/>
            <a:chExt cx="4528820" cy="755650"/>
          </a:xfrm>
        </p:grpSpPr>
        <p:sp>
          <p:nvSpPr>
            <p:cNvPr id="7" name="object 7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477943" y="742441"/>
                  </a:lnTo>
                  <a:lnTo>
                    <a:pt x="4492737" y="739435"/>
                  </a:lnTo>
                  <a:lnTo>
                    <a:pt x="4504851" y="731250"/>
                  </a:lnTo>
                  <a:lnTo>
                    <a:pt x="4513037" y="719135"/>
                  </a:lnTo>
                  <a:lnTo>
                    <a:pt x="4516043" y="704341"/>
                  </a:lnTo>
                  <a:lnTo>
                    <a:pt x="4516043" y="38099"/>
                  </a:lnTo>
                  <a:lnTo>
                    <a:pt x="4513037" y="23306"/>
                  </a:lnTo>
                  <a:lnTo>
                    <a:pt x="4504851" y="11191"/>
                  </a:lnTo>
                  <a:lnTo>
                    <a:pt x="4492737" y="3006"/>
                  </a:lnTo>
                  <a:lnTo>
                    <a:pt x="4477943" y="0"/>
                  </a:lnTo>
                  <a:close/>
                </a:path>
              </a:pathLst>
            </a:custGeom>
            <a:solidFill>
              <a:srgbClr val="462879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837975" y="175969"/>
              <a:ext cx="4516120" cy="742950"/>
            </a:xfrm>
            <a:custGeom>
              <a:avLst/>
              <a:gdLst/>
              <a:ahLst/>
              <a:cxnLst/>
              <a:rect l="l" t="t" r="r" b="b"/>
              <a:pathLst>
                <a:path w="4516120" h="742950">
                  <a:moveTo>
                    <a:pt x="4477943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477943" y="0"/>
                  </a:lnTo>
                  <a:lnTo>
                    <a:pt x="4492737" y="3006"/>
                  </a:lnTo>
                  <a:lnTo>
                    <a:pt x="4504851" y="11191"/>
                  </a:lnTo>
                  <a:lnTo>
                    <a:pt x="4513037" y="23306"/>
                  </a:lnTo>
                  <a:lnTo>
                    <a:pt x="4516043" y="38099"/>
                  </a:lnTo>
                  <a:lnTo>
                    <a:pt x="4516043" y="704341"/>
                  </a:lnTo>
                  <a:lnTo>
                    <a:pt x="4513037" y="719135"/>
                  </a:lnTo>
                  <a:lnTo>
                    <a:pt x="4504851" y="731250"/>
                  </a:lnTo>
                  <a:lnTo>
                    <a:pt x="4492737" y="739435"/>
                  </a:lnTo>
                  <a:lnTo>
                    <a:pt x="4477943" y="7424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9959" y="1069365"/>
            <a:ext cx="7552690" cy="800219"/>
          </a:xfrm>
          <a:prstGeom prst="rect">
            <a:avLst/>
          </a:prstGeom>
          <a:solidFill>
            <a:srgbClr val="F4C669"/>
          </a:solidFill>
          <a:ln w="12700">
            <a:solidFill>
              <a:srgbClr val="00000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330835" marR="323215" indent="238760">
              <a:lnSpc>
                <a:spcPts val="2310"/>
              </a:lnSpc>
              <a:spcBef>
                <a:spcPts val="840"/>
              </a:spcBef>
            </a:pPr>
            <a:endParaRPr lang="en-US" sz="2000" dirty="0">
              <a:latin typeface="Sassoon Sans Rg" pitchFamily="2" charset="77"/>
              <a:cs typeface="Arial MT"/>
            </a:endParaRPr>
          </a:p>
          <a:p>
            <a:pPr marL="330835" marR="323215" indent="238760">
              <a:lnSpc>
                <a:spcPts val="2310"/>
              </a:lnSpc>
              <a:spcBef>
                <a:spcPts val="840"/>
              </a:spcBef>
            </a:pPr>
            <a:endParaRPr sz="2000" dirty="0">
              <a:latin typeface="Sassoon Sans Rg" pitchFamily="2" charset="77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711258" y="5498388"/>
            <a:ext cx="702310" cy="0"/>
          </a:xfrm>
          <a:custGeom>
            <a:avLst/>
            <a:gdLst/>
            <a:ahLst/>
            <a:cxnLst/>
            <a:rect l="l" t="t" r="r" b="b"/>
            <a:pathLst>
              <a:path w="702309">
                <a:moveTo>
                  <a:pt x="0" y="0"/>
                </a:moveTo>
                <a:lnTo>
                  <a:pt x="701802" y="0"/>
                </a:lnTo>
                <a:lnTo>
                  <a:pt x="0" y="0"/>
                </a:lnTo>
                <a:close/>
              </a:path>
            </a:pathLst>
          </a:custGeom>
          <a:ln w="13360">
            <a:solidFill>
              <a:srgbClr val="E4394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Sassoon Sans Rg" pitchFamily="2" charset="77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69591" y="196403"/>
            <a:ext cx="17644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answers</a:t>
            </a:r>
            <a:endParaRPr sz="3600" dirty="0">
              <a:latin typeface="Sassoon Sans Rg" pitchFamily="2" charset="77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11820" y="2393513"/>
            <a:ext cx="6142355" cy="16156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6100"/>
              </a:lnSpc>
              <a:spcBef>
                <a:spcPts val="575"/>
              </a:spcBef>
            </a:pPr>
            <a:r>
              <a:rPr sz="4800" b="1" u="sng" dirty="0">
                <a:solidFill>
                  <a:srgbClr val="5F54A3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C</a:t>
            </a:r>
            <a:r>
              <a:rPr sz="4800" b="1" u="sng" dirty="0">
                <a:solidFill>
                  <a:srgbClr val="94CD7E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arl</a:t>
            </a:r>
            <a:r>
              <a:rPr lang="en-PK" sz="4800" b="1" u="sng" dirty="0">
                <a:solidFill>
                  <a:srgbClr val="94CD7E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 </a:t>
            </a:r>
            <a:r>
              <a:rPr sz="4800" b="1" u="sng" dirty="0">
                <a:solidFill>
                  <a:srgbClr val="5F54A3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L</a:t>
            </a:r>
            <a:r>
              <a:rPr sz="4800" b="1" u="sng" dirty="0">
                <a:solidFill>
                  <a:srgbClr val="94CD7E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innaeus</a:t>
            </a:r>
            <a:r>
              <a:rPr sz="48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4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named  each organism in </a:t>
            </a:r>
            <a:r>
              <a:rPr sz="4800" b="1" u="sng" dirty="0">
                <a:solidFill>
                  <a:srgbClr val="5F54A3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L</a:t>
            </a:r>
            <a:r>
              <a:rPr sz="4800" b="1" u="sng" dirty="0">
                <a:solidFill>
                  <a:srgbClr val="94CD7E"/>
                </a:solidFill>
                <a:uFill>
                  <a:solidFill>
                    <a:srgbClr val="5F54A3"/>
                  </a:solidFill>
                </a:uFill>
                <a:latin typeface="Sassoon Sans Rg" pitchFamily="2" charset="77"/>
                <a:cs typeface="Arial"/>
              </a:rPr>
              <a:t>atin</a:t>
            </a:r>
            <a:r>
              <a:rPr sz="4800" dirty="0">
                <a:solidFill>
                  <a:srgbClr val="462879"/>
                </a:solidFill>
                <a:latin typeface="Sassoon Sans Rg" pitchFamily="2" charset="77"/>
                <a:cs typeface="Arial MT"/>
              </a:rPr>
              <a:t>.</a:t>
            </a:r>
            <a:endParaRPr sz="4800" dirty="0">
              <a:latin typeface="Sassoon Sans Rg" pitchFamily="2" charset="77"/>
              <a:cs typeface="Arial M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4182" y="4222194"/>
            <a:ext cx="1771901" cy="1986844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297861" y="169623"/>
            <a:ext cx="1186180" cy="320040"/>
            <a:chOff x="297861" y="169623"/>
            <a:chExt cx="1186180" cy="320040"/>
          </a:xfrm>
        </p:grpSpPr>
        <p:sp>
          <p:nvSpPr>
            <p:cNvPr id="35" name="object 35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0"/>
                  </a:moveTo>
                  <a:lnTo>
                    <a:pt x="33045" y="0"/>
                  </a:lnTo>
                  <a:lnTo>
                    <a:pt x="20182" y="2596"/>
                  </a:lnTo>
                  <a:lnTo>
                    <a:pt x="9678" y="9678"/>
                  </a:lnTo>
                  <a:lnTo>
                    <a:pt x="2596" y="20182"/>
                  </a:lnTo>
                  <a:lnTo>
                    <a:pt x="0" y="33045"/>
                  </a:lnTo>
                  <a:lnTo>
                    <a:pt x="0" y="273786"/>
                  </a:lnTo>
                  <a:lnTo>
                    <a:pt x="2596" y="286649"/>
                  </a:lnTo>
                  <a:lnTo>
                    <a:pt x="9678" y="297153"/>
                  </a:lnTo>
                  <a:lnTo>
                    <a:pt x="20182" y="304235"/>
                  </a:lnTo>
                  <a:lnTo>
                    <a:pt x="33045" y="306831"/>
                  </a:lnTo>
                  <a:lnTo>
                    <a:pt x="1140129" y="306831"/>
                  </a:lnTo>
                  <a:lnTo>
                    <a:pt x="1152992" y="304235"/>
                  </a:lnTo>
                  <a:lnTo>
                    <a:pt x="1163496" y="297153"/>
                  </a:lnTo>
                  <a:lnTo>
                    <a:pt x="1170578" y="286649"/>
                  </a:lnTo>
                  <a:lnTo>
                    <a:pt x="1173175" y="273786"/>
                  </a:lnTo>
                  <a:lnTo>
                    <a:pt x="1173175" y="33045"/>
                  </a:lnTo>
                  <a:lnTo>
                    <a:pt x="1170578" y="20182"/>
                  </a:lnTo>
                  <a:lnTo>
                    <a:pt x="1163496" y="9678"/>
                  </a:lnTo>
                  <a:lnTo>
                    <a:pt x="1152992" y="2596"/>
                  </a:lnTo>
                  <a:lnTo>
                    <a:pt x="1140129" y="0"/>
                  </a:lnTo>
                  <a:close/>
                </a:path>
              </a:pathLst>
            </a:custGeom>
            <a:solidFill>
              <a:srgbClr val="94CD7E"/>
            </a:solidFill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04211" y="175973"/>
              <a:ext cx="1173480" cy="307340"/>
            </a:xfrm>
            <a:custGeom>
              <a:avLst/>
              <a:gdLst/>
              <a:ahLst/>
              <a:cxnLst/>
              <a:rect l="l" t="t" r="r" b="b"/>
              <a:pathLst>
                <a:path w="1173480" h="307340">
                  <a:moveTo>
                    <a:pt x="1140129" y="306831"/>
                  </a:moveTo>
                  <a:lnTo>
                    <a:pt x="33045" y="306831"/>
                  </a:lnTo>
                  <a:lnTo>
                    <a:pt x="20182" y="304235"/>
                  </a:lnTo>
                  <a:lnTo>
                    <a:pt x="9678" y="297153"/>
                  </a:lnTo>
                  <a:lnTo>
                    <a:pt x="2596" y="286649"/>
                  </a:lnTo>
                  <a:lnTo>
                    <a:pt x="0" y="273786"/>
                  </a:lnTo>
                  <a:lnTo>
                    <a:pt x="0" y="33045"/>
                  </a:lnTo>
                  <a:lnTo>
                    <a:pt x="2596" y="20182"/>
                  </a:lnTo>
                  <a:lnTo>
                    <a:pt x="9678" y="9678"/>
                  </a:lnTo>
                  <a:lnTo>
                    <a:pt x="20182" y="2596"/>
                  </a:lnTo>
                  <a:lnTo>
                    <a:pt x="33045" y="0"/>
                  </a:lnTo>
                  <a:lnTo>
                    <a:pt x="1140129" y="0"/>
                  </a:lnTo>
                  <a:lnTo>
                    <a:pt x="1152992" y="2596"/>
                  </a:lnTo>
                  <a:lnTo>
                    <a:pt x="1163496" y="9678"/>
                  </a:lnTo>
                  <a:lnTo>
                    <a:pt x="1170578" y="20182"/>
                  </a:lnTo>
                  <a:lnTo>
                    <a:pt x="1173175" y="33045"/>
                  </a:lnTo>
                  <a:lnTo>
                    <a:pt x="1173175" y="273786"/>
                  </a:lnTo>
                  <a:lnTo>
                    <a:pt x="1170578" y="286649"/>
                  </a:lnTo>
                  <a:lnTo>
                    <a:pt x="1163496" y="297153"/>
                  </a:lnTo>
                  <a:lnTo>
                    <a:pt x="1152992" y="304235"/>
                  </a:lnTo>
                  <a:lnTo>
                    <a:pt x="1140129" y="306831"/>
                  </a:lnTo>
                  <a:close/>
                </a:path>
              </a:pathLst>
            </a:custGeom>
            <a:ln w="1270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Sassoon Sans Rg" pitchFamily="2" charset="77"/>
              </a:endParaRPr>
            </a:p>
          </p:txBody>
        </p:sp>
      </p:grpSp>
      <p:sp>
        <p:nvSpPr>
          <p:cNvPr id="39" name="object 10">
            <a:extLst>
              <a:ext uri="{FF2B5EF4-FFF2-40B4-BE49-F238E27FC236}">
                <a16:creationId xmlns:a16="http://schemas.microsoft.com/office/drawing/2014/main" id="{4106A8A0-DDD9-887A-A148-0026772FD39B}"/>
              </a:ext>
            </a:extLst>
          </p:cNvPr>
          <p:cNvSpPr txBox="1"/>
          <p:nvPr/>
        </p:nvSpPr>
        <p:spPr>
          <a:xfrm>
            <a:off x="4091022" y="250361"/>
            <a:ext cx="400995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solidFill>
                  <a:srgbClr val="F4C669"/>
                </a:solidFill>
                <a:latin typeface="Sassoon Sans Rg" pitchFamily="2" charset="77"/>
                <a:cs typeface="Arial"/>
              </a:rPr>
              <a:t>Whiteboard activity</a:t>
            </a:r>
            <a:endParaRPr sz="3400" dirty="0">
              <a:latin typeface="Sassoon Sans Rg" pitchFamily="2" charset="77"/>
              <a:cs typeface="Arial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512892F5-1CB3-77EE-BB2B-E0779960DA37}"/>
              </a:ext>
            </a:extLst>
          </p:cNvPr>
          <p:cNvSpPr txBox="1"/>
          <p:nvPr/>
        </p:nvSpPr>
        <p:spPr>
          <a:xfrm>
            <a:off x="554914" y="211303"/>
            <a:ext cx="6864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assoon Sans Rg" pitchFamily="2" charset="77"/>
                <a:cs typeface="Arial"/>
              </a:rPr>
              <a:t>Fluency</a:t>
            </a:r>
            <a:endParaRPr sz="1400" dirty="0">
              <a:latin typeface="Sassoon Sans Rg" pitchFamily="2" charset="77"/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CD340E-5F39-C85F-58ED-F21B539FD4CD}"/>
              </a:ext>
            </a:extLst>
          </p:cNvPr>
          <p:cNvSpPr txBox="1"/>
          <p:nvPr/>
        </p:nvSpPr>
        <p:spPr>
          <a:xfrm>
            <a:off x="2267719" y="1132682"/>
            <a:ext cx="7888391" cy="9592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0835" marR="323215" lvl="0" indent="238760" algn="l" defTabSz="914400" rtl="0" eaLnBrk="1" fontAlgn="auto" latinLnBrk="0" hangingPunct="1">
              <a:lnSpc>
                <a:spcPts val="23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Now that we’ve identified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EA6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proper nouns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in this sentence,  write it on your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whiteboard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with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"/>
              </a:rPr>
              <a:t>capital letters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B283D"/>
                </a:solidFill>
                <a:effectLst/>
                <a:uLnTx/>
                <a:uFillTx/>
                <a:latin typeface="Sassoon Sans Rg" pitchFamily="2" charset="77"/>
                <a:ea typeface="+mn-ea"/>
                <a:cs typeface="Arial MT"/>
              </a:rPr>
              <a:t>used correctly.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Sans Rg" pitchFamily="2" charset="77"/>
              <a:ea typeface="+mn-ea"/>
              <a:cs typeface="Arial MT"/>
            </a:endParaRPr>
          </a:p>
          <a:p>
            <a:endParaRPr lang="en-PK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6210D9-FD7D-E1DB-69B3-255FB5CE93F7}"/>
              </a:ext>
            </a:extLst>
          </p:cNvPr>
          <p:cNvSpPr/>
          <p:nvPr/>
        </p:nvSpPr>
        <p:spPr>
          <a:xfrm>
            <a:off x="9601200" y="5334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9DC604-C793-CBDB-189B-1A92EF3FA720}"/>
              </a:ext>
            </a:extLst>
          </p:cNvPr>
          <p:cNvGrpSpPr/>
          <p:nvPr/>
        </p:nvGrpSpPr>
        <p:grpSpPr>
          <a:xfrm>
            <a:off x="7700758" y="2173288"/>
            <a:ext cx="4144302" cy="3569347"/>
            <a:chOff x="6473977" y="469661"/>
            <a:chExt cx="4864711" cy="5088379"/>
          </a:xfrm>
        </p:grpSpPr>
        <p:sp>
          <p:nvSpPr>
            <p:cNvPr id="45" name="object 22">
              <a:extLst>
                <a:ext uri="{FF2B5EF4-FFF2-40B4-BE49-F238E27FC236}">
                  <a16:creationId xmlns:a16="http://schemas.microsoft.com/office/drawing/2014/main" id="{769972AA-3CB7-3ADF-C70A-00F4F949F398}"/>
                </a:ext>
              </a:extLst>
            </p:cNvPr>
            <p:cNvSpPr txBox="1"/>
            <p:nvPr/>
          </p:nvSpPr>
          <p:spPr>
            <a:xfrm>
              <a:off x="7233610" y="2779979"/>
              <a:ext cx="1998980" cy="1016817"/>
            </a:xfrm>
            <a:prstGeom prst="rect">
              <a:avLst/>
            </a:prstGeom>
            <a:solidFill>
              <a:srgbClr val="47277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86360" rIns="0" bIns="0" rtlCol="0">
              <a:spAutoFit/>
            </a:bodyPr>
            <a:lstStyle/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US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lang="en-PK" sz="1600" dirty="0">
                <a:latin typeface="Sassoon Sans Rg" pitchFamily="2" charset="77"/>
                <a:cs typeface="Arial MT"/>
              </a:endParaRPr>
            </a:p>
            <a:p>
              <a:pPr marL="208915" marR="217804" algn="ctr">
                <a:lnSpc>
                  <a:spcPts val="1750"/>
                </a:lnSpc>
                <a:spcBef>
                  <a:spcPts val="680"/>
                </a:spcBef>
              </a:pPr>
              <a:endParaRPr sz="3200" dirty="0">
                <a:latin typeface="Sassoon Sans Rg" pitchFamily="2" charset="77"/>
                <a:cs typeface="Arial MT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1E5896F-5467-FF72-DB0D-140534E21FF1}"/>
                </a:ext>
              </a:extLst>
            </p:cNvPr>
            <p:cNvGrpSpPr/>
            <p:nvPr/>
          </p:nvGrpSpPr>
          <p:grpSpPr>
            <a:xfrm>
              <a:off x="6473977" y="469661"/>
              <a:ext cx="4864711" cy="5088379"/>
              <a:chOff x="6473977" y="469661"/>
              <a:chExt cx="4864711" cy="508837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FE63B5A-E2F0-CFA8-3488-163E6E597D3E}"/>
                  </a:ext>
                </a:extLst>
              </p:cNvPr>
              <p:cNvGrpSpPr/>
              <p:nvPr/>
            </p:nvGrpSpPr>
            <p:grpSpPr>
              <a:xfrm>
                <a:off x="6473977" y="469661"/>
                <a:ext cx="4864711" cy="5088379"/>
                <a:chOff x="6473977" y="469661"/>
                <a:chExt cx="4864711" cy="5088379"/>
              </a:xfrm>
            </p:grpSpPr>
            <p:sp>
              <p:nvSpPr>
                <p:cNvPr id="49" name="object 17">
                  <a:extLst>
                    <a:ext uri="{FF2B5EF4-FFF2-40B4-BE49-F238E27FC236}">
                      <a16:creationId xmlns:a16="http://schemas.microsoft.com/office/drawing/2014/main" id="{43E2B130-7F82-2EC2-257F-56CC3A7FB81C}"/>
                    </a:ext>
                  </a:extLst>
                </p:cNvPr>
                <p:cNvSpPr/>
                <p:nvPr/>
              </p:nvSpPr>
              <p:spPr>
                <a:xfrm>
                  <a:off x="8202974" y="1667670"/>
                  <a:ext cx="1062990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990" h="1112520">
                      <a:moveTo>
                        <a:pt x="1062431" y="0"/>
                      </a:moveTo>
                      <a:lnTo>
                        <a:pt x="1062431" y="687006"/>
                      </a:lnTo>
                      <a:lnTo>
                        <a:pt x="0" y="687006"/>
                      </a:lnTo>
                      <a:lnTo>
                        <a:pt x="0" y="1112316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0" name="object 18">
                  <a:extLst>
                    <a:ext uri="{FF2B5EF4-FFF2-40B4-BE49-F238E27FC236}">
                      <a16:creationId xmlns:a16="http://schemas.microsoft.com/office/drawing/2014/main" id="{038D8ED1-981C-D9F8-5328-9668CF827087}"/>
                    </a:ext>
                  </a:extLst>
                </p:cNvPr>
                <p:cNvSpPr/>
                <p:nvPr/>
              </p:nvSpPr>
              <p:spPr>
                <a:xfrm>
                  <a:off x="7225463" y="3799580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820559" y="0"/>
                      </a:moveTo>
                      <a:lnTo>
                        <a:pt x="820559" y="250786"/>
                      </a:lnTo>
                      <a:lnTo>
                        <a:pt x="0" y="250786"/>
                      </a:lnTo>
                      <a:lnTo>
                        <a:pt x="0" y="1841207"/>
                      </a:lnTo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1" name="object 19">
                  <a:extLst>
                    <a:ext uri="{FF2B5EF4-FFF2-40B4-BE49-F238E27FC236}">
                      <a16:creationId xmlns:a16="http://schemas.microsoft.com/office/drawing/2014/main" id="{16FACC1A-97E0-7ED2-732B-91DE613E2B16}"/>
                    </a:ext>
                  </a:extLst>
                </p:cNvPr>
                <p:cNvSpPr/>
                <p:nvPr/>
              </p:nvSpPr>
              <p:spPr>
                <a:xfrm>
                  <a:off x="8387429" y="3799579"/>
                  <a:ext cx="821055" cy="73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841500">
                      <a:moveTo>
                        <a:pt x="0" y="0"/>
                      </a:moveTo>
                      <a:lnTo>
                        <a:pt x="0" y="250786"/>
                      </a:lnTo>
                      <a:lnTo>
                        <a:pt x="820559" y="250786"/>
                      </a:lnTo>
                      <a:lnTo>
                        <a:pt x="820559" y="1841207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2" name="object 21">
                  <a:extLst>
                    <a:ext uri="{FF2B5EF4-FFF2-40B4-BE49-F238E27FC236}">
                      <a16:creationId xmlns:a16="http://schemas.microsoft.com/office/drawing/2014/main" id="{9BF773FA-12C4-003D-C4BA-5B095CF8764D}"/>
                    </a:ext>
                  </a:extLst>
                </p:cNvPr>
                <p:cNvSpPr/>
                <p:nvPr/>
              </p:nvSpPr>
              <p:spPr>
                <a:xfrm>
                  <a:off x="9606659" y="1667670"/>
                  <a:ext cx="821055" cy="1112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054" h="1112520">
                      <a:moveTo>
                        <a:pt x="0" y="0"/>
                      </a:moveTo>
                      <a:lnTo>
                        <a:pt x="0" y="687006"/>
                      </a:lnTo>
                      <a:lnTo>
                        <a:pt x="820559" y="687006"/>
                      </a:lnTo>
                      <a:lnTo>
                        <a:pt x="820559" y="1112316"/>
                      </a:lnTo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3" name="object 23">
                  <a:extLst>
                    <a:ext uri="{FF2B5EF4-FFF2-40B4-BE49-F238E27FC236}">
                      <a16:creationId xmlns:a16="http://schemas.microsoft.com/office/drawing/2014/main" id="{8091EB1D-A233-F4AD-B114-291825B23D04}"/>
                    </a:ext>
                  </a:extLst>
                </p:cNvPr>
                <p:cNvSpPr txBox="1"/>
                <p:nvPr/>
              </p:nvSpPr>
              <p:spPr>
                <a:xfrm>
                  <a:off x="8718963" y="2059683"/>
                  <a:ext cx="591687" cy="2157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</a:t>
                  </a:r>
                  <a:endParaRPr sz="9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4" name="object 24">
                  <a:extLst>
                    <a:ext uri="{FF2B5EF4-FFF2-40B4-BE49-F238E27FC236}">
                      <a16:creationId xmlns:a16="http://schemas.microsoft.com/office/drawing/2014/main" id="{ABCC6CD5-9A02-B973-15A9-9938643DE1E7}"/>
                    </a:ext>
                  </a:extLst>
                </p:cNvPr>
                <p:cNvSpPr txBox="1"/>
                <p:nvPr/>
              </p:nvSpPr>
              <p:spPr>
                <a:xfrm>
                  <a:off x="9892380" y="2052913"/>
                  <a:ext cx="541330" cy="21572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900" b="1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900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5" name="object 25">
                  <a:extLst>
                    <a:ext uri="{FF2B5EF4-FFF2-40B4-BE49-F238E27FC236}">
                      <a16:creationId xmlns:a16="http://schemas.microsoft.com/office/drawing/2014/main" id="{54ADF278-265C-ACD6-2AA1-F7C48220E802}"/>
                    </a:ext>
                  </a:extLst>
                </p:cNvPr>
                <p:cNvSpPr txBox="1"/>
                <p:nvPr/>
              </p:nvSpPr>
              <p:spPr>
                <a:xfrm>
                  <a:off x="7363086" y="3967382"/>
                  <a:ext cx="1688004" cy="223036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  <a:tabLst>
                      <a:tab pos="1185545" algn="l"/>
                    </a:tabLst>
                  </a:pPr>
                  <a:r>
                    <a:rPr sz="9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YES	</a:t>
                  </a:r>
                  <a:r>
                    <a:rPr lang="en-US" sz="900" b="1" dirty="0">
                      <a:solidFill>
                        <a:srgbClr val="94CD7E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sz="1400" b="1" baseline="2923" dirty="0">
                      <a:solidFill>
                        <a:srgbClr val="E43941"/>
                      </a:solidFill>
                      <a:latin typeface="Sassoon Sans Rg" pitchFamily="2" charset="77"/>
                      <a:cs typeface="Arial"/>
                    </a:rPr>
                    <a:t>NO</a:t>
                  </a:r>
                  <a:endParaRPr sz="1400" baseline="2923" dirty="0">
                    <a:latin typeface="Sassoon Sans Rg" pitchFamily="2" charset="77"/>
                    <a:cs typeface="Arial"/>
                  </a:endParaRPr>
                </a:p>
              </p:txBody>
            </p:sp>
            <p:sp>
              <p:nvSpPr>
                <p:cNvPr id="56" name="object 26">
                  <a:extLst>
                    <a:ext uri="{FF2B5EF4-FFF2-40B4-BE49-F238E27FC236}">
                      <a16:creationId xmlns:a16="http://schemas.microsoft.com/office/drawing/2014/main" id="{E4F5E429-03BB-28A1-1E16-9AAD5EBBF34A}"/>
                    </a:ext>
                  </a:extLst>
                </p:cNvPr>
                <p:cNvSpPr/>
                <p:nvPr/>
              </p:nvSpPr>
              <p:spPr>
                <a:xfrm>
                  <a:off x="9667582" y="2779979"/>
                  <a:ext cx="1519555" cy="39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399414">
                      <a:moveTo>
                        <a:pt x="1519262" y="398818"/>
                      </a:moveTo>
                      <a:lnTo>
                        <a:pt x="0" y="398818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398818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7" name="object 27">
                  <a:extLst>
                    <a:ext uri="{FF2B5EF4-FFF2-40B4-BE49-F238E27FC236}">
                      <a16:creationId xmlns:a16="http://schemas.microsoft.com/office/drawing/2014/main" id="{65DF7FB2-484F-3B2E-05E6-B2ACEA8F1031}"/>
                    </a:ext>
                  </a:extLst>
                </p:cNvPr>
                <p:cNvSpPr txBox="1"/>
                <p:nvPr/>
              </p:nvSpPr>
              <p:spPr>
                <a:xfrm>
                  <a:off x="9728505" y="2755480"/>
                  <a:ext cx="1519555" cy="340952"/>
                </a:xfrm>
                <a:prstGeom prst="rect">
                  <a:avLst/>
                </a:prstGeom>
                <a:ln w="63500">
                  <a:noFill/>
                </a:ln>
              </p:spPr>
              <p:txBody>
                <a:bodyPr vert="horz" wrap="square" lIns="0" tIns="53975" rIns="0" bIns="0" rtlCol="0">
                  <a:spAutoFit/>
                </a:bodyPr>
                <a:lstStyle/>
                <a:p>
                  <a:pPr marL="104775">
                    <a:lnSpc>
                      <a:spcPct val="100000"/>
                    </a:lnSpc>
                    <a:spcBef>
                      <a:spcPts val="425"/>
                    </a:spcBef>
                  </a:pPr>
                  <a:r>
                    <a:rPr sz="1200" dirty="0">
                      <a:solidFill>
                        <a:srgbClr val="E43941"/>
                      </a:solidFill>
                      <a:latin typeface="Sassoon Sans Rg" pitchFamily="2" charset="77"/>
                      <a:cs typeface="Arial MT"/>
                    </a:rPr>
                    <a:t>It is not a noun.</a:t>
                  </a:r>
                  <a:endParaRPr sz="12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58" name="object 28">
                  <a:extLst>
                    <a:ext uri="{FF2B5EF4-FFF2-40B4-BE49-F238E27FC236}">
                      <a16:creationId xmlns:a16="http://schemas.microsoft.com/office/drawing/2014/main" id="{D963BDC3-A98B-574C-07E7-2C4C3FF29AEE}"/>
                    </a:ext>
                  </a:extLst>
                </p:cNvPr>
                <p:cNvSpPr/>
                <p:nvPr/>
              </p:nvSpPr>
              <p:spPr>
                <a:xfrm>
                  <a:off x="6473977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94CD7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59" name="object 30">
                  <a:extLst>
                    <a:ext uri="{FF2B5EF4-FFF2-40B4-BE49-F238E27FC236}">
                      <a16:creationId xmlns:a16="http://schemas.microsoft.com/office/drawing/2014/main" id="{2A619507-42C4-070F-900F-9182BB0780EB}"/>
                    </a:ext>
                  </a:extLst>
                </p:cNvPr>
                <p:cNvSpPr/>
                <p:nvPr/>
              </p:nvSpPr>
              <p:spPr>
                <a:xfrm>
                  <a:off x="8456345" y="4536325"/>
                  <a:ext cx="1519555" cy="102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554" h="1021714">
                      <a:moveTo>
                        <a:pt x="1519262" y="1021511"/>
                      </a:moveTo>
                      <a:lnTo>
                        <a:pt x="0" y="1021511"/>
                      </a:lnTo>
                      <a:lnTo>
                        <a:pt x="0" y="0"/>
                      </a:lnTo>
                      <a:lnTo>
                        <a:pt x="1519262" y="0"/>
                      </a:lnTo>
                      <a:lnTo>
                        <a:pt x="1519262" y="1021511"/>
                      </a:lnTo>
                      <a:close/>
                    </a:path>
                  </a:pathLst>
                </a:custGeom>
                <a:ln w="63500">
                  <a:solidFill>
                    <a:srgbClr val="E4394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600">
                    <a:latin typeface="Sassoon Sans Rg" pitchFamily="2" charset="77"/>
                  </a:endParaRPr>
                </a:p>
              </p:txBody>
            </p:sp>
            <p:sp>
              <p:nvSpPr>
                <p:cNvPr id="60" name="object 38">
                  <a:extLst>
                    <a:ext uri="{FF2B5EF4-FFF2-40B4-BE49-F238E27FC236}">
                      <a16:creationId xmlns:a16="http://schemas.microsoft.com/office/drawing/2014/main" id="{B72CB267-2A88-DFB4-C1EB-76346C44A8EC}"/>
                    </a:ext>
                  </a:extLst>
                </p:cNvPr>
                <p:cNvSpPr txBox="1"/>
                <p:nvPr/>
              </p:nvSpPr>
              <p:spPr>
                <a:xfrm>
                  <a:off x="7930553" y="620433"/>
                  <a:ext cx="3042248" cy="1055610"/>
                </a:xfrm>
                <a:prstGeom prst="rect">
                  <a:avLst/>
                </a:prstGeom>
                <a:solidFill>
                  <a:srgbClr val="47277A"/>
                </a:solidFill>
                <a:ln w="12700">
                  <a:solidFill>
                    <a:srgbClr val="000000"/>
                  </a:solidFill>
                </a:ln>
              </p:spPr>
              <p:txBody>
                <a:bodyPr vert="horz" wrap="square" lIns="0" tIns="139065" rIns="0" bIns="0" rtlCol="0">
                  <a:spAutoFit/>
                </a:bodyPr>
                <a:lstStyle/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1050" dirty="0">
                    <a:latin typeface="Sassoon Sans Rg" pitchFamily="2" charset="77"/>
                    <a:cs typeface="Arial MT"/>
                  </a:endParaRPr>
                </a:p>
                <a:p>
                  <a:pPr marL="213995" marR="206375" indent="285750">
                    <a:lnSpc>
                      <a:spcPts val="2980"/>
                    </a:lnSpc>
                    <a:spcBef>
                      <a:spcPts val="1095"/>
                    </a:spcBef>
                  </a:pPr>
                  <a:endParaRPr lang="en-GB" sz="2800" dirty="0">
                    <a:latin typeface="Sassoon Sans Rg" pitchFamily="2" charset="77"/>
                    <a:cs typeface="Arial MT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5097C9A1-084C-A33F-6031-DEF0B691331C}"/>
                    </a:ext>
                  </a:extLst>
                </p:cNvPr>
                <p:cNvSpPr txBox="1"/>
                <p:nvPr/>
              </p:nvSpPr>
              <p:spPr>
                <a:xfrm>
                  <a:off x="7978028" y="469661"/>
                  <a:ext cx="3360660" cy="15795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213995" marR="206375" lvl="0" indent="285750" algn="l" defTabSz="914400" rtl="0" eaLnBrk="1" fontAlgn="auto" latinLnBrk="0" hangingPunct="1">
                    <a:lnSpc>
                      <a:spcPts val="2980"/>
                    </a:lnSpc>
                    <a:spcBef>
                      <a:spcPts val="10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Is it a </a:t>
                  </a: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person</a:t>
                  </a: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,  </a:t>
                  </a: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place </a:t>
                  </a: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or a </a:t>
                  </a: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"/>
                    </a:rPr>
                    <a:t>thing</a:t>
                  </a:r>
                  <a:r>
                    <a: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C669"/>
                      </a:solidFill>
                      <a:effectLst/>
                      <a:uLnTx/>
                      <a:uFillTx/>
                      <a:latin typeface="Sassoon Sans Rg" pitchFamily="2" charset="77"/>
                      <a:ea typeface="+mn-ea"/>
                      <a:cs typeface="Arial MT"/>
                    </a:rPr>
                    <a:t>?</a:t>
                  </a:r>
                </a:p>
                <a:p>
                  <a:endParaRPr lang="en-PK" sz="1400" dirty="0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197918-DF9E-F480-E4F1-ACC0D5FFAB77}"/>
                    </a:ext>
                  </a:extLst>
                </p:cNvPr>
                <p:cNvSpPr txBox="1"/>
                <p:nvPr/>
              </p:nvSpPr>
              <p:spPr>
                <a:xfrm>
                  <a:off x="7061210" y="2806843"/>
                  <a:ext cx="2302655" cy="9422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179705" marR="186055" algn="ctr">
                    <a:lnSpc>
                      <a:spcPts val="1510"/>
                    </a:lnSpc>
                    <a:spcBef>
                      <a:spcPts val="580"/>
                    </a:spcBef>
                  </a:pPr>
                  <a:r>
                    <a:rPr lang="en-GB" sz="11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Has the noun been  given a </a:t>
                  </a:r>
                  <a:r>
                    <a:rPr lang="en-GB" sz="11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specific </a:t>
                  </a:r>
                  <a:r>
                    <a:rPr lang="en-GB" sz="11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100" b="1" u="sng" dirty="0">
                      <a:solidFill>
                        <a:srgbClr val="F4C669"/>
                      </a:solidFill>
                      <a:uFill>
                        <a:solidFill>
                          <a:srgbClr val="F4C669"/>
                        </a:solidFill>
                      </a:uFill>
                      <a:latin typeface="Sassoon Sans Rg" pitchFamily="2" charset="77"/>
                      <a:cs typeface="Arial"/>
                    </a:rPr>
                    <a:t>name</a:t>
                  </a:r>
                  <a:r>
                    <a:rPr lang="en-GB" sz="1100" b="1" u="sng" dirty="0">
                      <a:solidFill>
                        <a:srgbClr val="F4C669"/>
                      </a:solidFill>
                      <a:latin typeface="Sassoon Sans Rg" pitchFamily="2" charset="77"/>
                      <a:cs typeface="Arial"/>
                    </a:rPr>
                    <a:t> </a:t>
                  </a:r>
                  <a:r>
                    <a:rPr lang="en-GB" sz="1100" dirty="0">
                      <a:solidFill>
                        <a:srgbClr val="F4C669"/>
                      </a:solidFill>
                      <a:latin typeface="Sassoon Sans Rg" pitchFamily="2" charset="77"/>
                      <a:cs typeface="Arial MT"/>
                    </a:rPr>
                    <a:t>so it can be  identified?</a:t>
                  </a:r>
                  <a:endParaRPr lang="en-GB" sz="1100" dirty="0">
                    <a:latin typeface="Sassoon Sans Rg" pitchFamily="2" charset="77"/>
                    <a:cs typeface="Arial MT"/>
                  </a:endParaRP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28BDDA4-2DB5-DB72-8AD0-DFDF12CC63FC}"/>
                  </a:ext>
                </a:extLst>
              </p:cNvPr>
              <p:cNvSpPr txBox="1"/>
              <p:nvPr/>
            </p:nvSpPr>
            <p:spPr>
              <a:xfrm>
                <a:off x="8159804" y="4623692"/>
                <a:ext cx="1971014" cy="913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4310" marR="0" lvl="0" indent="-67310" algn="ctr" defTabSz="914400" rtl="0" eaLnBrk="1" fontAlgn="auto" latinLnBrk="0" hangingPunct="1">
                  <a:lnSpc>
                    <a:spcPct val="72800"/>
                  </a:lnSpc>
                  <a:spcBef>
                    <a:spcPts val="116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It’s a </a:t>
                </a:r>
                <a:r>
                  <a:rPr kumimoji="0" lang="en-GB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common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  <a:t> </a:t>
                </a:r>
                <a:b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"/>
                  </a:rPr>
                </a:br>
                <a:r>
                  <a:rPr kumimoji="0" lang="en-GB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>
                      <a:solidFill>
                        <a:srgbClr val="E43941"/>
                      </a:solidFill>
                    </a:uFill>
                    <a:latin typeface="Sassoon Sans Rg" pitchFamily="2" charset="77"/>
                    <a:ea typeface="+mn-ea"/>
                    <a:cs typeface="Arial"/>
                  </a:rPr>
                  <a:t>noun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. It does  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not need a  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3941"/>
                    </a:solidFill>
                    <a:effectLst/>
                    <a:uLnTx/>
                    <a:uFillTx/>
                    <a:latin typeface="Sassoon Sans Rg" pitchFamily="2" charset="77"/>
                    <a:ea typeface="+mn-ea"/>
                    <a:cs typeface="Arial MT"/>
                  </a:rPr>
                  <a:t>capital letter.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ssoon Sans Rg" pitchFamily="2" charset="77"/>
                  <a:ea typeface="+mn-ea"/>
                  <a:cs typeface="Arial MT"/>
                </a:endParaRPr>
              </a:p>
            </p:txBody>
          </p:sp>
        </p:grpSp>
      </p:grpSp>
      <p:sp>
        <p:nvSpPr>
          <p:cNvPr id="63" name="object 29">
            <a:extLst>
              <a:ext uri="{FF2B5EF4-FFF2-40B4-BE49-F238E27FC236}">
                <a16:creationId xmlns:a16="http://schemas.microsoft.com/office/drawing/2014/main" id="{0D719D70-0ED1-FAA1-D9AB-D8B9A85AD4D1}"/>
              </a:ext>
            </a:extLst>
          </p:cNvPr>
          <p:cNvSpPr txBox="1"/>
          <p:nvPr/>
        </p:nvSpPr>
        <p:spPr>
          <a:xfrm>
            <a:off x="7747158" y="5062278"/>
            <a:ext cx="1201480" cy="6097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spcBef>
                <a:spcPts val="434"/>
              </a:spcBef>
            </a:pPr>
            <a:r>
              <a:rPr sz="1200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It’s a </a:t>
            </a:r>
            <a:r>
              <a:rPr sz="12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proper</a:t>
            </a:r>
            <a:r>
              <a:rPr sz="1200" b="1" u="heavy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 </a:t>
            </a:r>
            <a:r>
              <a:rPr sz="1200" b="1" dirty="0">
                <a:solidFill>
                  <a:srgbClr val="94CD7E"/>
                </a:solidFill>
                <a:latin typeface="Sassoon Sans Rg" pitchFamily="2" charset="77"/>
                <a:cs typeface="Arial"/>
              </a:rPr>
              <a:t> </a:t>
            </a:r>
            <a:r>
              <a:rPr sz="1200" b="1" u="sng" dirty="0">
                <a:solidFill>
                  <a:srgbClr val="94CD7E"/>
                </a:solidFill>
                <a:uFill>
                  <a:solidFill>
                    <a:srgbClr val="94CD7E"/>
                  </a:solidFill>
                </a:uFill>
                <a:latin typeface="Sassoon Sans Rg" pitchFamily="2" charset="77"/>
                <a:cs typeface="Arial"/>
              </a:rPr>
              <a:t>noun</a:t>
            </a:r>
            <a:r>
              <a:rPr sz="1200" u="sng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.</a:t>
            </a:r>
            <a:r>
              <a:rPr sz="1200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 It needs a  </a:t>
            </a:r>
            <a:r>
              <a:rPr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capital l</a:t>
            </a:r>
            <a:r>
              <a:rPr lang="en-GB" sz="1200" b="1" dirty="0" err="1">
                <a:solidFill>
                  <a:srgbClr val="5F54A3"/>
                </a:solidFill>
                <a:latin typeface="Sassoon Sans Rg" pitchFamily="2" charset="77"/>
                <a:cs typeface="Arial"/>
              </a:rPr>
              <a:t>etter</a:t>
            </a:r>
            <a:r>
              <a:rPr lang="en-GB" sz="1200" b="1" dirty="0">
                <a:solidFill>
                  <a:srgbClr val="5F54A3"/>
                </a:solidFill>
                <a:latin typeface="Sassoon Sans Rg" pitchFamily="2" charset="77"/>
                <a:cs typeface="Arial"/>
              </a:rPr>
              <a:t>.</a:t>
            </a:r>
            <a:r>
              <a:rPr lang="en-PK" sz="1200" dirty="0">
                <a:solidFill>
                  <a:srgbClr val="94CD7E"/>
                </a:solidFill>
                <a:latin typeface="Sassoon Sans Rg" pitchFamily="2" charset="77"/>
                <a:cs typeface="Arial MT"/>
              </a:rPr>
              <a:t>.</a:t>
            </a:r>
            <a:endParaRPr sz="1200" dirty="0">
              <a:latin typeface="Sassoon Sans Rg" pitchFamily="2" charset="77"/>
              <a:cs typeface="Arial MT"/>
            </a:endParaRPr>
          </a:p>
        </p:txBody>
      </p:sp>
      <p:sp>
        <p:nvSpPr>
          <p:cNvPr id="64" name="object 32">
            <a:extLst>
              <a:ext uri="{FF2B5EF4-FFF2-40B4-BE49-F238E27FC236}">
                <a16:creationId xmlns:a16="http://schemas.microsoft.com/office/drawing/2014/main" id="{EEB314E7-1BB5-642D-466B-B190EEADAF1B}"/>
              </a:ext>
            </a:extLst>
          </p:cNvPr>
          <p:cNvSpPr txBox="1"/>
          <p:nvPr/>
        </p:nvSpPr>
        <p:spPr>
          <a:xfrm>
            <a:off x="5571695" y="6463697"/>
            <a:ext cx="1285240" cy="14106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dirty="0">
                <a:solidFill>
                  <a:srgbClr val="1B283D"/>
                </a:solidFill>
                <a:latin typeface="Sassoon Sans Rg" pitchFamily="2" charset="77"/>
                <a:cs typeface="Arial MT"/>
              </a:rPr>
              <a:t>www.grammarsaurus.co.uk</a:t>
            </a:r>
            <a:endParaRPr sz="900" dirty="0">
              <a:latin typeface="Sassoon Sans Rg" pitchFamily="2" charset="77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10664</TotalTime>
  <Words>2711</Words>
  <Application>Microsoft Office PowerPoint</Application>
  <PresentationFormat>Widescreen</PresentationFormat>
  <Paragraphs>375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Sassoon Sans Rg</vt:lpstr>
      <vt:lpstr>Times New Roman</vt:lpstr>
      <vt:lpstr>Arial MT</vt:lpstr>
      <vt:lpstr>Arial</vt:lpstr>
      <vt:lpstr>Calibri</vt:lpstr>
      <vt:lpstr>Verdana</vt:lpstr>
      <vt:lpstr>Office Theme</vt:lpstr>
      <vt:lpstr>PowerPoint Presentation</vt:lpstr>
      <vt:lpstr>Common nouns</vt:lpstr>
      <vt:lpstr>Proper nouns</vt:lpstr>
      <vt:lpstr>PowerPoint Presentation</vt:lpstr>
      <vt:lpstr>PowerPoint Presentation</vt:lpstr>
      <vt:lpstr>Identifying nouns</vt:lpstr>
      <vt:lpstr>Identifying nouns</vt:lpstr>
      <vt:lpstr>PowerPoint Presentation</vt:lpstr>
      <vt:lpstr>PowerPoint Presentation</vt:lpstr>
      <vt:lpstr>Paired activity</vt:lpstr>
      <vt:lpstr> answers</vt:lpstr>
      <vt:lpstr>Whiteboard activity</vt:lpstr>
      <vt:lpstr> answers </vt:lpstr>
      <vt:lpstr>PowerPoint Presentation</vt:lpstr>
      <vt:lpstr>Let’s discuss!</vt:lpstr>
      <vt:lpstr>PowerPoint Presentation</vt:lpstr>
      <vt:lpstr>Let’s discuss!</vt:lpstr>
      <vt:lpstr>Let’s discuss!</vt:lpstr>
      <vt:lpstr>Common and proper nouns</vt:lpstr>
      <vt:lpstr>Let’s discuss!</vt:lpstr>
      <vt:lpstr>Let’s discuss!</vt:lpstr>
      <vt:lpstr>PowerPoint Presentation</vt:lpstr>
      <vt:lpstr> answers </vt:lpstr>
      <vt:lpstr>Independent Activity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6 - Common and proper nouns - Animals (Linnaeus' classification system)</dc:title>
  <dc:creator>Mitchell Hudson</dc:creator>
  <cp:lastModifiedBy>Teacher</cp:lastModifiedBy>
  <cp:revision>19</cp:revision>
  <dcterms:created xsi:type="dcterms:W3CDTF">2023-07-14T10:36:48Z</dcterms:created>
  <dcterms:modified xsi:type="dcterms:W3CDTF">2023-09-01T20:20:15Z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2023-07-14T00:00:00Z</vt:filetime>
  </property>
  <property fmtid="{D5CDD505-2E9C-101B-9397-08002B2CF9AE}" pid="3" name="Creator">
    <vt:lpwstr>Adobe Illustrator 27.7 (Windows)</vt:lpwstr>
  </property>
  <property fmtid="{D5CDD505-2E9C-101B-9397-08002B2CF9AE}" pid="4" name="LastSaved">
    <vt:filetime>2023-07-14T00:00:00Z</vt:filetime>
  </property>
</Properties>
</file>