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8" r:id="rId4"/>
    <p:sldId id="269" r:id="rId5"/>
    <p:sldId id="270" r:id="rId6"/>
    <p:sldId id="272" r:id="rId7"/>
    <p:sldId id="276" r:id="rId8"/>
    <p:sldId id="277" r:id="rId9"/>
    <p:sldId id="278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itchFamily="2" charset="0"/>
      <p:regular r:id="rId18"/>
      <p:bold r:id="rId19"/>
    </p:embeddedFont>
    <p:embeddedFont>
      <p:font typeface="Twinkl SemiBold" pitchFamily="2" charset="0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63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84C"/>
    <a:srgbClr val="232321"/>
    <a:srgbClr val="47B1E5"/>
    <a:srgbClr val="0076B0"/>
    <a:srgbClr val="689429"/>
    <a:srgbClr val="85BD33"/>
    <a:srgbClr val="B9D36E"/>
    <a:srgbClr val="6BCB39"/>
    <a:srgbClr val="00A43D"/>
    <a:srgbClr val="C96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96" y="522"/>
      </p:cViewPr>
      <p:guideLst>
        <p:guide orient="horz" pos="2160"/>
        <p:guide pos="2880"/>
        <p:guide pos="363"/>
        <p:guide orient="horz" pos="3974"/>
        <p:guide pos="5420"/>
        <p:guide orient="horz" pos="346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168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 hasCustomPrompt="1"/>
          </p:nvPr>
        </p:nvSpPr>
        <p:spPr>
          <a:xfrm>
            <a:off x="755651" y="1513946"/>
            <a:ext cx="7632700" cy="4578880"/>
          </a:xfrm>
          <a:prstGeom prst="roundRect">
            <a:avLst>
              <a:gd name="adj" fmla="val 2585"/>
            </a:avLst>
          </a:prstGeo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text – body size 18 - minimum size 16 (only to be used if really needed)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winkl.co.uk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87C162DB-2DCA-4F90-A8CD-81E92A4952CE}"/>
              </a:ext>
            </a:extLst>
          </p:cNvPr>
          <p:cNvSpPr/>
          <p:nvPr/>
        </p:nvSpPr>
        <p:spPr>
          <a:xfrm>
            <a:off x="4114800" y="5762625"/>
            <a:ext cx="885825" cy="619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0FB1F0FA-156F-43D9-BC39-F198DBBE6888}"/>
              </a:ext>
            </a:extLst>
          </p:cNvPr>
          <p:cNvSpPr/>
          <p:nvPr/>
        </p:nvSpPr>
        <p:spPr>
          <a:xfrm>
            <a:off x="4067175" y="3076575"/>
            <a:ext cx="1009650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GB" sz="1800" b="0" dirty="0"/>
            </a:br>
            <a:endParaRPr lang="en-GB" sz="1800" b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13172E0-2840-45D1-9963-6319EFCCCAAF}"/>
              </a:ext>
            </a:extLst>
          </p:cNvPr>
          <p:cNvGrpSpPr/>
          <p:nvPr/>
        </p:nvGrpSpPr>
        <p:grpSpPr>
          <a:xfrm>
            <a:off x="1770085" y="5136050"/>
            <a:ext cx="5594296" cy="956774"/>
            <a:chOff x="1770085" y="5136050"/>
            <a:chExt cx="5594296" cy="95677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C12581D-5C36-4C46-B1AC-CD7E9CE7BF68}"/>
                </a:ext>
              </a:extLst>
            </p:cNvPr>
            <p:cNvSpPr/>
            <p:nvPr/>
          </p:nvSpPr>
          <p:spPr>
            <a:xfrm>
              <a:off x="1770085" y="5136051"/>
              <a:ext cx="5594296" cy="956773"/>
            </a:xfrm>
            <a:prstGeom prst="roundRect">
              <a:avLst/>
            </a:prstGeom>
            <a:solidFill>
              <a:srgbClr val="F18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08992" y="5136050"/>
              <a:ext cx="5116481" cy="9567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08000" tIns="108000" rIns="108000" bIns="108000" rtlCol="0">
              <a:noAutofit/>
            </a:bodyPr>
            <a:lstStyle/>
            <a:p>
              <a:pPr algn="ctr"/>
              <a:r>
                <a:rPr lang="en-GB" sz="2200" dirty="0">
                  <a:solidFill>
                    <a:schemeClr val="bg1"/>
                  </a:solidFill>
                </a:rPr>
                <a:t>The first recorded Olympic Games was held in Olympia, Greece in 776BC.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5079876-1B16-4D5F-9FA8-CD05DF9F5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798" y="728663"/>
            <a:ext cx="5926873" cy="4190984"/>
          </a:xfrm>
          <a:prstGeom prst="roundRect">
            <a:avLst>
              <a:gd name="adj" fmla="val 3693"/>
            </a:avLst>
          </a:prstGeom>
        </p:spPr>
      </p:pic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id="{CFE3FC66-FD04-420F-A34F-DBD0FF5F543B}"/>
              </a:ext>
            </a:extLst>
          </p:cNvPr>
          <p:cNvSpPr/>
          <p:nvPr/>
        </p:nvSpPr>
        <p:spPr>
          <a:xfrm>
            <a:off x="8534400" y="6629400"/>
            <a:ext cx="609600" cy="225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307"/>
          <a:stretch/>
        </p:blipFill>
        <p:spPr>
          <a:xfrm>
            <a:off x="1608563" y="1526518"/>
            <a:ext cx="5926873" cy="3671614"/>
          </a:xfrm>
          <a:prstGeom prst="roundRect">
            <a:avLst>
              <a:gd name="adj" fmla="val 4864"/>
            </a:avLst>
          </a:prstGeom>
          <a:ln w="28575">
            <a:noFill/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GB" sz="1800" b="0" dirty="0"/>
            </a:br>
            <a:endParaRPr lang="en-GB" sz="18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873575" y="5393876"/>
            <a:ext cx="7396849" cy="41762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>
            <a:noAutofit/>
          </a:bodyPr>
          <a:lstStyle/>
          <a:p>
            <a:pPr algn="ctr"/>
            <a:r>
              <a:rPr lang="en-GB" sz="2200" dirty="0">
                <a:solidFill>
                  <a:srgbClr val="232321"/>
                </a:solidFill>
                <a:latin typeface="Twinkl" pitchFamily="2" charset="0"/>
              </a:rPr>
              <a:t>Back then it was only held in Olympia, whereas now it is held in a different country around the world each time.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650" y="728663"/>
            <a:ext cx="7513027" cy="556664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sz="2200" dirty="0">
                <a:solidFill>
                  <a:srgbClr val="232321"/>
                </a:solidFill>
              </a:rPr>
              <a:t>The Games were held every four years, as they are today.</a:t>
            </a: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313FCDCC-0292-4C99-9654-4770EB96CB39}"/>
              </a:ext>
            </a:extLst>
          </p:cNvPr>
          <p:cNvSpPr/>
          <p:nvPr/>
        </p:nvSpPr>
        <p:spPr>
          <a:xfrm>
            <a:off x="8534400" y="6629400"/>
            <a:ext cx="609600" cy="225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36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GB" sz="1800" b="0" dirty="0"/>
            </a:br>
            <a:endParaRPr lang="en-GB" sz="1800" b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97AE433-BC26-4D04-A2A9-9D4EB306E3D1}"/>
              </a:ext>
            </a:extLst>
          </p:cNvPr>
          <p:cNvGrpSpPr/>
          <p:nvPr/>
        </p:nvGrpSpPr>
        <p:grpSpPr>
          <a:xfrm>
            <a:off x="1047092" y="1041930"/>
            <a:ext cx="4346520" cy="1572326"/>
            <a:chOff x="1047092" y="1041930"/>
            <a:chExt cx="4346520" cy="157232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7308B3C-83C9-4415-81CD-AC82F0D58620}"/>
                </a:ext>
              </a:extLst>
            </p:cNvPr>
            <p:cNvSpPr/>
            <p:nvPr/>
          </p:nvSpPr>
          <p:spPr>
            <a:xfrm>
              <a:off x="1047092" y="1041930"/>
              <a:ext cx="4338053" cy="1572326"/>
            </a:xfrm>
            <a:prstGeom prst="roundRect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55559" y="1146486"/>
              <a:ext cx="4338053" cy="13542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200" dirty="0">
                  <a:solidFill>
                    <a:schemeClr val="bg1"/>
                  </a:solidFill>
                  <a:latin typeface="Twinkl SemiBold" pitchFamily="2" charset="0"/>
                </a:rPr>
                <a:t>Today, as well as the Summer Olympics, the Winter Olympics are held two years after the Summer Games.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229F4BF-9C5F-45F5-8EE1-3C03CCEA82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2875577"/>
            <a:ext cx="4641114" cy="3503528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18583-A5FE-4343-A822-F1035FA397E1}"/>
              </a:ext>
            </a:extLst>
          </p:cNvPr>
          <p:cNvGrpSpPr/>
          <p:nvPr/>
        </p:nvGrpSpPr>
        <p:grpSpPr>
          <a:xfrm>
            <a:off x="5476244" y="1329433"/>
            <a:ext cx="3686993" cy="4760517"/>
            <a:chOff x="5476244" y="1329433"/>
            <a:chExt cx="3686993" cy="476051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BFB9BAC-40EF-4BA5-9089-CAA99460E5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34"/>
            <a:stretch/>
          </p:blipFill>
          <p:spPr>
            <a:xfrm>
              <a:off x="5476244" y="1333515"/>
              <a:ext cx="3217963" cy="475643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D32A48B-6B19-41A1-868C-FEBD8E7E80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76" r="20573" b="82621"/>
            <a:stretch/>
          </p:blipFill>
          <p:spPr>
            <a:xfrm>
              <a:off x="8191309" y="1329433"/>
              <a:ext cx="971928" cy="82663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18864CA-06FE-4FC6-A563-A193FC84B4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97" t="16616" r="22240" b="73326"/>
            <a:stretch/>
          </p:blipFill>
          <p:spPr>
            <a:xfrm>
              <a:off x="8183139" y="2135887"/>
              <a:ext cx="889000" cy="47836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6BE2A81-EFF4-446B-BC73-921A294A9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79" t="13501" r="23313" b="76442"/>
            <a:stretch/>
          </p:blipFill>
          <p:spPr>
            <a:xfrm>
              <a:off x="8463856" y="1972428"/>
              <a:ext cx="575627" cy="478368"/>
            </a:xfrm>
            <a:prstGeom prst="rect">
              <a:avLst/>
            </a:prstGeom>
          </p:spPr>
        </p:pic>
      </p:grpSp>
      <p:sp>
        <p:nvSpPr>
          <p:cNvPr id="26" name="Rectangle 25">
            <a:hlinkClick r:id="rId6"/>
            <a:extLst>
              <a:ext uri="{FF2B5EF4-FFF2-40B4-BE49-F238E27FC236}">
                <a16:creationId xmlns:a16="http://schemas.microsoft.com/office/drawing/2014/main" id="{DC30B8AD-177B-42AE-96F5-4FD51B808D08}"/>
              </a:ext>
            </a:extLst>
          </p:cNvPr>
          <p:cNvSpPr/>
          <p:nvPr/>
        </p:nvSpPr>
        <p:spPr>
          <a:xfrm>
            <a:off x="8534400" y="6629400"/>
            <a:ext cx="609600" cy="225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72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GB" sz="1800" b="0" dirty="0"/>
            </a:br>
            <a:endParaRPr lang="en-GB" sz="18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1179095" y="753143"/>
            <a:ext cx="6874042" cy="895218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sz="2200" dirty="0">
                <a:solidFill>
                  <a:srgbClr val="232321"/>
                </a:solidFill>
              </a:rPr>
              <a:t>To symbolise the Ancient Olympics, the torch is carried around the country of the Games.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1BFF54-3798-407A-A84F-3C14E64F6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2" y="1904257"/>
            <a:ext cx="6143625" cy="4200600"/>
          </a:xfrm>
          <a:prstGeom prst="roundRect">
            <a:avLst>
              <a:gd name="adj" fmla="val 4423"/>
            </a:avLst>
          </a:prstGeom>
        </p:spPr>
      </p:pic>
      <p:sp>
        <p:nvSpPr>
          <p:cNvPr id="8" name="Rectangle 7">
            <a:hlinkClick r:id="rId3"/>
            <a:extLst>
              <a:ext uri="{FF2B5EF4-FFF2-40B4-BE49-F238E27FC236}">
                <a16:creationId xmlns:a16="http://schemas.microsoft.com/office/drawing/2014/main" id="{6A581627-E9A4-4E98-8EA4-9BF219FEF5C8}"/>
              </a:ext>
            </a:extLst>
          </p:cNvPr>
          <p:cNvSpPr/>
          <p:nvPr/>
        </p:nvSpPr>
        <p:spPr>
          <a:xfrm>
            <a:off x="8534400" y="6629400"/>
            <a:ext cx="609600" cy="225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45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F47236D-E1B6-45D5-A636-9DD17B3D3D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25" y="1838432"/>
            <a:ext cx="3271994" cy="1981093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GB" sz="1800" b="0" dirty="0"/>
            </a:br>
            <a:endParaRPr lang="en-GB" sz="18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960979" y="4778489"/>
            <a:ext cx="2981326" cy="1141439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sz="2000" dirty="0"/>
              <a:t>In the Ancient Greek Olympics there were only ten sports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94032" y="4146656"/>
            <a:ext cx="2981326" cy="1141439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sz="2000" dirty="0"/>
              <a:t>In the Modern Olympics there are more than twenty different sports.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81" y="1838432"/>
            <a:ext cx="2719649" cy="276861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CBD49EE-A53E-431A-B3F6-59A7EE67AA49}"/>
              </a:ext>
            </a:extLst>
          </p:cNvPr>
          <p:cNvGrpSpPr/>
          <p:nvPr/>
        </p:nvGrpSpPr>
        <p:grpSpPr>
          <a:xfrm>
            <a:off x="960979" y="765314"/>
            <a:ext cx="2981849" cy="648997"/>
            <a:chOff x="960979" y="765314"/>
            <a:chExt cx="2981849" cy="64899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9C772BD-5696-4553-B232-1AB0AD0FD22E}"/>
                </a:ext>
              </a:extLst>
            </p:cNvPr>
            <p:cNvSpPr/>
            <p:nvPr/>
          </p:nvSpPr>
          <p:spPr>
            <a:xfrm>
              <a:off x="960979" y="765314"/>
              <a:ext cx="2981326" cy="648997"/>
            </a:xfrm>
            <a:prstGeom prst="roundRect">
              <a:avLst/>
            </a:prstGeom>
            <a:solidFill>
              <a:srgbClr val="F18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61502" y="765314"/>
              <a:ext cx="2981326" cy="648997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Ancient Olympics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F3959F9-3228-48B0-847F-21715217A2ED}"/>
              </a:ext>
            </a:extLst>
          </p:cNvPr>
          <p:cNvGrpSpPr/>
          <p:nvPr/>
        </p:nvGrpSpPr>
        <p:grpSpPr>
          <a:xfrm>
            <a:off x="4893510" y="760287"/>
            <a:ext cx="2981849" cy="654024"/>
            <a:chOff x="4893510" y="760287"/>
            <a:chExt cx="2981849" cy="654024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0A95745-D276-45B3-A62F-CF0DF153B7AB}"/>
                </a:ext>
              </a:extLst>
            </p:cNvPr>
            <p:cNvSpPr/>
            <p:nvPr/>
          </p:nvSpPr>
          <p:spPr>
            <a:xfrm>
              <a:off x="4894033" y="765314"/>
              <a:ext cx="2981326" cy="648997"/>
            </a:xfrm>
            <a:prstGeom prst="roundRect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93510" y="760287"/>
              <a:ext cx="2981326" cy="648997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Twinkl" pitchFamily="2" charset="0"/>
                </a:rPr>
                <a:t>Modern Olympics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21E3CFE-4598-4C14-AF72-03C105B9AC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39468" y="3869587"/>
            <a:ext cx="490455" cy="3955740"/>
          </a:xfrm>
          <a:prstGeom prst="rect">
            <a:avLst/>
          </a:prstGeom>
        </p:spPr>
      </p:pic>
      <p:sp>
        <p:nvSpPr>
          <p:cNvPr id="20" name="Rectangle 19">
            <a:hlinkClick r:id="rId5"/>
            <a:extLst>
              <a:ext uri="{FF2B5EF4-FFF2-40B4-BE49-F238E27FC236}">
                <a16:creationId xmlns:a16="http://schemas.microsoft.com/office/drawing/2014/main" id="{F6792F5D-8C44-4D11-BBCC-EDB5BAC031C8}"/>
              </a:ext>
            </a:extLst>
          </p:cNvPr>
          <p:cNvSpPr/>
          <p:nvPr/>
        </p:nvSpPr>
        <p:spPr>
          <a:xfrm>
            <a:off x="8534400" y="6629400"/>
            <a:ext cx="609600" cy="225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51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GB" sz="1800" b="0" dirty="0"/>
            </a:br>
            <a:endParaRPr lang="en-GB" sz="18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960979" y="4778489"/>
            <a:ext cx="2981326" cy="1449216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sz="2000" dirty="0"/>
              <a:t>The pentathlon consisted of running, wrestling, long jump, discus and javelin.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1078" y="4778489"/>
            <a:ext cx="3827233" cy="1449216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US" sz="2000" dirty="0"/>
              <a:t>The modern pentathlon is made up of pistol shooting, fencing, swimming, showjumping and a cross-country run.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732BFE-391C-49A6-BEEB-6DF571BA61BD}"/>
              </a:ext>
            </a:extLst>
          </p:cNvPr>
          <p:cNvGrpSpPr/>
          <p:nvPr/>
        </p:nvGrpSpPr>
        <p:grpSpPr>
          <a:xfrm>
            <a:off x="960979" y="765314"/>
            <a:ext cx="2981849" cy="648997"/>
            <a:chOff x="960979" y="765314"/>
            <a:chExt cx="2981849" cy="64899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9C772BD-5696-4553-B232-1AB0AD0FD22E}"/>
                </a:ext>
              </a:extLst>
            </p:cNvPr>
            <p:cNvSpPr/>
            <p:nvPr/>
          </p:nvSpPr>
          <p:spPr>
            <a:xfrm>
              <a:off x="960979" y="765314"/>
              <a:ext cx="2981326" cy="648997"/>
            </a:xfrm>
            <a:prstGeom prst="roundRect">
              <a:avLst/>
            </a:prstGeom>
            <a:solidFill>
              <a:srgbClr val="F18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61502" y="765314"/>
              <a:ext cx="2981326" cy="648997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Ancient Olympics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A2CB797-53D4-4012-BC4C-0448239A9315}"/>
              </a:ext>
            </a:extLst>
          </p:cNvPr>
          <p:cNvGrpSpPr/>
          <p:nvPr/>
        </p:nvGrpSpPr>
        <p:grpSpPr>
          <a:xfrm>
            <a:off x="4894032" y="765314"/>
            <a:ext cx="2981327" cy="648998"/>
            <a:chOff x="4894032" y="765314"/>
            <a:chExt cx="2981327" cy="64899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0A95745-D276-45B3-A62F-CF0DF153B7AB}"/>
                </a:ext>
              </a:extLst>
            </p:cNvPr>
            <p:cNvSpPr/>
            <p:nvPr/>
          </p:nvSpPr>
          <p:spPr>
            <a:xfrm>
              <a:off x="4894033" y="765314"/>
              <a:ext cx="2981326" cy="648997"/>
            </a:xfrm>
            <a:prstGeom prst="roundRect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94032" y="765315"/>
              <a:ext cx="2981326" cy="648997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Twinkl" pitchFamily="2" charset="0"/>
                </a:rPr>
                <a:t>Modern Olympics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EC5885-FEF1-49EF-AE68-6DD5CAF022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1759620"/>
            <a:ext cx="1766290" cy="28687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AB26E8-7D4E-40DC-81B4-B3AC9AF9EF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374" y="1882813"/>
            <a:ext cx="3530642" cy="2598820"/>
          </a:xfrm>
          <a:prstGeom prst="rect">
            <a:avLst/>
          </a:prstGeom>
        </p:spPr>
      </p:pic>
      <p:sp>
        <p:nvSpPr>
          <p:cNvPr id="16" name="Rectangle 15">
            <a:hlinkClick r:id="rId4"/>
            <a:extLst>
              <a:ext uri="{FF2B5EF4-FFF2-40B4-BE49-F238E27FC236}">
                <a16:creationId xmlns:a16="http://schemas.microsoft.com/office/drawing/2014/main" id="{DDBE6816-3AE8-4668-9A96-22AE45D8E1F9}"/>
              </a:ext>
            </a:extLst>
          </p:cNvPr>
          <p:cNvSpPr/>
          <p:nvPr/>
        </p:nvSpPr>
        <p:spPr>
          <a:xfrm>
            <a:off x="8534400" y="6629400"/>
            <a:ext cx="609600" cy="225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51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GB" sz="1800" b="0" dirty="0"/>
            </a:br>
            <a:endParaRPr lang="en-GB" sz="18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960979" y="4921364"/>
            <a:ext cx="2981326" cy="833663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sz="2000" dirty="0"/>
              <a:t>Athletes ran barefoot and wore no clothes.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1078" y="4921364"/>
            <a:ext cx="3827233" cy="1141439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US" sz="2000" dirty="0"/>
              <a:t>Track runners today wear special shoes that have spikes to help them grip.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04B933-2AFD-4520-A7C0-B401F5E68AD8}"/>
              </a:ext>
            </a:extLst>
          </p:cNvPr>
          <p:cNvGrpSpPr/>
          <p:nvPr/>
        </p:nvGrpSpPr>
        <p:grpSpPr>
          <a:xfrm>
            <a:off x="960979" y="765314"/>
            <a:ext cx="2981849" cy="648997"/>
            <a:chOff x="960979" y="765314"/>
            <a:chExt cx="2981849" cy="64899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9C772BD-5696-4553-B232-1AB0AD0FD22E}"/>
                </a:ext>
              </a:extLst>
            </p:cNvPr>
            <p:cNvSpPr/>
            <p:nvPr/>
          </p:nvSpPr>
          <p:spPr>
            <a:xfrm>
              <a:off x="960979" y="765314"/>
              <a:ext cx="2981326" cy="648997"/>
            </a:xfrm>
            <a:prstGeom prst="roundRect">
              <a:avLst/>
            </a:prstGeom>
            <a:solidFill>
              <a:srgbClr val="F18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61502" y="765314"/>
              <a:ext cx="2981326" cy="648997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Ancient Olympics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0C95E15-2F6E-4B62-91CA-C2D0D291BFC8}"/>
              </a:ext>
            </a:extLst>
          </p:cNvPr>
          <p:cNvGrpSpPr/>
          <p:nvPr/>
        </p:nvGrpSpPr>
        <p:grpSpPr>
          <a:xfrm>
            <a:off x="4894032" y="765314"/>
            <a:ext cx="2981327" cy="648998"/>
            <a:chOff x="4894032" y="765314"/>
            <a:chExt cx="2981327" cy="64899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0A95745-D276-45B3-A62F-CF0DF153B7AB}"/>
                </a:ext>
              </a:extLst>
            </p:cNvPr>
            <p:cNvSpPr/>
            <p:nvPr/>
          </p:nvSpPr>
          <p:spPr>
            <a:xfrm>
              <a:off x="4894033" y="765314"/>
              <a:ext cx="2981326" cy="648997"/>
            </a:xfrm>
            <a:prstGeom prst="roundRect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94032" y="765315"/>
              <a:ext cx="2981326" cy="648997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Twinkl" pitchFamily="2" charset="0"/>
                </a:rPr>
                <a:t>Modern Olympics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8967FE4-B2F7-43DA-9618-8C12B9B61F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72"/>
          <a:stretch/>
        </p:blipFill>
        <p:spPr>
          <a:xfrm>
            <a:off x="5314949" y="1805505"/>
            <a:ext cx="2436583" cy="28735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998B31-9939-4114-815A-9E5BF0F61E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1" t="69216" r="38396"/>
          <a:stretch/>
        </p:blipFill>
        <p:spPr>
          <a:xfrm>
            <a:off x="1316269" y="1805505"/>
            <a:ext cx="2374618" cy="2926599"/>
          </a:xfrm>
          <a:prstGeom prst="rect">
            <a:avLst/>
          </a:prstGeom>
        </p:spPr>
      </p:pic>
      <p:sp>
        <p:nvSpPr>
          <p:cNvPr id="18" name="Rectangle 17">
            <a:hlinkClick r:id="rId4"/>
            <a:extLst>
              <a:ext uri="{FF2B5EF4-FFF2-40B4-BE49-F238E27FC236}">
                <a16:creationId xmlns:a16="http://schemas.microsoft.com/office/drawing/2014/main" id="{F2A72800-2ECE-4775-827E-B41DEBC6D486}"/>
              </a:ext>
            </a:extLst>
          </p:cNvPr>
          <p:cNvSpPr/>
          <p:nvPr/>
        </p:nvSpPr>
        <p:spPr>
          <a:xfrm>
            <a:off x="8534400" y="6629400"/>
            <a:ext cx="609600" cy="225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64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GB" sz="1800" b="0" dirty="0"/>
            </a:br>
            <a:endParaRPr lang="en-GB" sz="18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845689" y="5151079"/>
            <a:ext cx="3223947" cy="1141438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noAutofit/>
          </a:bodyPr>
          <a:lstStyle/>
          <a:p>
            <a:pPr algn="ctr"/>
            <a:r>
              <a:rPr lang="en-US" sz="2000" dirty="0"/>
              <a:t>Women were not</a:t>
            </a:r>
          </a:p>
          <a:p>
            <a:pPr algn="ctr"/>
            <a:r>
              <a:rPr lang="en-US" sz="2000" dirty="0"/>
              <a:t>allowed to watch or compete in the Games.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1078" y="5151079"/>
            <a:ext cx="3827233" cy="1141439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US" sz="2000" dirty="0"/>
              <a:t>Women and men both take part, but they do not compete against each other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3FC7F0-ACC6-491A-A9A3-A1498EDEEF45}"/>
              </a:ext>
            </a:extLst>
          </p:cNvPr>
          <p:cNvGrpSpPr/>
          <p:nvPr/>
        </p:nvGrpSpPr>
        <p:grpSpPr>
          <a:xfrm>
            <a:off x="960979" y="765314"/>
            <a:ext cx="2981849" cy="648997"/>
            <a:chOff x="960979" y="765314"/>
            <a:chExt cx="2981849" cy="64899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9C772BD-5696-4553-B232-1AB0AD0FD22E}"/>
                </a:ext>
              </a:extLst>
            </p:cNvPr>
            <p:cNvSpPr/>
            <p:nvPr/>
          </p:nvSpPr>
          <p:spPr>
            <a:xfrm>
              <a:off x="960979" y="765314"/>
              <a:ext cx="2981326" cy="648997"/>
            </a:xfrm>
            <a:prstGeom prst="roundRect">
              <a:avLst/>
            </a:prstGeom>
            <a:solidFill>
              <a:srgbClr val="F18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61502" y="765314"/>
              <a:ext cx="2981326" cy="648997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Ancient Olympics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A97D6A0-F521-4562-981B-3F2C4C51EDE8}"/>
              </a:ext>
            </a:extLst>
          </p:cNvPr>
          <p:cNvGrpSpPr/>
          <p:nvPr/>
        </p:nvGrpSpPr>
        <p:grpSpPr>
          <a:xfrm>
            <a:off x="4894032" y="765314"/>
            <a:ext cx="2981327" cy="648998"/>
            <a:chOff x="4894032" y="765314"/>
            <a:chExt cx="2981327" cy="64899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0A95745-D276-45B3-A62F-CF0DF153B7AB}"/>
                </a:ext>
              </a:extLst>
            </p:cNvPr>
            <p:cNvSpPr/>
            <p:nvPr/>
          </p:nvSpPr>
          <p:spPr>
            <a:xfrm>
              <a:off x="4894033" y="765314"/>
              <a:ext cx="2981326" cy="648997"/>
            </a:xfrm>
            <a:prstGeom prst="roundRect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94032" y="765315"/>
              <a:ext cx="2981326" cy="648997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Twinkl" pitchFamily="2" charset="0"/>
                </a:rPr>
                <a:t>Modern Olympics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596A9E9-1D51-4906-BC10-A9630D88A3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95"/>
          <a:stretch/>
        </p:blipFill>
        <p:spPr>
          <a:xfrm>
            <a:off x="1623755" y="1780776"/>
            <a:ext cx="1598623" cy="331141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1B0CC47-B733-4658-A72E-13EBD663675F}"/>
              </a:ext>
            </a:extLst>
          </p:cNvPr>
          <p:cNvGrpSpPr/>
          <p:nvPr/>
        </p:nvGrpSpPr>
        <p:grpSpPr>
          <a:xfrm>
            <a:off x="5096803" y="1738830"/>
            <a:ext cx="2730930" cy="3345574"/>
            <a:chOff x="5096803" y="1738830"/>
            <a:chExt cx="2730930" cy="334557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5D3B24-E0F8-4790-9799-CAAE9AEAF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5755" y="1863770"/>
              <a:ext cx="1311978" cy="322063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6FCA92-77BD-4A93-A0AC-356BDD166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6803" y="1738830"/>
              <a:ext cx="1120431" cy="3220646"/>
            </a:xfrm>
            <a:prstGeom prst="rect">
              <a:avLst/>
            </a:prstGeom>
          </p:spPr>
        </p:pic>
      </p:grpSp>
      <p:sp>
        <p:nvSpPr>
          <p:cNvPr id="18" name="Rectangle 17">
            <a:hlinkClick r:id="rId5"/>
            <a:extLst>
              <a:ext uri="{FF2B5EF4-FFF2-40B4-BE49-F238E27FC236}">
                <a16:creationId xmlns:a16="http://schemas.microsoft.com/office/drawing/2014/main" id="{AA9B8E71-0DA2-42E4-9552-76B2BE99F09C}"/>
              </a:ext>
            </a:extLst>
          </p:cNvPr>
          <p:cNvSpPr/>
          <p:nvPr/>
        </p:nvSpPr>
        <p:spPr>
          <a:xfrm>
            <a:off x="8534400" y="6629400"/>
            <a:ext cx="609600" cy="225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91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</TotalTime>
  <Words>212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Twinkl</vt:lpstr>
      <vt:lpstr>Arial</vt:lpstr>
      <vt:lpstr>Twinkl SemiBold</vt:lpstr>
      <vt:lpstr>Calibri</vt:lpstr>
      <vt:lpstr>Office Theme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Holly Booker</cp:lastModifiedBy>
  <cp:revision>149</cp:revision>
  <dcterms:created xsi:type="dcterms:W3CDTF">2014-10-01T16:09:27Z</dcterms:created>
  <dcterms:modified xsi:type="dcterms:W3CDTF">2020-03-13T09:18:32Z</dcterms:modified>
</cp:coreProperties>
</file>