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  <a:srgbClr val="99CC00"/>
    <a:srgbClr val="00FF00"/>
    <a:srgbClr val="00CC99"/>
    <a:srgbClr val="B9B9B9"/>
    <a:srgbClr val="3399FF"/>
    <a:srgbClr val="9933FF"/>
    <a:srgbClr val="6600FF"/>
    <a:srgbClr val="33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7D2C8-6E44-434F-A994-EA0F070C9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2AA15F-9D65-434B-8FA5-4698EB81F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76416-1DD1-4462-B427-4FDBB7DE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8811B-978F-4FA0-B276-47E4EDBE6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75C249-6E6B-4BAE-BCC2-455EF9330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92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7ABBF-441D-4C77-B85D-E6D862C45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F6843A-18C7-4F28-8BA4-388B0E476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550CC-53CE-46DD-A97B-C7FC02C5F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15487-FBF7-4D01-AF7F-CCD477C6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4279E-91AC-4A95-AC14-8A9BE8D3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62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2C75F-6902-4084-9968-A3934D3272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5917C9-DADF-463B-888D-6A2061248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7E057-0BF5-497D-9F91-7757EC99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1C657-6278-406C-AD71-DA92BC72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DA4D2-8278-4E4A-BF69-018E98F38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784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DEC53-E3EF-49B7-9102-4899DF4F8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85B9E-86F3-441C-B5E3-E6D3C475DA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A8F30-D744-4740-8A92-AAEE9372F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7F6FF-E258-4707-8D24-5667EC538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BB7F-B160-4357-93D4-0CE1B7FD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05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490CD-A7BA-4730-AE5F-E5C5D4CD0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C66F2-D991-4FEA-978C-D30A8FA7AD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FCD3C-A724-4634-BDBA-1D2D16878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CA545-5C0A-4BBA-92C7-2DE26A6C8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C19EB-0799-491C-BC9B-D8E674C38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033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E6ACF-724B-483E-A21F-46D612EC5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A1FF6-FFB2-4C10-9456-C3BABE856D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312BA4-45A2-4D14-8D17-12404A85CF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BA897-C09D-424E-8955-1B2627BA9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56A9E-A9F0-44CB-81AA-593B68D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83190C-817B-4BCB-AE65-37ACA66A5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681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A5F2D-5850-4CD7-A5FD-0AE4733E87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C78284-8827-499B-8F7E-FFC3FA62D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C15DB5-0C72-4BE6-9992-10D2F9401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DC292A-7CC6-484C-8DF2-6B3BC7843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1FB181-8FC9-4DFC-8A20-063AB61CA3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CF63A1-4AD8-49B8-9996-1BC04B9F12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F61F33-EF97-4BC3-B92C-79F640BA5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EF669A-80C6-475F-ABB5-EDA43894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16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693D-22CD-4329-9CEA-7D3A88B25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D8E8C1-8382-4BEC-8C53-8E4E08E71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AEC200-3476-4C20-8C0C-B1FBE91ED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B63DB-59BF-4FEF-A597-B6BE38FE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68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054069-816D-45C7-908B-E18BB66EF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60886-1A2D-436A-BF3E-681F6340A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742F82-C65C-4334-92DD-BE94BAD6D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94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F6366-A0D1-4C44-9CDF-5D71A0FE6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FFEC5-DD01-4A6B-9CA8-322CBB227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943F1E-A85A-41A3-A809-8F0051D826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9DFE5F-F515-45BC-A1BC-F15C81908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2C7EB8-DBC4-4E26-9179-2D97454D3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1347E-92F4-4204-8200-8B996A1E7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76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C38E0-6D94-4C64-9D99-2DF281B7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FD636C-ADDB-47F8-B4B3-B4A0DD56D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69351B-58E9-4AE9-8A07-E7C3152FA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80B09B-AD2E-43B8-A922-8BF2E6387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6FFD73-CDF9-456F-B16A-B00B6099C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68B33E-218E-4D2A-9F78-60A171168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93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98EB02-0861-4D52-A51A-6B852204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29A639-59D0-46B6-BFB9-E1ECC4A28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B783F-56FD-4A23-92B2-771AE4C1F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93A91-7DBF-445D-A88F-9AD951C08733}" type="datetimeFigureOut">
              <a:rPr lang="en-GB" smtClean="0"/>
              <a:t>11/05/2020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69C42-AFD7-4618-B003-66C1A76B60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B800D-29BC-4C2A-A664-26A7EA6746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E1C08-3640-4E24-9183-31F8E4DDC4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13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1DDD79A8-4DC3-4857-9C41-D0B9FC5A7C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7" t="6567" r="2277" b="9682"/>
          <a:stretch/>
        </p:blipFill>
        <p:spPr>
          <a:xfrm>
            <a:off x="0" y="0"/>
            <a:ext cx="1484176" cy="16290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6D49DB5-39D0-4ECC-A383-A5260088A0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77" t="6567" r="2277" b="9682"/>
          <a:stretch/>
        </p:blipFill>
        <p:spPr>
          <a:xfrm>
            <a:off x="10707824" y="0"/>
            <a:ext cx="1484176" cy="162905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CB67D78-F50B-419A-9319-CC2A647D23CB}"/>
              </a:ext>
            </a:extLst>
          </p:cNvPr>
          <p:cNvSpPr txBox="1"/>
          <p:nvPr/>
        </p:nvSpPr>
        <p:spPr>
          <a:xfrm>
            <a:off x="394377" y="0"/>
            <a:ext cx="11055535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0" b="1" u="sng" dirty="0">
                <a:solidFill>
                  <a:srgbClr val="FF0000"/>
                </a:solidFill>
                <a:latin typeface="Papyrus" panose="03070502060502030205" pitchFamily="66" charset="0"/>
              </a:rPr>
              <a:t>C</a:t>
            </a:r>
            <a:r>
              <a:rPr lang="en-GB" sz="5000" b="1" u="sng" dirty="0">
                <a:solidFill>
                  <a:srgbClr val="FF6600"/>
                </a:solidFill>
                <a:latin typeface="Papyrus" panose="03070502060502030205" pitchFamily="66" charset="0"/>
              </a:rPr>
              <a:t>h</a:t>
            </a:r>
            <a:r>
              <a:rPr lang="en-GB" sz="5000" b="1" u="sng" dirty="0">
                <a:solidFill>
                  <a:srgbClr val="FFC000"/>
                </a:solidFill>
                <a:latin typeface="Papyrus" panose="03070502060502030205" pitchFamily="66" charset="0"/>
              </a:rPr>
              <a:t>a</a:t>
            </a:r>
            <a:r>
              <a:rPr lang="en-GB" sz="5000" b="1" u="sng" dirty="0">
                <a:solidFill>
                  <a:srgbClr val="FF5050"/>
                </a:solidFill>
                <a:latin typeface="Papyrus" panose="03070502060502030205" pitchFamily="66" charset="0"/>
              </a:rPr>
              <a:t>l</a:t>
            </a:r>
            <a:r>
              <a:rPr lang="en-GB" sz="5000" b="1" u="sng" dirty="0">
                <a:solidFill>
                  <a:srgbClr val="FF9999"/>
                </a:solidFill>
                <a:latin typeface="Papyrus" panose="03070502060502030205" pitchFamily="66" charset="0"/>
              </a:rPr>
              <a:t>l</a:t>
            </a:r>
            <a:r>
              <a:rPr lang="en-GB" sz="5000" b="1" u="sng" dirty="0">
                <a:solidFill>
                  <a:srgbClr val="CC00FF"/>
                </a:solidFill>
                <a:latin typeface="Papyrus" panose="03070502060502030205" pitchFamily="66" charset="0"/>
              </a:rPr>
              <a:t>e</a:t>
            </a:r>
            <a:r>
              <a:rPr lang="en-GB" sz="5000" b="1" u="sng" dirty="0">
                <a:solidFill>
                  <a:srgbClr val="CC0099"/>
                </a:solidFill>
                <a:latin typeface="Papyrus" panose="03070502060502030205" pitchFamily="66" charset="0"/>
              </a:rPr>
              <a:t>n</a:t>
            </a:r>
            <a:r>
              <a:rPr lang="en-GB" sz="5000" b="1" u="sng" dirty="0">
                <a:solidFill>
                  <a:srgbClr val="3333CC"/>
                </a:solidFill>
                <a:latin typeface="Papyrus" panose="03070502060502030205" pitchFamily="66" charset="0"/>
              </a:rPr>
              <a:t>g</a:t>
            </a:r>
            <a:r>
              <a:rPr lang="en-GB" sz="5000" b="1" u="sng" dirty="0">
                <a:solidFill>
                  <a:srgbClr val="0066CC"/>
                </a:solidFill>
                <a:latin typeface="Papyrus" panose="03070502060502030205" pitchFamily="66" charset="0"/>
              </a:rPr>
              <a:t>e</a:t>
            </a:r>
            <a:r>
              <a:rPr lang="en-GB" sz="5000" b="1" u="sng" dirty="0">
                <a:solidFill>
                  <a:srgbClr val="3333CC"/>
                </a:solidFill>
                <a:latin typeface="Papyrus" panose="03070502060502030205" pitchFamily="66" charset="0"/>
              </a:rPr>
              <a:t> </a:t>
            </a:r>
            <a:r>
              <a:rPr lang="en-GB" sz="5000" b="1" u="sng" dirty="0">
                <a:solidFill>
                  <a:srgbClr val="0099FF"/>
                </a:solidFill>
                <a:latin typeface="Papyrus" panose="03070502060502030205" pitchFamily="66" charset="0"/>
              </a:rPr>
              <a:t>T</a:t>
            </a:r>
            <a:r>
              <a:rPr lang="en-GB" sz="5000" b="1" u="sng" dirty="0">
                <a:solidFill>
                  <a:srgbClr val="00CC99"/>
                </a:solidFill>
                <a:latin typeface="Papyrus" panose="03070502060502030205" pitchFamily="66" charset="0"/>
              </a:rPr>
              <a:t>i</a:t>
            </a:r>
            <a:r>
              <a:rPr lang="en-GB" sz="5000" b="1" u="sng" dirty="0">
                <a:solidFill>
                  <a:srgbClr val="00FF00"/>
                </a:solidFill>
                <a:latin typeface="Papyrus" panose="03070502060502030205" pitchFamily="66" charset="0"/>
              </a:rPr>
              <a:t>m</a:t>
            </a:r>
            <a:r>
              <a:rPr lang="en-GB" sz="5000" b="1" u="sng" dirty="0">
                <a:solidFill>
                  <a:srgbClr val="99CC00"/>
                </a:solidFill>
                <a:latin typeface="Papyrus" panose="03070502060502030205" pitchFamily="66" charset="0"/>
              </a:rPr>
              <a:t>e</a:t>
            </a:r>
            <a:r>
              <a:rPr lang="en-GB" sz="5000" b="1" u="sng" dirty="0">
                <a:solidFill>
                  <a:srgbClr val="CC9900"/>
                </a:solidFill>
                <a:latin typeface="Papyrus" panose="03070502060502030205" pitchFamily="66" charset="0"/>
              </a:rPr>
              <a:t>!</a:t>
            </a:r>
            <a:r>
              <a:rPr lang="en-GB" sz="5000" b="1" u="sng" dirty="0">
                <a:latin typeface="Papyrus" panose="03070502060502030205" pitchFamily="66" charset="0"/>
              </a:rPr>
              <a:t> </a:t>
            </a:r>
          </a:p>
          <a:p>
            <a:pPr algn="ctr"/>
            <a:endParaRPr lang="en-GB" sz="2000" b="1" u="sng" dirty="0">
              <a:latin typeface="Papyrus" panose="03070502060502030205" pitchFamily="66" charset="0"/>
            </a:endParaRPr>
          </a:p>
          <a:p>
            <a:pPr algn="ctr"/>
            <a:r>
              <a:rPr lang="en-GB" sz="2000" dirty="0">
                <a:latin typeface="Papyrus" panose="03070502060502030205" pitchFamily="66" charset="0"/>
              </a:rPr>
              <a:t>Linking to our creative project, we have set up a family-inspired investigation for you. </a:t>
            </a:r>
          </a:p>
          <a:p>
            <a:pPr algn="ctr"/>
            <a:endParaRPr lang="en-GB" sz="2000" dirty="0">
              <a:latin typeface="Papyrus" panose="03070502060502030205" pitchFamily="66" charset="0"/>
            </a:endParaRPr>
          </a:p>
          <a:p>
            <a:pPr algn="ctr"/>
            <a:r>
              <a:rPr lang="en-GB" sz="3000" b="1" dirty="0">
                <a:latin typeface="Papyrus" panose="03070502060502030205" pitchFamily="66" charset="0"/>
              </a:rPr>
              <a:t>‘Can people with longer legs jump higher/further than those with shorter legs?’ </a:t>
            </a:r>
          </a:p>
          <a:p>
            <a:pPr algn="ctr"/>
            <a:endParaRPr lang="en-GB" sz="2000" dirty="0">
              <a:latin typeface="Papyrus" panose="03070502060502030205" pitchFamily="66" charset="0"/>
            </a:endParaRPr>
          </a:p>
          <a:p>
            <a:pPr algn="ctr"/>
            <a:r>
              <a:rPr lang="en-GB" sz="2000" dirty="0">
                <a:latin typeface="Papyrus" panose="03070502060502030205" pitchFamily="66" charset="0"/>
              </a:rPr>
              <a:t>Get all your family members to take part in the investigation and then record your findings. You may want to record your findings in a table or a graph. </a:t>
            </a:r>
          </a:p>
          <a:p>
            <a:pPr algn="ctr"/>
            <a:endParaRPr lang="en-GB" sz="2000" dirty="0">
              <a:latin typeface="Papyrus" panose="03070502060502030205" pitchFamily="66" charset="0"/>
            </a:endParaRPr>
          </a:p>
          <a:p>
            <a:pPr algn="ctr"/>
            <a:r>
              <a:rPr lang="en-GB" sz="3000" b="1" dirty="0">
                <a:solidFill>
                  <a:srgbClr val="FF0000"/>
                </a:solidFill>
                <a:latin typeface="Papyrus" panose="03070502060502030205" pitchFamily="66" charset="0"/>
              </a:rPr>
              <a:t>S</a:t>
            </a:r>
            <a:r>
              <a:rPr lang="en-GB" sz="3000" b="1" dirty="0">
                <a:solidFill>
                  <a:srgbClr val="FF6600"/>
                </a:solidFill>
                <a:latin typeface="Papyrus" panose="03070502060502030205" pitchFamily="66" charset="0"/>
              </a:rPr>
              <a:t>u</a:t>
            </a:r>
            <a:r>
              <a:rPr lang="en-GB" sz="3000" b="1" dirty="0">
                <a:solidFill>
                  <a:srgbClr val="FFC000"/>
                </a:solidFill>
                <a:latin typeface="Papyrus" panose="03070502060502030205" pitchFamily="66" charset="0"/>
              </a:rPr>
              <a:t>p</a:t>
            </a:r>
            <a:r>
              <a:rPr lang="en-GB" sz="3000" b="1" dirty="0">
                <a:solidFill>
                  <a:srgbClr val="FF5050"/>
                </a:solidFill>
                <a:latin typeface="Papyrus" panose="03070502060502030205" pitchFamily="66" charset="0"/>
              </a:rPr>
              <a:t>e</a:t>
            </a:r>
            <a:r>
              <a:rPr lang="en-GB" sz="3000" b="1" dirty="0">
                <a:solidFill>
                  <a:srgbClr val="FF7C80"/>
                </a:solidFill>
                <a:latin typeface="Papyrus" panose="03070502060502030205" pitchFamily="66" charset="0"/>
              </a:rPr>
              <a:t>r </a:t>
            </a:r>
            <a:r>
              <a:rPr lang="en-GB" sz="3000" b="1" dirty="0">
                <a:solidFill>
                  <a:srgbClr val="9933FF"/>
                </a:solidFill>
                <a:latin typeface="Papyrus" panose="03070502060502030205" pitchFamily="66" charset="0"/>
              </a:rPr>
              <a:t>C</a:t>
            </a:r>
            <a:r>
              <a:rPr lang="en-GB" sz="3000" b="1" dirty="0">
                <a:solidFill>
                  <a:srgbClr val="CC0099"/>
                </a:solidFill>
                <a:latin typeface="Papyrus" panose="03070502060502030205" pitchFamily="66" charset="0"/>
              </a:rPr>
              <a:t>h</a:t>
            </a:r>
            <a:r>
              <a:rPr lang="en-GB" sz="3000" b="1" dirty="0">
                <a:solidFill>
                  <a:srgbClr val="6600FF"/>
                </a:solidFill>
                <a:latin typeface="Papyrus" panose="03070502060502030205" pitchFamily="66" charset="0"/>
              </a:rPr>
              <a:t>a</a:t>
            </a:r>
            <a:r>
              <a:rPr lang="en-GB" sz="3000" b="1" dirty="0">
                <a:solidFill>
                  <a:srgbClr val="9933FF"/>
                </a:solidFill>
                <a:latin typeface="Papyrus" panose="03070502060502030205" pitchFamily="66" charset="0"/>
              </a:rPr>
              <a:t>l</a:t>
            </a:r>
            <a:r>
              <a:rPr lang="en-GB" sz="3000" b="1" dirty="0">
                <a:solidFill>
                  <a:srgbClr val="3399FF"/>
                </a:solidFill>
                <a:latin typeface="Papyrus" panose="03070502060502030205" pitchFamily="66" charset="0"/>
              </a:rPr>
              <a:t>l</a:t>
            </a:r>
            <a:r>
              <a:rPr lang="en-GB" sz="3000" b="1" dirty="0">
                <a:solidFill>
                  <a:srgbClr val="00CC99"/>
                </a:solidFill>
                <a:latin typeface="Papyrus" panose="03070502060502030205" pitchFamily="66" charset="0"/>
              </a:rPr>
              <a:t>e</a:t>
            </a:r>
            <a:r>
              <a:rPr lang="en-GB" sz="3000" b="1" dirty="0">
                <a:solidFill>
                  <a:srgbClr val="00FF00"/>
                </a:solidFill>
                <a:latin typeface="Papyrus" panose="03070502060502030205" pitchFamily="66" charset="0"/>
              </a:rPr>
              <a:t>n</a:t>
            </a:r>
            <a:r>
              <a:rPr lang="en-GB" sz="3000" b="1" dirty="0">
                <a:solidFill>
                  <a:srgbClr val="99CC00"/>
                </a:solidFill>
                <a:latin typeface="Papyrus" panose="03070502060502030205" pitchFamily="66" charset="0"/>
              </a:rPr>
              <a:t>g</a:t>
            </a:r>
            <a:r>
              <a:rPr lang="en-GB" sz="3000" b="1" dirty="0">
                <a:solidFill>
                  <a:srgbClr val="CCCC00"/>
                </a:solidFill>
                <a:latin typeface="Papyrus" panose="03070502060502030205" pitchFamily="66" charset="0"/>
              </a:rPr>
              <a:t>e</a:t>
            </a:r>
            <a:r>
              <a:rPr lang="en-GB" sz="3000" b="1" dirty="0">
                <a:latin typeface="Papyrus" panose="03070502060502030205" pitchFamily="66" charset="0"/>
              </a:rPr>
              <a:t>:</a:t>
            </a:r>
          </a:p>
          <a:p>
            <a:pPr algn="ctr"/>
            <a:r>
              <a:rPr lang="en-GB" sz="2000" dirty="0">
                <a:latin typeface="Papyrus" panose="03070502060502030205" pitchFamily="66" charset="0"/>
              </a:rPr>
              <a:t>Before you start investigation, you may want to create a plan.</a:t>
            </a:r>
          </a:p>
          <a:p>
            <a:pPr algn="ctr"/>
            <a:r>
              <a:rPr lang="en-GB" sz="2000" dirty="0">
                <a:latin typeface="Papyrus" panose="03070502060502030205" pitchFamily="66" charset="0"/>
              </a:rPr>
              <a:t>This could include: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>
                <a:latin typeface="Papyrus" panose="03070502060502030205" pitchFamily="66" charset="0"/>
              </a:rPr>
              <a:t>Equipment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>
                <a:latin typeface="Papyrus" panose="03070502060502030205" pitchFamily="66" charset="0"/>
              </a:rPr>
              <a:t>How the investigation is going to be fair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>
                <a:latin typeface="Papyrus" panose="03070502060502030205" pitchFamily="66" charset="0"/>
              </a:rPr>
              <a:t>Prediction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>
                <a:latin typeface="Papyrus" panose="03070502060502030205" pitchFamily="66" charset="0"/>
              </a:rPr>
              <a:t>Method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>
                <a:latin typeface="Papyrus" panose="03070502060502030205" pitchFamily="66" charset="0"/>
              </a:rPr>
              <a:t>Labelled diagrams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2000" dirty="0">
                <a:latin typeface="Papyrus" panose="03070502060502030205" pitchFamily="66" charset="0"/>
              </a:rPr>
              <a:t>Conclusion </a:t>
            </a:r>
          </a:p>
          <a:p>
            <a:endParaRPr lang="en-GB" sz="2400" dirty="0">
              <a:latin typeface="Papyrus" panose="03070502060502030205" pitchFamily="66" charset="0"/>
            </a:endParaRPr>
          </a:p>
          <a:p>
            <a:endParaRPr lang="en-GB" sz="2400" dirty="0">
              <a:latin typeface="Papyrus" panose="03070502060502030205" pitchFamily="66" charset="0"/>
            </a:endParaRPr>
          </a:p>
        </p:txBody>
      </p:sp>
      <p:pic>
        <p:nvPicPr>
          <p:cNvPr id="1032" name="Picture 8" descr="stick-family-clipart-yco47XKai | Thanh Anh (Miamivores) | Flickr">
            <a:extLst>
              <a:ext uri="{FF2B5EF4-FFF2-40B4-BE49-F238E27FC236}">
                <a16:creationId xmlns:a16="http://schemas.microsoft.com/office/drawing/2014/main" id="{97D4EC43-70D6-4778-BC7E-3DA64128A0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669" y="5353718"/>
            <a:ext cx="2121877" cy="137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8" descr="stick-family-clipart-yco47XKai | Thanh Anh (Miamivores) | Flickr">
            <a:extLst>
              <a:ext uri="{FF2B5EF4-FFF2-40B4-BE49-F238E27FC236}">
                <a16:creationId xmlns:a16="http://schemas.microsoft.com/office/drawing/2014/main" id="{78F6955E-340F-4F46-AA16-97B6CC7F6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59949" y="5353718"/>
            <a:ext cx="2121877" cy="1371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2354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7109</TotalTime>
  <Words>98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Papyrus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Windows User</cp:lastModifiedBy>
  <cp:revision>9</cp:revision>
  <cp:lastPrinted>2020-05-01T13:30:28Z</cp:lastPrinted>
  <dcterms:created xsi:type="dcterms:W3CDTF">2020-05-01T13:17:22Z</dcterms:created>
  <dcterms:modified xsi:type="dcterms:W3CDTF">2020-05-11T08:14:20Z</dcterms:modified>
</cp:coreProperties>
</file>