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3928-FE5B-4449-89CD-4C1E0627E59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42-2A18-475A-9816-27395EED5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9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3928-FE5B-4449-89CD-4C1E0627E59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42-2A18-475A-9816-27395EED5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3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3928-FE5B-4449-89CD-4C1E0627E59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42-2A18-475A-9816-27395EED5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5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3928-FE5B-4449-89CD-4C1E0627E59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42-2A18-475A-9816-27395EED5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2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3928-FE5B-4449-89CD-4C1E0627E59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42-2A18-475A-9816-27395EED5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6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3928-FE5B-4449-89CD-4C1E0627E59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42-2A18-475A-9816-27395EED5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89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3928-FE5B-4449-89CD-4C1E0627E59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42-2A18-475A-9816-27395EED5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3928-FE5B-4449-89CD-4C1E0627E59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42-2A18-475A-9816-27395EED5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3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3928-FE5B-4449-89CD-4C1E0627E59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42-2A18-475A-9816-27395EED5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90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3928-FE5B-4449-89CD-4C1E0627E59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42-2A18-475A-9816-27395EED5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5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3928-FE5B-4449-89CD-4C1E0627E59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1F42-2A18-475A-9816-27395EED5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13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03928-FE5B-4449-89CD-4C1E0627E59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1F42-2A18-475A-9816-27395EED5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94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10">
            <a:extLst>
              <a:ext uri="{FF2B5EF4-FFF2-40B4-BE49-F238E27FC236}">
                <a16:creationId xmlns:a16="http://schemas.microsoft.com/office/drawing/2014/main" xmlns="" id="{A81E7530-396C-45F0-92F4-A885648D16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toy, doll, drawing&#10;&#10;Description automatically generated">
            <a:extLst>
              <a:ext uri="{FF2B5EF4-FFF2-40B4-BE49-F238E27FC236}">
                <a16:creationId xmlns:a16="http://schemas.microsoft.com/office/drawing/2014/main" xmlns="" id="{AD2D7582-C138-4CFD-B0B3-702CA50E6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r="19795"/>
          <a:stretch/>
        </p:blipFill>
        <p:spPr>
          <a:xfrm>
            <a:off x="450467" y="420624"/>
            <a:ext cx="8691247" cy="6857999"/>
          </a:xfrm>
          <a:prstGeom prst="rect">
            <a:avLst/>
          </a:prstGeom>
        </p:spPr>
      </p:pic>
      <p:sp>
        <p:nvSpPr>
          <p:cNvPr id="45" name="Rectangle 12">
            <a:extLst>
              <a:ext uri="{FF2B5EF4-FFF2-40B4-BE49-F238E27FC236}">
                <a16:creationId xmlns:a16="http://schemas.microsoft.com/office/drawing/2014/main" xmlns="" id="{7316481C-0A49-4796-812B-0D64F063B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175FEF-FD41-416B-8C15-7E5CA3C2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49" y="1485409"/>
            <a:ext cx="3457473" cy="21475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Year </a:t>
            </a:r>
            <a:r>
              <a:rPr lang="en-US" sz="3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 and 4</a:t>
            </a:r>
            <a:r>
              <a:rPr lang="en-US" sz="3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400" b="1" dirty="0">
                <a:solidFill>
                  <a:schemeClr val="bg1"/>
                </a:solidFill>
              </a:rPr>
              <a:t/>
            </a:r>
            <a:br>
              <a:rPr lang="en-US" sz="3400" b="1" dirty="0">
                <a:solidFill>
                  <a:schemeClr val="bg1"/>
                </a:solidFill>
              </a:rPr>
            </a:br>
            <a:r>
              <a:rPr lang="en-US" sz="3400" dirty="0">
                <a:solidFill>
                  <a:schemeClr val="bg1"/>
                </a:solidFill>
              </a:rPr>
              <a:t/>
            </a:r>
            <a:br>
              <a:rPr lang="en-US" sz="3400" dirty="0">
                <a:solidFill>
                  <a:schemeClr val="bg1"/>
                </a:solidFill>
              </a:rPr>
            </a:br>
            <a:r>
              <a:rPr lang="en-US" sz="7300" b="1" dirty="0">
                <a:solidFill>
                  <a:srgbClr val="FFFF00"/>
                </a:solidFill>
              </a:rPr>
              <a:t>HOME </a:t>
            </a:r>
            <a:br>
              <a:rPr lang="en-US" sz="7300" b="1" dirty="0">
                <a:solidFill>
                  <a:srgbClr val="FFFF00"/>
                </a:solidFill>
              </a:rPr>
            </a:br>
            <a:r>
              <a:rPr lang="en-US" sz="7300" b="1" dirty="0">
                <a:solidFill>
                  <a:srgbClr val="FFFF00"/>
                </a:solidFill>
              </a:rPr>
              <a:t>FITNESS CIRCUIT</a:t>
            </a:r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xmlns="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16">
            <a:extLst>
              <a:ext uri="{FF2B5EF4-FFF2-40B4-BE49-F238E27FC236}">
                <a16:creationId xmlns:a16="http://schemas.microsoft.com/office/drawing/2014/main" xmlns="" id="{81DE8B58-F373-409E-A253-4380A6609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xmlns="" id="{F5ACE265-D22D-48CC-99DE-EB81AE922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xmlns="" id="{6FE80EEA-F4ED-4436-8861-0BEAAEFE76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xmlns="" id="{C3642BC8-86E8-47D0-8846-3E4D49E4B4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xmlns="" id="{82D35214-3634-4180-BF0E-45B6145161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xmlns="" id="{15BE89E6-3D1C-42B5-A950-E72889F8BB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xmlns="" id="{473771CC-5097-4E08-9606-24B0BC9A0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xmlns="" id="{BE872634-00DA-47BD-880D-5C05FFADC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xmlns="" id="{4F151F5C-DE9B-460E-BC51-471F4A8A5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xmlns="" id="{34557B8A-4D2F-4D0D-B746-59EA85318C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xmlns="" id="{C764CD8E-E409-4E9B-8E87-746DDE36D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xmlns="" id="{8E27A01D-2F01-4286-9453-3FBF6E8485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xmlns="" id="{460487A5-12EB-422E-9588-8FF06FAF73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xmlns="" id="{7D522D20-C9F7-4B34-9066-4B43ADAAB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xmlns="" id="{97B04F2C-295B-447A-8941-0AD4F55516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xmlns="" id="{17D7FF91-B366-4534-B9B4-5710926EE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xmlns="" id="{B5B8116C-ADD9-4826-9C37-270377E8FF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xmlns="" id="{22D01D96-8DB8-40BF-83AC-4CA49EC263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xmlns="" id="{44B584CD-5E60-4B15-847C-B30D15DA1A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xmlns="" id="{CF2BB7DC-B968-4F0B-9748-BF0E6E297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xmlns="" id="{CF12C159-3F09-4861-9450-ECD5DB310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Rectangle 38">
            <a:extLst>
              <a:ext uri="{FF2B5EF4-FFF2-40B4-BE49-F238E27FC236}">
                <a16:creationId xmlns:a16="http://schemas.microsoft.com/office/drawing/2014/main" xmlns="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9EF985-A344-41C4-A078-6E86BC12C5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3717032"/>
            <a:ext cx="3872907" cy="2894080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In the following power point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there are a range of exercises you can do at home.</a:t>
            </a:r>
          </a:p>
          <a:p>
            <a:pPr marL="0" indent="-228600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  <a:p>
            <a:pPr marL="0" indent="-228600">
              <a:lnSpc>
                <a:spcPct val="90000"/>
              </a:lnSpc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6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rpee1.jpg">
            <a:extLst>
              <a:ext uri="{FF2B5EF4-FFF2-40B4-BE49-F238E27FC236}">
                <a16:creationId xmlns:a16="http://schemas.microsoft.com/office/drawing/2014/main" xmlns="" id="{798AE184-B81E-4351-981A-2A55361F7D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996952"/>
            <a:ext cx="5202578" cy="3240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797938-A673-48EC-ACB3-F86B7A723A85}"/>
              </a:ext>
            </a:extLst>
          </p:cNvPr>
          <p:cNvSpPr txBox="1"/>
          <p:nvPr/>
        </p:nvSpPr>
        <p:spPr>
          <a:xfrm>
            <a:off x="372209" y="1555703"/>
            <a:ext cx="2664296" cy="526297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Key Points</a:t>
            </a:r>
          </a:p>
          <a:p>
            <a:pPr>
              <a:buFontTx/>
              <a:buChar char="-"/>
            </a:pPr>
            <a:endParaRPr lang="en-GB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chemeClr val="tx2"/>
                </a:solidFill>
              </a:rPr>
              <a:t>Squat down.</a:t>
            </a:r>
          </a:p>
          <a:p>
            <a:pPr>
              <a:buFontTx/>
              <a:buChar char="-"/>
            </a:pPr>
            <a:endParaRPr lang="en-GB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chemeClr val="tx2"/>
                </a:solidFill>
              </a:rPr>
              <a:t>Kick feet back.</a:t>
            </a:r>
          </a:p>
          <a:p>
            <a:pPr>
              <a:buFontTx/>
              <a:buChar char="-"/>
            </a:pPr>
            <a:endParaRPr lang="en-GB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chemeClr val="tx2"/>
                </a:solidFill>
              </a:rPr>
              <a:t>Chest to floor.</a:t>
            </a:r>
          </a:p>
          <a:p>
            <a:pPr>
              <a:buFontTx/>
              <a:buChar char="-"/>
            </a:pPr>
            <a:endParaRPr lang="en-GB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chemeClr val="tx2"/>
                </a:solidFill>
              </a:rPr>
              <a:t>Return to squat position.</a:t>
            </a:r>
          </a:p>
          <a:p>
            <a:pPr>
              <a:buFontTx/>
              <a:buChar char="-"/>
            </a:pPr>
            <a:endParaRPr lang="en-GB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chemeClr val="tx2"/>
                </a:solidFill>
              </a:rPr>
              <a:t>Jump!</a:t>
            </a:r>
          </a:p>
          <a:p>
            <a:pPr>
              <a:buFontTx/>
              <a:buChar char="-"/>
            </a:pPr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Easy – miss out kick feet back </a:t>
            </a:r>
          </a:p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Harder - Add </a:t>
            </a:r>
            <a:r>
              <a:rPr lang="en-GB" sz="2000" b="1" dirty="0">
                <a:solidFill>
                  <a:schemeClr val="tx2"/>
                </a:solidFill>
              </a:rPr>
              <a:t>a press up!</a:t>
            </a:r>
          </a:p>
          <a:p>
            <a:pPr algn="ctr"/>
            <a:endParaRPr lang="en-GB" sz="2000" b="1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204C1C-7BE7-4F32-A93C-739750323062}"/>
              </a:ext>
            </a:extLst>
          </p:cNvPr>
          <p:cNvSpPr txBox="1"/>
          <p:nvPr/>
        </p:nvSpPr>
        <p:spPr>
          <a:xfrm>
            <a:off x="5148064" y="404664"/>
            <a:ext cx="3456384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  <a:r>
              <a:rPr lang="en-GB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en-GB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Burpees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111391-5A43-488B-A69A-DB36FEE84ADE}"/>
              </a:ext>
            </a:extLst>
          </p:cNvPr>
          <p:cNvSpPr txBox="1"/>
          <p:nvPr/>
        </p:nvSpPr>
        <p:spPr>
          <a:xfrm>
            <a:off x="395536" y="486185"/>
            <a:ext cx="2016224" cy="7386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Body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DAF314-AFC5-4BC9-BA2E-0EAB58D93F2B}"/>
              </a:ext>
            </a:extLst>
          </p:cNvPr>
          <p:cNvSpPr txBox="1"/>
          <p:nvPr/>
        </p:nvSpPr>
        <p:spPr>
          <a:xfrm>
            <a:off x="2771800" y="332656"/>
            <a:ext cx="2016224" cy="98488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Fitness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6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04048" y="188640"/>
            <a:ext cx="3816424" cy="1224136"/>
          </a:xfrm>
          <a:prstGeom prst="rect">
            <a:avLst/>
          </a:prstGeom>
          <a:ln w="762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5. Skipping</a:t>
            </a:r>
            <a:endParaRPr kumimoji="0" lang="en-GB" sz="6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83768" y="260648"/>
            <a:ext cx="2016224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Muscular Endurance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520" y="260648"/>
            <a:ext cx="2016224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Cardiovascular Endurance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41132"/>
            <a:ext cx="3744416" cy="403187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Key </a:t>
            </a:r>
            <a:r>
              <a:rPr lang="en-GB" sz="2400" b="1" dirty="0" smtClean="0">
                <a:solidFill>
                  <a:schemeClr val="tx2"/>
                </a:solidFill>
              </a:rPr>
              <a:t>Points</a:t>
            </a:r>
            <a:endParaRPr lang="en-GB" sz="2400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1600" dirty="0">
                <a:solidFill>
                  <a:schemeClr val="tx2"/>
                </a:solidFill>
              </a:rPr>
              <a:t>Hold the skipping rope by the handles.</a:t>
            </a:r>
          </a:p>
          <a:p>
            <a:pPr>
              <a:buFontTx/>
              <a:buChar char="-"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1600" dirty="0">
                <a:solidFill>
                  <a:schemeClr val="tx2"/>
                </a:solidFill>
              </a:rPr>
              <a:t>Start with your hands in front of your body but the rope </a:t>
            </a:r>
            <a:r>
              <a:rPr lang="en-GB" sz="1600" dirty="0" smtClean="0">
                <a:solidFill>
                  <a:schemeClr val="tx2"/>
                </a:solidFill>
              </a:rPr>
              <a:t>behind, throw </a:t>
            </a:r>
            <a:r>
              <a:rPr lang="en-GB" sz="1600" dirty="0">
                <a:solidFill>
                  <a:schemeClr val="tx2"/>
                </a:solidFill>
              </a:rPr>
              <a:t>the rope over your head and jump just as the rope hits the floor.</a:t>
            </a:r>
          </a:p>
          <a:p>
            <a:pPr>
              <a:buFontTx/>
              <a:buChar char="-"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1600" dirty="0">
                <a:solidFill>
                  <a:schemeClr val="tx2"/>
                </a:solidFill>
              </a:rPr>
              <a:t>Try maintain a rhythm for this one</a:t>
            </a:r>
            <a:r>
              <a:rPr lang="en-GB" sz="1600" dirty="0" smtClean="0">
                <a:solidFill>
                  <a:schemeClr val="tx2"/>
                </a:solidFill>
              </a:rPr>
              <a:t>!</a:t>
            </a:r>
          </a:p>
          <a:p>
            <a:pPr>
              <a:buFontTx/>
              <a:buChar char="-"/>
            </a:pPr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dirty="0" smtClean="0">
                <a:solidFill>
                  <a:schemeClr val="tx2"/>
                </a:solidFill>
              </a:rPr>
              <a:t>NO SKIPPING ROPE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chemeClr val="tx2"/>
                </a:solidFill>
              </a:rPr>
              <a:t>Pretend you have one!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chemeClr val="tx2"/>
                </a:solidFill>
              </a:rPr>
              <a:t>Jump forwards and back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chemeClr val="tx2"/>
                </a:solidFill>
              </a:rPr>
              <a:t>Bring your knees up and down</a:t>
            </a:r>
            <a:endParaRPr lang="en-GB" sz="1600" dirty="0">
              <a:solidFill>
                <a:schemeClr val="tx2"/>
              </a:solidFill>
            </a:endParaRPr>
          </a:p>
          <a:p>
            <a:pPr algn="ctr"/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skipp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916832"/>
            <a:ext cx="467806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ep u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276872"/>
            <a:ext cx="4716525" cy="3456384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004048" y="188640"/>
            <a:ext cx="3816424" cy="1224136"/>
          </a:xfrm>
          <a:prstGeom prst="rect">
            <a:avLst/>
          </a:prstGeom>
          <a:ln w="762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Step </a:t>
            </a:r>
            <a:r>
              <a:rPr lang="en-GB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Ups</a:t>
            </a:r>
            <a:endParaRPr kumimoji="0" lang="en-GB" sz="6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83768" y="260648"/>
            <a:ext cx="2016224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Muscular Endurance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520" y="260648"/>
            <a:ext cx="2016224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Cardiovascular Endurance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41132"/>
            <a:ext cx="4032448" cy="470898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Key Points</a:t>
            </a:r>
          </a:p>
          <a:p>
            <a:pPr algn="ctr"/>
            <a:endParaRPr lang="en-GB" sz="2400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Head up and a straight back at all times.</a:t>
            </a:r>
          </a:p>
          <a:p>
            <a:pPr>
              <a:buFontTx/>
              <a:buChar char="-"/>
            </a:pPr>
            <a:endParaRPr lang="en-GB" sz="2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Step onto the </a:t>
            </a:r>
            <a:r>
              <a:rPr lang="en-GB" sz="2000" dirty="0" smtClean="0">
                <a:solidFill>
                  <a:schemeClr val="tx2"/>
                </a:solidFill>
              </a:rPr>
              <a:t>a small bench or first stair </a:t>
            </a:r>
            <a:r>
              <a:rPr lang="en-GB" sz="2000" dirty="0">
                <a:solidFill>
                  <a:schemeClr val="tx2"/>
                </a:solidFill>
              </a:rPr>
              <a:t>(make sure </a:t>
            </a:r>
            <a:r>
              <a:rPr lang="en-GB" sz="2000" dirty="0" smtClean="0">
                <a:solidFill>
                  <a:schemeClr val="tx2"/>
                </a:solidFill>
              </a:rPr>
              <a:t>your whole foot goes </a:t>
            </a:r>
            <a:r>
              <a:rPr lang="en-GB" sz="2000" dirty="0">
                <a:solidFill>
                  <a:schemeClr val="tx2"/>
                </a:solidFill>
              </a:rPr>
              <a:t>on the bench).</a:t>
            </a:r>
          </a:p>
          <a:p>
            <a:pPr>
              <a:buFontTx/>
              <a:buChar char="-"/>
            </a:pPr>
            <a:endParaRPr lang="en-GB" sz="2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Then step off the bench one foot at a time.</a:t>
            </a:r>
          </a:p>
          <a:p>
            <a:endParaRPr lang="en-GB" sz="2000" dirty="0">
              <a:solidFill>
                <a:schemeClr val="tx2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Easier – do a step pattern on the floor.</a:t>
            </a: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Medium – add arm actions up and down</a:t>
            </a:r>
          </a:p>
          <a:p>
            <a:pPr algn="ctr"/>
            <a:r>
              <a:rPr lang="en-GB" sz="1600" b="1" dirty="0" smtClean="0">
                <a:solidFill>
                  <a:schemeClr val="tx2"/>
                </a:solidFill>
              </a:rPr>
              <a:t>Harder – add a burpee on the floor!</a:t>
            </a:r>
            <a:endParaRPr lang="en-GB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8BBCA1-E4A6-433A-AE2B-DCC59EFC1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803325"/>
            <a:ext cx="3985902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1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en-US" sz="31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Year 3 and 4 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b="1" dirty="0">
                <a:solidFill>
                  <a:srgbClr val="FFFF00"/>
                </a:solidFill>
              </a:rPr>
              <a:t>HOME FITNESS CIRCUIT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BF56D6-8F83-4FD4-97F0-0B78D3D1B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09" y="2899478"/>
            <a:ext cx="3985907" cy="337592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Now rest for 2 </a:t>
            </a:r>
            <a:r>
              <a:rPr lang="en-US" dirty="0" smtClean="0">
                <a:solidFill>
                  <a:srgbClr val="FF0000"/>
                </a:solidFill>
              </a:rPr>
              <a:t>minutes or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o another circuit 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carry </a:t>
            </a:r>
            <a:r>
              <a:rPr lang="en-US" dirty="0">
                <a:solidFill>
                  <a:srgbClr val="FF0000"/>
                </a:solidFill>
              </a:rPr>
              <a:t>out a 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cool down 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See next </a:t>
            </a:r>
            <a:r>
              <a:rPr lang="en-US" dirty="0" smtClean="0">
                <a:solidFill>
                  <a:srgbClr val="FF0000"/>
                </a:solidFill>
              </a:rPr>
              <a:t>slide </a:t>
            </a:r>
            <a:r>
              <a:rPr lang="en-US" dirty="0">
                <a:solidFill>
                  <a:srgbClr val="FF0000"/>
                </a:solidFill>
              </a:rPr>
              <a:t>for cool down information</a:t>
            </a:r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937085" y="-2008"/>
            <a:ext cx="4206915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9A3D010B-D1DA-4B1E-89C9-1F066E4EA6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/>
          <a:stretch/>
        </p:blipFill>
        <p:spPr>
          <a:xfrm>
            <a:off x="5062605" y="-2"/>
            <a:ext cx="4081395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84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7FD3C-EF1C-471A-971F-15E8B749C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1470025"/>
          </a:xfrm>
          <a:solidFill>
            <a:schemeClr val="bg1">
              <a:lumMod val="50000"/>
            </a:schemeClr>
          </a:solidFill>
          <a:scene3d>
            <a:camera prst="perspectiveBelow"/>
            <a:lightRig rig="threePt" dir="t"/>
          </a:scene3d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00"/>
                </a:solidFill>
                <a:latin typeface="Arial Black" panose="020B0A04020102020204" pitchFamily="34" charset="0"/>
              </a:rPr>
              <a:t>Cool Down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FD02E9-F017-4D5E-96C7-5E718DE47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280920" cy="388843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4100" b="1" dirty="0" smtClean="0">
                <a:solidFill>
                  <a:schemeClr val="tx2">
                    <a:lumMod val="50000"/>
                  </a:schemeClr>
                </a:solidFill>
              </a:rPr>
              <a:t>Do the static stretches shown in the next slide.</a:t>
            </a:r>
          </a:p>
          <a:p>
            <a:r>
              <a:rPr lang="en-GB" sz="4100" b="1" dirty="0" smtClean="0">
                <a:solidFill>
                  <a:schemeClr val="tx2">
                    <a:lumMod val="50000"/>
                  </a:schemeClr>
                </a:solidFill>
              </a:rPr>
              <a:t>Hold each stretch for 30 seconds each.</a:t>
            </a:r>
            <a:endParaRPr lang="en-GB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cool down exercises for kids">
            <a:extLst>
              <a:ext uri="{FF2B5EF4-FFF2-40B4-BE49-F238E27FC236}">
                <a16:creationId xmlns:a16="http://schemas.microsoft.com/office/drawing/2014/main" xmlns="" id="{7A1C5113-5E98-4814-8BF5-93397682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8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AE499-C52A-4830-9C7C-4866CF04A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  <a:solidFill>
            <a:schemeClr val="bg1">
              <a:lumMod val="50000"/>
            </a:schemeClr>
          </a:solidFill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GB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/>
            </a:r>
            <a:br>
              <a:rPr lang="en-GB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 Black" panose="020B0A04020102020204" pitchFamily="34" charset="0"/>
              </a:rPr>
              <a:t>HOME FITNESS CIRCUIT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EF5C86-9BBA-47CC-A0D7-F57FA4A20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072" y="2060848"/>
            <a:ext cx="8282408" cy="468052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sz="4000" b="1" u="sng" dirty="0">
                <a:solidFill>
                  <a:srgbClr val="002060"/>
                </a:solidFill>
              </a:rPr>
              <a:t>The aim of the circuit is to:</a:t>
            </a:r>
          </a:p>
          <a:p>
            <a:endParaRPr lang="en-GB" sz="800" b="1" dirty="0">
              <a:solidFill>
                <a:schemeClr val="accent6">
                  <a:lumMod val="20000"/>
                  <a:lumOff val="80000"/>
                </a:schemeClr>
              </a:solidFill>
              <a:latin typeface="Abadi" panose="020B0604020104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Help you get some exercise</a:t>
            </a:r>
          </a:p>
          <a:p>
            <a:pPr algn="l"/>
            <a:endParaRPr lang="en-GB" sz="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2060"/>
                </a:solidFill>
                <a:latin typeface="Abadi" panose="020B0604020104020204" pitchFamily="34" charset="0"/>
              </a:rPr>
              <a:t>Maintain </a:t>
            </a:r>
            <a:r>
              <a:rPr lang="en-GB" b="1" dirty="0" smtClean="0">
                <a:solidFill>
                  <a:srgbClr val="002060"/>
                </a:solidFill>
                <a:latin typeface="Abadi" panose="020B0604020104020204" pitchFamily="34" charset="0"/>
              </a:rPr>
              <a:t>and improve </a:t>
            </a:r>
            <a:r>
              <a:rPr lang="en-GB" b="1" dirty="0">
                <a:solidFill>
                  <a:srgbClr val="002060"/>
                </a:solidFill>
                <a:latin typeface="Abadi" panose="020B0604020104020204" pitchFamily="34" charset="0"/>
              </a:rPr>
              <a:t>your fitness levels</a:t>
            </a:r>
          </a:p>
          <a:p>
            <a:pPr algn="l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EF65E6-57A8-4C20-98B9-D96E4BADB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2" y="4316866"/>
            <a:ext cx="3883924" cy="2184707"/>
          </a:xfrm>
          <a:prstGeom prst="rect">
            <a:avLst/>
          </a:prstGeom>
        </p:spPr>
      </p:pic>
      <p:pic>
        <p:nvPicPr>
          <p:cNvPr id="9" name="Picture 8" descr="A picture containing different, toy, game&#10;&#10;Description automatically generated">
            <a:extLst>
              <a:ext uri="{FF2B5EF4-FFF2-40B4-BE49-F238E27FC236}">
                <a16:creationId xmlns:a16="http://schemas.microsoft.com/office/drawing/2014/main" xmlns="" id="{95AB3A45-C7D1-4467-8200-536D567B9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64" y="4285941"/>
            <a:ext cx="2912560" cy="219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0F1799-BC14-4C29-887B-92F131DBF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2"/>
          </a:xfrm>
          <a:solidFill>
            <a:schemeClr val="bg1">
              <a:lumMod val="50000"/>
            </a:schemeClr>
          </a:solidFill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 Black" panose="020B0A04020102020204" pitchFamily="34" charset="0"/>
              </a:rPr>
              <a:t>HOME FITNESS CIRCUIT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575C84-A42E-4962-B924-4248D5AEE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272808" cy="5112567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rgbClr val="002060"/>
                </a:solidFill>
              </a:rPr>
              <a:t>The Circuit</a:t>
            </a:r>
          </a:p>
          <a:p>
            <a:pPr algn="l"/>
            <a:endParaRPr lang="en-GB" sz="900" b="1" u="sng" dirty="0">
              <a:solidFill>
                <a:srgbClr val="002060"/>
              </a:solidFill>
            </a:endParaRPr>
          </a:p>
          <a:p>
            <a:pPr marL="514350" indent="-514350" algn="l">
              <a:buAutoNum type="arabicPeriod"/>
            </a:pPr>
            <a:r>
              <a:rPr lang="en-GB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Shuttle runs</a:t>
            </a:r>
          </a:p>
          <a:p>
            <a:pPr marL="514350" indent="-514350" algn="l"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Press ups</a:t>
            </a:r>
            <a:endParaRPr lang="en-GB" b="1" dirty="0">
              <a:solidFill>
                <a:srgbClr val="002060"/>
              </a:solidFill>
            </a:endParaRPr>
          </a:p>
          <a:p>
            <a:pPr marL="514350" indent="-514350" algn="l">
              <a:buAutoNum type="arabicPeriod"/>
            </a:pPr>
            <a:r>
              <a:rPr lang="en-GB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Jumping </a:t>
            </a:r>
            <a:r>
              <a:rPr lang="en-GB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jacks/Star jumps</a:t>
            </a:r>
            <a:endParaRPr lang="en-GB" b="1" dirty="0">
              <a:solidFill>
                <a:schemeClr val="accent6">
                  <a:lumMod val="20000"/>
                  <a:lumOff val="80000"/>
                </a:schemeClr>
              </a:solidFill>
              <a:latin typeface="Abadi" panose="020B0604020104020204" pitchFamily="34" charset="0"/>
            </a:endParaRPr>
          </a:p>
          <a:p>
            <a:pPr marL="514350" indent="-514350" algn="l"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Burpees</a:t>
            </a:r>
            <a:endParaRPr lang="en-GB" b="1" dirty="0">
              <a:solidFill>
                <a:srgbClr val="002060"/>
              </a:solidFill>
            </a:endParaRPr>
          </a:p>
          <a:p>
            <a:pPr marL="514350" indent="-514350" algn="l">
              <a:buAutoNum type="arabicPeriod"/>
            </a:pPr>
            <a:r>
              <a:rPr lang="en-GB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Skipping</a:t>
            </a:r>
            <a:endParaRPr lang="en-GB" b="1" dirty="0">
              <a:solidFill>
                <a:schemeClr val="accent6">
                  <a:lumMod val="20000"/>
                  <a:lumOff val="80000"/>
                </a:schemeClr>
              </a:solidFill>
              <a:latin typeface="Abadi" panose="020B0604020104020204" pitchFamily="34" charset="0"/>
            </a:endParaRPr>
          </a:p>
          <a:p>
            <a:pPr marL="514350" indent="-514350" algn="l">
              <a:buAutoNum type="arabicPeriod"/>
            </a:pPr>
            <a:r>
              <a:rPr lang="en-GB" b="1" dirty="0" smtClean="0">
                <a:solidFill>
                  <a:srgbClr val="002060"/>
                </a:solidFill>
              </a:rPr>
              <a:t>Step ups </a:t>
            </a:r>
            <a:endParaRPr lang="en-GB" b="1" dirty="0">
              <a:solidFill>
                <a:srgbClr val="002060"/>
              </a:solidFill>
            </a:endParaRPr>
          </a:p>
          <a:p>
            <a:pPr marL="514350" indent="-514350" algn="l">
              <a:buAutoNum type="arabicPeriod"/>
            </a:pPr>
            <a:endParaRPr lang="en-GB" dirty="0"/>
          </a:p>
          <a:p>
            <a:pPr marL="514350" indent="-514350" algn="l">
              <a:buAutoNum type="arabicPeriod"/>
            </a:pPr>
            <a:endParaRPr lang="en-GB" dirty="0"/>
          </a:p>
          <a:p>
            <a:pPr marL="514350" indent="-514350" algn="l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24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0F1799-BC14-4C29-887B-92F131DBF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2"/>
          </a:xfrm>
          <a:solidFill>
            <a:schemeClr val="bg1">
              <a:lumMod val="50000"/>
            </a:schemeClr>
          </a:solidFill>
          <a:scene3d>
            <a:camera prst="perspectiveBelow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en-GB" sz="1800" dirty="0">
                <a:solidFill>
                  <a:schemeClr val="tx2">
                    <a:lumMod val="5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/>
            </a:r>
            <a:br>
              <a:rPr lang="en-GB" sz="1800" dirty="0">
                <a:solidFill>
                  <a:schemeClr val="tx2">
                    <a:lumMod val="5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GB" sz="4800" dirty="0">
                <a:solidFill>
                  <a:srgbClr val="FFFF00"/>
                </a:solidFill>
                <a:latin typeface="Arial Black" panose="020B0A04020102020204" pitchFamily="34" charset="0"/>
                <a:cs typeface="Biome" panose="020B0503030204020804" pitchFamily="34" charset="0"/>
              </a:rPr>
              <a:t>HOME FITNESS CIRCUIT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575C84-A42E-4962-B924-4248D5AEE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280920" cy="5112567"/>
          </a:xfrm>
          <a:solidFill>
            <a:schemeClr val="accent3">
              <a:lumMod val="75000"/>
            </a:schemeClr>
          </a:solidFill>
        </p:spPr>
        <p:txBody>
          <a:bodyPr>
            <a:normAutofit fontScale="40000" lnSpcReduction="20000"/>
          </a:bodyPr>
          <a:lstStyle/>
          <a:p>
            <a:r>
              <a:rPr lang="en-GB" sz="123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How to do the circuit</a:t>
            </a:r>
          </a:p>
          <a:p>
            <a:endParaRPr lang="en-GB" sz="3800" b="1" u="sng" dirty="0">
              <a:solidFill>
                <a:schemeClr val="bg1"/>
              </a:solidFill>
            </a:endParaRPr>
          </a:p>
          <a:p>
            <a:pPr algn="l"/>
            <a:endParaRPr lang="en-GB" sz="1100" b="1" dirty="0">
              <a:solidFill>
                <a:schemeClr val="bg1"/>
              </a:solidFill>
            </a:endParaRPr>
          </a:p>
          <a:p>
            <a:pPr marL="514350" indent="-514350" algn="l">
              <a:buAutoNum type="arabicPeriod"/>
            </a:pPr>
            <a:endParaRPr lang="en-GB" sz="1500" b="1" dirty="0">
              <a:solidFill>
                <a:srgbClr val="FFFF00"/>
              </a:solidFill>
            </a:endParaRPr>
          </a:p>
          <a:p>
            <a:pPr algn="l"/>
            <a:r>
              <a:rPr lang="en-GB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1.Put </a:t>
            </a:r>
            <a:r>
              <a:rPr lang="en-GB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your favourite music</a:t>
            </a:r>
          </a:p>
          <a:p>
            <a:pPr algn="l"/>
            <a:endParaRPr lang="en-GB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sz="6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Warm up: </a:t>
            </a:r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Jog on the spot for 60 – 90 seconds.</a:t>
            </a:r>
          </a:p>
          <a:p>
            <a:pPr algn="l"/>
            <a:r>
              <a:rPr lang="en-GB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Then carry out </a:t>
            </a:r>
            <a:r>
              <a:rPr lang="en-GB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(moving) stretches </a:t>
            </a:r>
            <a:endParaRPr lang="en-GB" sz="60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4900" b="1" dirty="0">
              <a:solidFill>
                <a:schemeClr val="accent6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6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GB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Spend </a:t>
            </a:r>
            <a:r>
              <a:rPr lang="en-GB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seconds </a:t>
            </a:r>
            <a:r>
              <a:rPr lang="en-GB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exercising at each station and  </a:t>
            </a:r>
            <a:r>
              <a:rPr lang="en-GB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GB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circuit in the correct </a:t>
            </a:r>
            <a:r>
              <a:rPr lang="en-GB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</a:p>
          <a:p>
            <a:pPr algn="l"/>
            <a:endParaRPr lang="en-GB" sz="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7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After completing all stations rest for 2 minutes. If you want to, repeat the circuit once, or even twice.</a:t>
            </a:r>
            <a:endParaRPr lang="en-GB" sz="6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7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GB" sz="55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  </a:t>
            </a:r>
            <a:endParaRPr lang="en-GB" sz="5500" b="1" dirty="0">
              <a:solidFill>
                <a:schemeClr val="tx2">
                  <a:lumMod val="40000"/>
                  <a:lumOff val="60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algn="l"/>
            <a:endParaRPr lang="en-GB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7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7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514350" indent="-514350" algn="l">
              <a:buAutoNum type="arabicPeriod"/>
            </a:pPr>
            <a:endParaRPr lang="en-GB" sz="7400" dirty="0"/>
          </a:p>
          <a:p>
            <a:pPr marL="514350" indent="-514350" algn="l">
              <a:buAutoNum type="arabicPeriod"/>
            </a:pPr>
            <a:endParaRPr lang="en-GB" sz="7400" dirty="0"/>
          </a:p>
          <a:p>
            <a:pPr marL="514350" indent="-514350" algn="l">
              <a:buAutoNum type="arabicPeriod"/>
            </a:pPr>
            <a:endParaRPr lang="en-GB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5C7FADD-D781-426B-B1DE-573325B600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587" y="1772816"/>
            <a:ext cx="1038016" cy="135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8BC4D-6C27-44F4-96DA-D2F92FB24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2651" y="332656"/>
            <a:ext cx="3996813" cy="2889114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3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/>
            </a:r>
            <a:br>
              <a:rPr lang="en-GB" sz="3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GB" sz="3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Year 3 and </a:t>
            </a:r>
            <a:r>
              <a:rPr lang="en-GB" sz="37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>4</a:t>
            </a:r>
            <a:r>
              <a:rPr lang="en-GB" sz="3700" dirty="0">
                <a:solidFill>
                  <a:schemeClr val="accent3">
                    <a:lumMod val="20000"/>
                    <a:lumOff val="8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/>
            </a:r>
            <a:br>
              <a:rPr lang="en-GB" sz="3700" dirty="0">
                <a:solidFill>
                  <a:schemeClr val="accent3">
                    <a:lumMod val="20000"/>
                    <a:lumOff val="8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GB" sz="37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/>
            </a:r>
            <a:br>
              <a:rPr lang="en-GB" sz="3700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GB" sz="3700" dirty="0">
                <a:solidFill>
                  <a:schemeClr val="bg1"/>
                </a:solidFill>
                <a:latin typeface="Arial Black" panose="020B0A04020102020204" pitchFamily="34" charset="0"/>
              </a:rPr>
              <a:t>HOME FITNESS CIRCUIT</a:t>
            </a:r>
            <a:endParaRPr lang="en-GB" sz="37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AD36CE-3D07-482B-B36C-7A33AA887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9878" y="3636231"/>
            <a:ext cx="4764610" cy="2817105"/>
          </a:xfrm>
        </p:spPr>
        <p:txBody>
          <a:bodyPr anchor="t">
            <a:normAutofit lnSpcReduction="10000"/>
          </a:bodyPr>
          <a:lstStyle/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FFFF00"/>
                </a:solidFill>
              </a:rPr>
              <a:t>It’s your choice whether you wish to record the scores or not</a:t>
            </a:r>
            <a:r>
              <a:rPr lang="en-GB" sz="2000" dirty="0" smtClean="0">
                <a:solidFill>
                  <a:srgbClr val="FFFF00"/>
                </a:solidFill>
              </a:rPr>
              <a:t>. </a:t>
            </a:r>
            <a:endParaRPr lang="en-GB" sz="2000" dirty="0">
              <a:solidFill>
                <a:srgbClr val="FFFF00"/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If you decide to record your scores, you could </a:t>
            </a:r>
            <a:r>
              <a:rPr lang="en-GB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see if you get better over the weeks or even compare </a:t>
            </a:r>
            <a:r>
              <a:rPr lang="en-GB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badi" panose="020B0604020104020204" pitchFamily="34" charset="0"/>
              </a:rPr>
              <a:t>them with friends and discuss what has gone well and how you could improve.</a:t>
            </a:r>
          </a:p>
        </p:txBody>
      </p:sp>
      <p:sp>
        <p:nvSpPr>
          <p:cNvPr id="17" name="Freeform: Shape 12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4864240C-7E0E-4A8D-8D73-7D7780D2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6" y="1188052"/>
            <a:ext cx="3035882" cy="311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CB2831-2D3B-448C-8E4A-4A2DA0EDDE9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>
                    <a:lumMod val="5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  <a:t/>
            </a:r>
            <a:br>
              <a:rPr lang="en-GB" dirty="0">
                <a:solidFill>
                  <a:schemeClr val="tx2">
                    <a:lumMod val="50000"/>
                  </a:schemeClr>
                </a:solidFill>
                <a:latin typeface="Biome" panose="020B0503030204020804" pitchFamily="34" charset="0"/>
                <a:cs typeface="Biome" panose="020B0503030204020804" pitchFamily="34" charset="0"/>
              </a:rPr>
            </a:br>
            <a:r>
              <a:rPr lang="en-GB" dirty="0">
                <a:solidFill>
                  <a:srgbClr val="FFFF00"/>
                </a:solidFill>
                <a:latin typeface="Arial Black" panose="020B0A04020102020204" pitchFamily="34" charset="0"/>
              </a:rPr>
              <a:t>HOME FITNESS CIRCUIT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82C1BF-E8E1-4850-B7C7-7875342018F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 on</a:t>
            </a:r>
          </a:p>
          <a:p>
            <a:pPr marL="0" indent="0" algn="ctr">
              <a:buNone/>
            </a:pPr>
            <a:r>
              <a:rPr lang="en-GB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nearby</a:t>
            </a:r>
          </a:p>
          <a:p>
            <a:pPr marL="0" indent="0" algn="ctr">
              <a:buNone/>
            </a:pPr>
            <a:r>
              <a:rPr lang="en-GB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Then go!</a:t>
            </a:r>
            <a:endParaRPr lang="en-GB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48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0" indent="0" algn="ctr">
              <a:buNone/>
            </a:pPr>
            <a:endParaRPr lang="en-GB" sz="4800" b="1" dirty="0">
              <a:solidFill>
                <a:schemeClr val="accent6">
                  <a:lumMod val="20000"/>
                  <a:lumOff val="80000"/>
                </a:schemeClr>
              </a:solidFill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running on the spot">
            <a:extLst>
              <a:ext uri="{FF2B5EF4-FFF2-40B4-BE49-F238E27FC236}">
                <a16:creationId xmlns:a16="http://schemas.microsoft.com/office/drawing/2014/main" xmlns="" id="{6F6340B1-B38C-4B57-99FD-DD6994B3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21" y="4050361"/>
            <a:ext cx="4453059" cy="261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45B2D7-D7D6-4627-BD4B-1B6965F36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421" y="1712987"/>
            <a:ext cx="4453059" cy="27241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BA5912-01AC-4E4E-AC3B-77E03F230741}"/>
              </a:ext>
            </a:extLst>
          </p:cNvPr>
          <p:cNvSpPr txBox="1"/>
          <p:nvPr/>
        </p:nvSpPr>
        <p:spPr>
          <a:xfrm>
            <a:off x="467544" y="2049813"/>
            <a:ext cx="3456384" cy="400109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</a:rPr>
              <a:t>Key Points</a:t>
            </a:r>
          </a:p>
          <a:p>
            <a:r>
              <a:rPr lang="en-GB" dirty="0">
                <a:solidFill>
                  <a:schemeClr val="tx2"/>
                </a:solidFill>
              </a:rPr>
              <a:t>- </a:t>
            </a:r>
            <a:r>
              <a:rPr lang="en-GB" dirty="0" smtClean="0">
                <a:solidFill>
                  <a:schemeClr val="tx2"/>
                </a:solidFill>
              </a:rPr>
              <a:t>Run between two markers</a:t>
            </a:r>
            <a:endParaRPr lang="en-GB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dirty="0">
                <a:solidFill>
                  <a:schemeClr val="tx2"/>
                </a:solidFill>
              </a:rPr>
              <a:t>Use your arms to drive forward/keep balance.</a:t>
            </a:r>
          </a:p>
          <a:p>
            <a:pPr>
              <a:buFontTx/>
              <a:buChar char="-"/>
            </a:pPr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- Touch the markers each time</a:t>
            </a:r>
            <a:endParaRPr lang="en-GB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Easy: </a:t>
            </a:r>
            <a:r>
              <a:rPr lang="en-GB" dirty="0">
                <a:solidFill>
                  <a:schemeClr val="tx2"/>
                </a:solidFill>
              </a:rPr>
              <a:t>Jog slowly.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Harder: </a:t>
            </a:r>
            <a:r>
              <a:rPr lang="en-GB" dirty="0">
                <a:solidFill>
                  <a:schemeClr val="tx2"/>
                </a:solidFill>
              </a:rPr>
              <a:t>Run fast.</a:t>
            </a:r>
          </a:p>
          <a:p>
            <a:pPr algn="ctr"/>
            <a:endParaRPr lang="en-GB" dirty="0">
              <a:solidFill>
                <a:schemeClr val="tx2"/>
              </a:solidFill>
            </a:endParaRP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Insane: Sprint!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9D847DB-3082-46B6-AC64-5DA91F074456}"/>
              </a:ext>
            </a:extLst>
          </p:cNvPr>
          <p:cNvSpPr txBox="1"/>
          <p:nvPr/>
        </p:nvSpPr>
        <p:spPr>
          <a:xfrm>
            <a:off x="5198715" y="278938"/>
            <a:ext cx="3672408" cy="138499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Shuttle </a:t>
            </a:r>
            <a:r>
              <a:rPr lang="en-GB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runs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GB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GB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Running on the spot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6197CC-83D1-4CF8-8111-FE9AB6A983BA}"/>
              </a:ext>
            </a:extLst>
          </p:cNvPr>
          <p:cNvSpPr txBox="1"/>
          <p:nvPr/>
        </p:nvSpPr>
        <p:spPr>
          <a:xfrm>
            <a:off x="395536" y="404664"/>
            <a:ext cx="2160240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Cardiovascular Endurance</a:t>
            </a:r>
          </a:p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2D496F-8BB5-4F62-B896-19E700715FC6}"/>
              </a:ext>
            </a:extLst>
          </p:cNvPr>
          <p:cNvSpPr txBox="1"/>
          <p:nvPr/>
        </p:nvSpPr>
        <p:spPr>
          <a:xfrm>
            <a:off x="2826879" y="390749"/>
            <a:ext cx="1910283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Muscular Endurance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3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88024" y="188640"/>
            <a:ext cx="3816424" cy="1224136"/>
          </a:xfrm>
          <a:prstGeom prst="rect">
            <a:avLst/>
          </a:prstGeom>
          <a:ln w="762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2. Press</a:t>
            </a:r>
            <a:r>
              <a:rPr kumimoji="0" lang="en-GB" sz="6600" b="1" i="0" u="none" strike="noStrike" kern="1200" cap="none" spc="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Ups</a:t>
            </a:r>
            <a:endParaRPr kumimoji="0" lang="en-GB" sz="6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3816424" cy="507831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Key </a:t>
            </a:r>
            <a:r>
              <a:rPr lang="en-GB" sz="2400" b="1" dirty="0" smtClean="0">
                <a:solidFill>
                  <a:schemeClr val="tx2"/>
                </a:solidFill>
              </a:rPr>
              <a:t>Points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Straight back.</a:t>
            </a:r>
          </a:p>
          <a:p>
            <a:pPr>
              <a:buFontTx/>
              <a:buChar char="-"/>
            </a:pPr>
            <a:endParaRPr lang="en-GB" sz="2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Bend elbows and lower chest to the floor.</a:t>
            </a:r>
          </a:p>
          <a:p>
            <a:pPr>
              <a:buFontTx/>
              <a:buChar char="-"/>
            </a:pPr>
            <a:endParaRPr lang="en-GB" sz="2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GB" sz="2000" dirty="0">
                <a:solidFill>
                  <a:schemeClr val="tx2"/>
                </a:solidFill>
              </a:rPr>
              <a:t>Push back up to starting </a:t>
            </a:r>
            <a:r>
              <a:rPr lang="en-GB" sz="2000" dirty="0" smtClean="0">
                <a:solidFill>
                  <a:schemeClr val="tx2"/>
                </a:solidFill>
              </a:rPr>
              <a:t>position</a:t>
            </a:r>
          </a:p>
          <a:p>
            <a:pPr>
              <a:buFontTx/>
              <a:buChar char="-"/>
            </a:pPr>
            <a:endParaRPr lang="en-GB" sz="2000" dirty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Select your level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GB" sz="2000" dirty="0">
              <a:solidFill>
                <a:schemeClr val="tx2"/>
              </a:solidFill>
            </a:endParaRPr>
          </a:p>
          <a:p>
            <a:pPr algn="ctr"/>
            <a:r>
              <a:rPr lang="en-GB" sz="2000" b="1" dirty="0">
                <a:solidFill>
                  <a:schemeClr val="tx2"/>
                </a:solidFill>
              </a:rPr>
              <a:t>Easy: </a:t>
            </a:r>
            <a:r>
              <a:rPr lang="en-GB" sz="2000" b="1" dirty="0" smtClean="0">
                <a:solidFill>
                  <a:schemeClr val="tx2"/>
                </a:solidFill>
              </a:rPr>
              <a:t>Box - </a:t>
            </a:r>
            <a:r>
              <a:rPr lang="en-GB" sz="2000" dirty="0" smtClean="0">
                <a:solidFill>
                  <a:schemeClr val="tx2"/>
                </a:solidFill>
              </a:rPr>
              <a:t>Start on your knees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</a:p>
          <a:p>
            <a:pPr algn="ctr"/>
            <a:endParaRPr lang="en-GB" sz="2000" dirty="0">
              <a:solidFill>
                <a:schemeClr val="tx2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Medium: Picture 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tx2"/>
                </a:solidFill>
              </a:rPr>
              <a:t>lean forward on your knees.</a:t>
            </a:r>
            <a:endParaRPr lang="en-GB" sz="2000" dirty="0">
              <a:solidFill>
                <a:schemeClr val="tx2"/>
              </a:solidFill>
            </a:endParaRPr>
          </a:p>
          <a:p>
            <a:pPr algn="ctr"/>
            <a:endParaRPr lang="en-GB" sz="2000" dirty="0">
              <a:solidFill>
                <a:schemeClr val="tx2"/>
              </a:solidFill>
            </a:endParaRPr>
          </a:p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Hard: Full press </a:t>
            </a:r>
            <a:r>
              <a:rPr lang="en-GB" sz="2000" b="1" dirty="0">
                <a:solidFill>
                  <a:schemeClr val="tx2"/>
                </a:solidFill>
              </a:rPr>
              <a:t>up </a:t>
            </a:r>
          </a:p>
        </p:txBody>
      </p:sp>
      <p:pic>
        <p:nvPicPr>
          <p:cNvPr id="5" name="Picture 4" descr="press 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3816424" cy="2535015"/>
          </a:xfrm>
          <a:prstGeom prst="rect">
            <a:avLst/>
          </a:prstGeom>
        </p:spPr>
      </p:pic>
      <p:pic>
        <p:nvPicPr>
          <p:cNvPr id="6" name="Picture 5" descr="press-u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221088"/>
            <a:ext cx="3888432" cy="243027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1520" y="260648"/>
            <a:ext cx="1872208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Triceps</a:t>
            </a:r>
            <a:r>
              <a:rPr lang="en-GB" sz="1400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67744" y="260648"/>
            <a:ext cx="2160240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Pectorals</a:t>
            </a:r>
          </a:p>
        </p:txBody>
      </p:sp>
    </p:spTree>
    <p:extLst>
      <p:ext uri="{BB962C8B-B14F-4D97-AF65-F5344CB8AC3E}">
        <p14:creationId xmlns:p14="http://schemas.microsoft.com/office/powerpoint/2010/main" val="10612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04048" y="188640"/>
            <a:ext cx="3600400" cy="1224136"/>
          </a:xfrm>
          <a:prstGeom prst="rect">
            <a:avLst/>
          </a:prstGeom>
          <a:ln w="76200" cap="flat" cmpd="sng" algn="ctr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kumimoji="0" lang="en-GB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GB" sz="66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Jumping Jacks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4706243" cy="4801314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Key Points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Stand upright with your legs together, arms at your sides.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Bend your knees slightly, and </a:t>
            </a:r>
            <a:r>
              <a:rPr lang="en-GB" b="1" dirty="0"/>
              <a:t>jump</a:t>
            </a:r>
            <a:r>
              <a:rPr lang="en-GB" dirty="0"/>
              <a:t> into the 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you </a:t>
            </a:r>
            <a:r>
              <a:rPr lang="en-GB" b="1" dirty="0"/>
              <a:t>jump</a:t>
            </a:r>
            <a:r>
              <a:rPr lang="en-GB" dirty="0"/>
              <a:t>, spread your legs to be about shoulder-width apart.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Stretch your arms out and over your head.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Jump</a:t>
            </a:r>
            <a:r>
              <a:rPr lang="en-GB" dirty="0"/>
              <a:t> back to starting 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Repeat.</a:t>
            </a:r>
          </a:p>
          <a:p>
            <a:pPr>
              <a:buFontTx/>
              <a:buChar char="-"/>
            </a:pPr>
            <a:endParaRPr lang="en-GB" sz="2000" dirty="0">
              <a:solidFill>
                <a:schemeClr val="tx2"/>
              </a:solidFill>
            </a:endParaRPr>
          </a:p>
          <a:p>
            <a:pPr algn="ctr"/>
            <a:r>
              <a:rPr lang="en-GB" sz="2000" b="1" dirty="0">
                <a:solidFill>
                  <a:schemeClr val="tx2"/>
                </a:solidFill>
              </a:rPr>
              <a:t>Easy: </a:t>
            </a:r>
            <a:r>
              <a:rPr lang="en-GB" sz="2000" dirty="0">
                <a:solidFill>
                  <a:schemeClr val="tx2"/>
                </a:solidFill>
              </a:rPr>
              <a:t>Slowly.</a:t>
            </a:r>
          </a:p>
          <a:p>
            <a:pPr algn="ctr"/>
            <a:endParaRPr lang="en-GB" sz="2000" dirty="0">
              <a:solidFill>
                <a:schemeClr val="tx2"/>
              </a:solidFill>
            </a:endParaRPr>
          </a:p>
          <a:p>
            <a:pPr algn="ctr"/>
            <a:r>
              <a:rPr lang="en-GB" sz="2000" b="1" dirty="0">
                <a:solidFill>
                  <a:schemeClr val="tx2"/>
                </a:solidFill>
              </a:rPr>
              <a:t>Harder: </a:t>
            </a:r>
            <a:r>
              <a:rPr lang="en-GB" sz="2000" dirty="0">
                <a:solidFill>
                  <a:schemeClr val="tx2"/>
                </a:solidFill>
              </a:rPr>
              <a:t>Bit quicker.</a:t>
            </a:r>
          </a:p>
          <a:p>
            <a:pPr algn="ctr"/>
            <a:endParaRPr lang="en-GB" sz="2000" dirty="0">
              <a:solidFill>
                <a:schemeClr val="tx2"/>
              </a:solidFill>
            </a:endParaRPr>
          </a:p>
          <a:p>
            <a:pPr algn="ctr"/>
            <a:r>
              <a:rPr lang="en-GB" sz="2000" b="1" dirty="0">
                <a:solidFill>
                  <a:schemeClr val="tx2"/>
                </a:solidFill>
              </a:rPr>
              <a:t>Insane: Fast!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520" y="260648"/>
            <a:ext cx="1872208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Cardiovascular Endurance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67744" y="260648"/>
            <a:ext cx="2160240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Muscular Endurance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3FAF11-F0BE-4B81-8483-3E97CEBFA25C}"/>
              </a:ext>
            </a:extLst>
          </p:cNvPr>
          <p:cNvSpPr txBox="1"/>
          <p:nvPr/>
        </p:nvSpPr>
        <p:spPr>
          <a:xfrm>
            <a:off x="5940152" y="4437113"/>
            <a:ext cx="1012418" cy="950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80214E-4EE6-4CD6-B187-49720A335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844824"/>
            <a:ext cx="4139952" cy="4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552</Words>
  <Application>Microsoft Office PowerPoint</Application>
  <PresentationFormat>On-screen Show (4:3)</PresentationFormat>
  <Paragraphs>169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Year 3 and 4   HOME  FITNESS CIRCUIT</vt:lpstr>
      <vt:lpstr>  HOME FITNESS CIRCUIT</vt:lpstr>
      <vt:lpstr> HOME FITNESS CIRCUIT</vt:lpstr>
      <vt:lpstr> HOME FITNESS CIRCUIT </vt:lpstr>
      <vt:lpstr> Year 3 and 4  HOME FITNESS CIRCUIT</vt:lpstr>
      <vt:lpstr> HOME FITNESS 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Year 3 and 4  HOME FITNESS CIRCUIT</vt:lpstr>
      <vt:lpstr>Cool Down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Gosfield School  Year 3 and 4 Games  HOME  FITNESS CIRCUIT</dc:title>
  <dc:creator>Matt Ford</dc:creator>
  <cp:lastModifiedBy>Matt Ford</cp:lastModifiedBy>
  <cp:revision>8</cp:revision>
  <dcterms:created xsi:type="dcterms:W3CDTF">2020-03-22T15:50:39Z</dcterms:created>
  <dcterms:modified xsi:type="dcterms:W3CDTF">2020-03-31T10:14:55Z</dcterms:modified>
</cp:coreProperties>
</file>