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82" r:id="rId6"/>
    <p:sldId id="288" r:id="rId7"/>
    <p:sldId id="283" r:id="rId8"/>
    <p:sldId id="317" r:id="rId9"/>
    <p:sldId id="289" r:id="rId10"/>
    <p:sldId id="314" r:id="rId11"/>
    <p:sldId id="290" r:id="rId12"/>
    <p:sldId id="291" r:id="rId13"/>
    <p:sldId id="279" r:id="rId14"/>
    <p:sldId id="292" r:id="rId15"/>
    <p:sldId id="293" r:id="rId16"/>
    <p:sldId id="257" r:id="rId17"/>
    <p:sldId id="294" r:id="rId18"/>
    <p:sldId id="295" r:id="rId19"/>
    <p:sldId id="265" r:id="rId20"/>
    <p:sldId id="296" r:id="rId21"/>
    <p:sldId id="297" r:id="rId22"/>
    <p:sldId id="281" r:id="rId23"/>
    <p:sldId id="298" r:id="rId24"/>
    <p:sldId id="299" r:id="rId25"/>
    <p:sldId id="259" r:id="rId26"/>
    <p:sldId id="300" r:id="rId27"/>
    <p:sldId id="301" r:id="rId28"/>
    <p:sldId id="312" r:id="rId29"/>
    <p:sldId id="302" r:id="rId30"/>
    <p:sldId id="303" r:id="rId31"/>
    <p:sldId id="260" r:id="rId32"/>
    <p:sldId id="306" r:id="rId33"/>
    <p:sldId id="307" r:id="rId34"/>
    <p:sldId id="308" r:id="rId35"/>
    <p:sldId id="286" r:id="rId36"/>
    <p:sldId id="287" r:id="rId37"/>
    <p:sldId id="278" r:id="rId38"/>
    <p:sldId id="315" r:id="rId39"/>
    <p:sldId id="316" r:id="rId40"/>
    <p:sldId id="313" r:id="rId41"/>
    <p:sldId id="267" r:id="rId42"/>
    <p:sldId id="269" r:id="rId43"/>
    <p:sldId id="273" r:id="rId44"/>
    <p:sldId id="26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8252E-EA12-47A5-A0E1-73574CF2D5DE}" v="661" dt="2020-03-22T18:26:12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86380" autoAdjust="0"/>
  </p:normalViewPr>
  <p:slideViewPr>
    <p:cSldViewPr>
      <p:cViewPr varScale="1">
        <p:scale>
          <a:sx n="78" d="100"/>
          <a:sy n="78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806C5-06FA-4040-B104-08E57FCDCFF2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7B272-F1C7-4A7A-80C7-88E03D8A6B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5Hr3rNUZ24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EEE0C-6560-4358-84F1-D4D3B0720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144613"/>
          </a:xfrm>
          <a:solidFill>
            <a:schemeClr val="bg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PHYSICAL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BDC499-F573-4B21-8CE1-F78B984CB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5229200"/>
            <a:ext cx="8208912" cy="1470025"/>
          </a:xfr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</a:bodyPr>
          <a:lstStyle/>
          <a:p>
            <a:r>
              <a:rPr lang="en-GB" sz="4800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A1722A-34F9-46F2-917D-2155F9CF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29" y="1844824"/>
            <a:ext cx="606794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 climbers.jpg">
            <a:extLst>
              <a:ext uri="{FF2B5EF4-FFF2-40B4-BE49-F238E27FC236}">
                <a16:creationId xmlns:a16="http://schemas.microsoft.com/office/drawing/2014/main" xmlns="" id="{6A942C3D-EE69-4AD9-924D-ED9E224C83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564904"/>
            <a:ext cx="4860032" cy="3528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65F7F1-9719-47DE-90A2-6EF15F7CD678}"/>
              </a:ext>
            </a:extLst>
          </p:cNvPr>
          <p:cNvSpPr txBox="1"/>
          <p:nvPr/>
        </p:nvSpPr>
        <p:spPr>
          <a:xfrm>
            <a:off x="539552" y="1340768"/>
            <a:ext cx="3384376" cy="532453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Key Points</a:t>
            </a:r>
          </a:p>
          <a:p>
            <a:pPr algn="ctr"/>
            <a:endParaRPr lang="en-GB" sz="20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Begin in the press up position.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Straight back at all times.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Drive knee to the chest (one leg at a time).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This can be performed with hands on a bench.</a:t>
            </a:r>
          </a:p>
          <a:p>
            <a:pPr algn="ctr">
              <a:buFontTx/>
              <a:buChar char="-"/>
            </a:pPr>
            <a:endParaRPr lang="en-GB" sz="2000" b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Progressions!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/>
            </a:r>
            <a:br>
              <a:rPr lang="en-GB" sz="2000" b="1" dirty="0">
                <a:solidFill>
                  <a:schemeClr val="tx2"/>
                </a:solidFill>
              </a:rPr>
            </a:br>
            <a:r>
              <a:rPr lang="en-GB" sz="2000" b="1" dirty="0">
                <a:solidFill>
                  <a:schemeClr val="tx2"/>
                </a:solidFill>
              </a:rPr>
              <a:t>1) Single leg out to the side.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2) Rotate single leg in a circular motion (then swop!)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E559ED-7E35-40AA-A04F-AE8B1631E47E}"/>
              </a:ext>
            </a:extLst>
          </p:cNvPr>
          <p:cNvSpPr txBox="1"/>
          <p:nvPr/>
        </p:nvSpPr>
        <p:spPr>
          <a:xfrm>
            <a:off x="5436096" y="332656"/>
            <a:ext cx="3384376" cy="160043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Mountain Climbers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77FDED-FD62-43D5-A7E9-7281B251D577}"/>
              </a:ext>
            </a:extLst>
          </p:cNvPr>
          <p:cNvSpPr txBox="1"/>
          <p:nvPr/>
        </p:nvSpPr>
        <p:spPr>
          <a:xfrm>
            <a:off x="467544" y="260648"/>
            <a:ext cx="237626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Cardiovascular Fitness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063A01-53CA-4EF6-BFA2-E49E15AD8365}"/>
              </a:ext>
            </a:extLst>
          </p:cNvPr>
          <p:cNvSpPr txBox="1"/>
          <p:nvPr/>
        </p:nvSpPr>
        <p:spPr>
          <a:xfrm>
            <a:off x="3131840" y="172928"/>
            <a:ext cx="2088232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Muscular Endurance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1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0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24D0899-61CD-4DF7-91CD-2586737F8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r="31788" b="-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72406-C266-4282-B30C-DDE550400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481" y="260648"/>
            <a:ext cx="3017520" cy="2894033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420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1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HOME FITNESS CIRCUIT</a:t>
            </a:r>
            <a:endParaRPr lang="en-GB" sz="31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1B2099-CCAB-4CBE-B07B-40803F6A8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3933056"/>
            <a:ext cx="3017519" cy="266429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done!!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Now rest for 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45 seconds &amp; </a:t>
            </a:r>
          </a:p>
          <a:p>
            <a:r>
              <a:rPr lang="en-GB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your score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23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CE3E2-BFEE-480F-8F75-C64B7D0F5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59E0FF-B500-4EF3-ADEB-2A19B644E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8136904" cy="424847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2: 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Press ups</a:t>
            </a:r>
          </a:p>
          <a:p>
            <a:endParaRPr lang="en-GB" sz="4800" b="1" dirty="0">
              <a:solidFill>
                <a:schemeClr val="accent6">
                  <a:lumMod val="20000"/>
                  <a:lumOff val="80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GB" dirty="0"/>
          </a:p>
        </p:txBody>
      </p:sp>
      <p:pic>
        <p:nvPicPr>
          <p:cNvPr id="5" name="Picture 4" descr="A picture containing dark, toy, woman, player&#10;&#10;Description automatically generated">
            <a:extLst>
              <a:ext uri="{FF2B5EF4-FFF2-40B4-BE49-F238E27FC236}">
                <a16:creationId xmlns:a16="http://schemas.microsoft.com/office/drawing/2014/main" xmlns="" id="{2E41F35F-E6EE-42B8-9BE7-CDCC76905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57" y="1898166"/>
            <a:ext cx="6736690" cy="378938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D35B03-6C72-40A3-A350-E972751B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92860"/>
            <a:ext cx="1949202" cy="1949202"/>
          </a:xfrm>
          <a:prstGeom prst="rect">
            <a:avLst/>
          </a:prstGeom>
        </p:spPr>
      </p:pic>
      <p:pic>
        <p:nvPicPr>
          <p:cNvPr id="9" name="Picture 8" descr="A person in a black shirt&#10;&#10;Description automatically generated">
            <a:extLst>
              <a:ext uri="{FF2B5EF4-FFF2-40B4-BE49-F238E27FC236}">
                <a16:creationId xmlns:a16="http://schemas.microsoft.com/office/drawing/2014/main" xmlns="" id="{86A20338-350E-4289-9943-7AA31BD81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445224"/>
            <a:ext cx="1176362" cy="11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88024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2. Press</a:t>
            </a:r>
            <a:r>
              <a:rPr kumimoji="0" lang="en-GB" sz="66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Ups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3816424" cy="5078313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r>
              <a:rPr lang="en-GB" sz="2000" dirty="0">
                <a:solidFill>
                  <a:schemeClr val="tx2"/>
                </a:solidFill>
              </a:rPr>
              <a:t>- Head facing forward.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Straight back.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Bend elbows and lower chest to the floor.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Push back up to starting position.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Easy: </a:t>
            </a:r>
            <a:r>
              <a:rPr lang="en-GB" sz="2000" dirty="0">
                <a:solidFill>
                  <a:schemeClr val="tx2"/>
                </a:solidFill>
              </a:rPr>
              <a:t>Start from knees.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Harder: </a:t>
            </a:r>
            <a:r>
              <a:rPr lang="en-GB" sz="2000" dirty="0">
                <a:solidFill>
                  <a:schemeClr val="tx2"/>
                </a:solidFill>
              </a:rPr>
              <a:t>Start from feet.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Insane: Press up with front clap!</a:t>
            </a:r>
          </a:p>
          <a:p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5" name="Picture 4" descr="press u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628800"/>
            <a:ext cx="3816424" cy="2535015"/>
          </a:xfrm>
          <a:prstGeom prst="rect">
            <a:avLst/>
          </a:prstGeom>
        </p:spPr>
      </p:pic>
      <p:pic>
        <p:nvPicPr>
          <p:cNvPr id="6" name="Picture 5" descr="press-u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21088"/>
            <a:ext cx="3888432" cy="24302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60648"/>
            <a:ext cx="1872208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Triceps</a:t>
            </a:r>
            <a:r>
              <a:rPr lang="en-GB" sz="1400" dirty="0"/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67744" y="260648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Pectorals</a:t>
            </a:r>
          </a:p>
        </p:txBody>
      </p:sp>
    </p:spTree>
    <p:extLst>
      <p:ext uri="{BB962C8B-B14F-4D97-AF65-F5344CB8AC3E}">
        <p14:creationId xmlns:p14="http://schemas.microsoft.com/office/powerpoint/2010/main" val="9104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49" y="-2"/>
            <a:ext cx="4081393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7DDC5-BEBF-4BFB-B511-967AD4E8A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681" y="632990"/>
            <a:ext cx="3046982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38D409-0019-4136-8248-2CF0254E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2992518"/>
            <a:ext cx="3048307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Good job!!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Now rest for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45 seconds &amp;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record your score</a:t>
            </a:r>
            <a:r>
              <a:rPr lang="en-US" sz="2400" b="1" dirty="0">
                <a:solidFill>
                  <a:schemeClr val="tx1"/>
                </a:solidFill>
              </a:rPr>
              <a:t>…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401E274-8308-45B9-9070-900AA72F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75" y="1732632"/>
            <a:ext cx="4133079" cy="30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46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04BDF5-D213-46EE-AB9E-D2471F671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9F8550-1653-4901-8F9A-B45EFEDE1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7846640" cy="3456384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Exercise 3: 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Squats</a:t>
            </a:r>
          </a:p>
          <a:p>
            <a:endParaRPr lang="en-GB" dirty="0"/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93B50E7B-ABB9-4E9F-B005-9CA1DF3F5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1382927" cy="1844824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91940D0-462C-4050-B401-99DA658D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0296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600400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3. Squats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520" y="260648"/>
            <a:ext cx="1872208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Quadriceps</a:t>
            </a:r>
            <a:r>
              <a:rPr lang="en-GB" sz="1400" dirty="0"/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7744" y="260648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Gluteus Maximus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9" y="1410355"/>
            <a:ext cx="4176464" cy="5447645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r>
              <a:rPr lang="en-GB" sz="2000" dirty="0">
                <a:solidFill>
                  <a:schemeClr val="tx2"/>
                </a:solidFill>
              </a:rPr>
              <a:t>- Neutral head position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Straight back.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Hips parallel or below!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Knees behind toes.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 Weight on heels.</a:t>
            </a:r>
          </a:p>
          <a:p>
            <a:pPr algn="ctr"/>
            <a:r>
              <a:rPr lang="en-GB" sz="2400" b="1" dirty="0">
                <a:solidFill>
                  <a:schemeClr val="tx2"/>
                </a:solidFill>
              </a:rPr>
              <a:t>Progression!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Easy: </a:t>
            </a:r>
            <a:r>
              <a:rPr lang="en-GB" sz="2000" dirty="0">
                <a:solidFill>
                  <a:schemeClr val="tx2"/>
                </a:solidFill>
              </a:rPr>
              <a:t>Squat onto a chair.</a:t>
            </a:r>
          </a:p>
          <a:p>
            <a:pPr algn="ctr"/>
            <a:endParaRPr lang="en-GB" sz="16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Harder: </a:t>
            </a:r>
            <a:r>
              <a:rPr lang="en-GB" sz="2000" dirty="0">
                <a:solidFill>
                  <a:schemeClr val="tx2"/>
                </a:solidFill>
              </a:rPr>
              <a:t>Squat on your own –as in diagram.</a:t>
            </a:r>
          </a:p>
          <a:p>
            <a:pPr algn="ctr"/>
            <a:endParaRPr lang="en-GB" sz="16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Insane: </a:t>
            </a:r>
            <a:r>
              <a:rPr lang="en-GB" sz="2000" dirty="0">
                <a:solidFill>
                  <a:schemeClr val="tx2"/>
                </a:solidFill>
              </a:rPr>
              <a:t>squat on one leg!</a:t>
            </a:r>
          </a:p>
          <a:p>
            <a:pPr algn="ctr"/>
            <a:endParaRPr lang="en-GB" sz="800" dirty="0">
              <a:solidFill>
                <a:schemeClr val="tx2"/>
              </a:solidFill>
            </a:endParaRPr>
          </a:p>
        </p:txBody>
      </p: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132856"/>
            <a:ext cx="3963306" cy="4125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oy, drawing&#10;&#10;Description automatically generated">
            <a:extLst>
              <a:ext uri="{FF2B5EF4-FFF2-40B4-BE49-F238E27FC236}">
                <a16:creationId xmlns:a16="http://schemas.microsoft.com/office/drawing/2014/main" xmlns="" id="{5B361AEB-E66C-4796-AB46-89ADA1DE4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6" b="-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E375E-AAB1-494F-8402-6BA3203C4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481" y="898477"/>
            <a:ext cx="3017520" cy="192397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HOME FITNESS CIRCUIT</a:t>
            </a:r>
            <a:endParaRPr lang="en-GB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54C186-1356-4461-B4F5-2148E7849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3501008"/>
            <a:ext cx="3017519" cy="258005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endParaRPr lang="en-GB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work!!</a:t>
            </a:r>
          </a:p>
          <a:p>
            <a:pPr algn="l">
              <a:lnSpc>
                <a:spcPct val="90000"/>
              </a:lnSpc>
            </a:pP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Now rest for </a:t>
            </a:r>
          </a:p>
          <a:p>
            <a:pPr>
              <a:lnSpc>
                <a:spcPct val="90000"/>
              </a:lnSpc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45 seconds &amp; </a:t>
            </a: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your score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>
              <a:lnSpc>
                <a:spcPct val="90000"/>
              </a:lnSpc>
            </a:pPr>
            <a:endParaRPr lang="en-GB" sz="1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2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858216-0EB3-4FFA-BC95-6853A78F1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484187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8A6F38-1302-4DC9-AC22-7334A4E94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2492895"/>
            <a:ext cx="8064896" cy="4273029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Exercise 4: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Ab crunches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16FED2-5A51-40EA-98B7-00C24863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157192"/>
            <a:ext cx="2619375" cy="1471613"/>
          </a:xfrm>
          <a:prstGeom prst="rect">
            <a:avLst/>
          </a:prstGeom>
        </p:spPr>
      </p:pic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xmlns="" id="{32D9E396-27B2-4CBB-A8F1-0A67BDEEE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8" y="5056039"/>
            <a:ext cx="2095500" cy="15621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FC1745E-7D42-414D-B230-E9CEC5E1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71577"/>
            <a:ext cx="1657228" cy="16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4. Ab Crunches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520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Abdominals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83768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Hip Flexors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41132"/>
            <a:ext cx="4752528" cy="538609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Raise knees and fixate hips.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Raise shoulders off the floor (only go half way!)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Lower shoulders back to the floor and repeat!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Hands on ears or across chest, NOT behind neck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Progressions</a:t>
            </a:r>
          </a:p>
          <a:p>
            <a:pPr algn="ctr"/>
            <a:endParaRPr lang="en-GB" sz="1000" b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1) Raise legs to 90 degrees whilst performing the sit up.</a:t>
            </a:r>
          </a:p>
          <a:p>
            <a:pPr algn="ctr"/>
            <a:endParaRPr lang="en-GB" sz="1000" b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2) Place one leg across the other and add a twist in the sit up.</a:t>
            </a:r>
          </a:p>
        </p:txBody>
      </p:sp>
      <p:pic>
        <p:nvPicPr>
          <p:cNvPr id="6" name="Picture 5" descr="sit up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484784"/>
            <a:ext cx="3528392" cy="5029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422108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0072" y="551723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10">
            <a:extLst>
              <a:ext uri="{FF2B5EF4-FFF2-40B4-BE49-F238E27FC236}">
                <a16:creationId xmlns:a16="http://schemas.microsoft.com/office/drawing/2014/main" xmlns="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oy, doll, drawing&#10;&#10;Description automatically generated">
            <a:extLst>
              <a:ext uri="{FF2B5EF4-FFF2-40B4-BE49-F238E27FC236}">
                <a16:creationId xmlns:a16="http://schemas.microsoft.com/office/drawing/2014/main" xmlns="" id="{AD2D7582-C138-4CFD-B0B3-702CA50E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r="19795"/>
          <a:stretch/>
        </p:blipFill>
        <p:spPr>
          <a:xfrm>
            <a:off x="450467" y="420624"/>
            <a:ext cx="8691247" cy="6857999"/>
          </a:xfrm>
          <a:prstGeom prst="rect">
            <a:avLst/>
          </a:prstGeom>
        </p:spPr>
      </p:pic>
      <p:sp>
        <p:nvSpPr>
          <p:cNvPr id="45" name="Rectangle 12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75FEF-FD41-416B-8C15-7E5CA3C2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49" y="1485409"/>
            <a:ext cx="3457473" cy="2147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chemeClr val="bg1"/>
                </a:solidFill>
              </a:rPr>
              <a:t/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/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7300" b="1" dirty="0">
                <a:solidFill>
                  <a:srgbClr val="FFFF00"/>
                </a:solidFill>
              </a:rPr>
              <a:t>HOME </a:t>
            </a:r>
            <a:br>
              <a:rPr lang="en-US" sz="7300" b="1" dirty="0">
                <a:solidFill>
                  <a:srgbClr val="FFFF00"/>
                </a:solidFill>
              </a:rPr>
            </a:br>
            <a:r>
              <a:rPr lang="en-US" sz="7300" b="1" dirty="0">
                <a:solidFill>
                  <a:srgbClr val="FFFF00"/>
                </a:solidFill>
              </a:rPr>
              <a:t>FITNESS CIRCUIT</a:t>
            </a:r>
          </a:p>
        </p:txBody>
      </p:sp>
      <p:sp>
        <p:nvSpPr>
          <p:cNvPr id="46" name="Rectangle 14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16">
            <a:extLst>
              <a:ext uri="{FF2B5EF4-FFF2-40B4-BE49-F238E27FC236}">
                <a16:creationId xmlns:a16="http://schemas.microsoft.com/office/drawing/2014/main" xmlns="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xmlns="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xmlns="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38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9EF985-A344-41C4-A078-6E86BC12C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3717032"/>
            <a:ext cx="3872907" cy="2894080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In the following power point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there are a range of exercises you can do at home.</a:t>
            </a:r>
          </a:p>
          <a:p>
            <a:pPr marL="0" indent="-228600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4AFC4F-D5A9-45DD-841C-44F0481EA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965" y="404664"/>
            <a:ext cx="39859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733207-66BA-4B9C-8794-3566AA063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222" y="3077416"/>
            <a:ext cx="3985907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Excellent work!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Now rest for 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45 seconds &amp;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record your score…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4F3F48B-4A6A-4E90-8BD0-47DFC87A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42" y="1386968"/>
            <a:ext cx="2847593" cy="23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3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C2CD2-3960-494B-BEA1-6015EE63A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CDC04E-BE21-4DBA-831C-10C4F8998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7920880" cy="396044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u="sng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GB" b="1" u="sng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Exercise 5: 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Jumping Jacks</a:t>
            </a:r>
          </a:p>
          <a:p>
            <a:endParaRPr lang="en-GB" dirty="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89F782F1-0FB2-486D-96F2-A4B81DE2E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84984"/>
            <a:ext cx="2183904" cy="1637928"/>
          </a:xfrm>
          <a:prstGeom prst="rect">
            <a:avLst/>
          </a:prstGeom>
        </p:spPr>
      </p:pic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xmlns="" id="{F8FEDC62-D58A-4ED8-849E-5D251AA4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2183904" cy="16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600400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5. Jumping Jacks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4706243" cy="480131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Stand upright with your legs together, arms at your sides.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Bend your knees slightly, and </a:t>
            </a:r>
            <a:r>
              <a:rPr lang="en-GB" b="1" dirty="0"/>
              <a:t>jump</a:t>
            </a:r>
            <a:r>
              <a:rPr lang="en-GB" dirty="0"/>
              <a:t> into the 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you </a:t>
            </a:r>
            <a:r>
              <a:rPr lang="en-GB" b="1" dirty="0"/>
              <a:t>jump</a:t>
            </a:r>
            <a:r>
              <a:rPr lang="en-GB" dirty="0"/>
              <a:t>, spread your legs to be about shoulder-width apart.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Stretch your arms out and over your head.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Jump</a:t>
            </a:r>
            <a:r>
              <a:rPr lang="en-GB" dirty="0"/>
              <a:t> back to starting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Repeat.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Easy: </a:t>
            </a:r>
            <a:r>
              <a:rPr lang="en-GB" sz="2000" dirty="0">
                <a:solidFill>
                  <a:schemeClr val="tx2"/>
                </a:solidFill>
              </a:rPr>
              <a:t>Slowly.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Harder: </a:t>
            </a:r>
            <a:r>
              <a:rPr lang="en-GB" sz="2000" dirty="0">
                <a:solidFill>
                  <a:schemeClr val="tx2"/>
                </a:solidFill>
              </a:rPr>
              <a:t>Bit quicker.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Insane: Fast!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520" y="260648"/>
            <a:ext cx="1872208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Cardiovascular Endurance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67744" y="260648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Muscular Endurance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3FAF11-F0BE-4B81-8483-3E97CEBFA25C}"/>
              </a:ext>
            </a:extLst>
          </p:cNvPr>
          <p:cNvSpPr txBox="1"/>
          <p:nvPr/>
        </p:nvSpPr>
        <p:spPr>
          <a:xfrm>
            <a:off x="5940152" y="4437113"/>
            <a:ext cx="1012418" cy="95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80214E-4EE6-4CD6-B187-49720A33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844824"/>
            <a:ext cx="4139952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40CBB-A64D-4642-9CCA-48C7C05D6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BC03A7-E13C-4657-A918-6C0227EF7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7846640" cy="4032448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9B5F02-719E-4061-A017-6A4D6F4AEB3B}"/>
              </a:ext>
            </a:extLst>
          </p:cNvPr>
          <p:cNvSpPr/>
          <p:nvPr/>
        </p:nvSpPr>
        <p:spPr>
          <a:xfrm>
            <a:off x="1187624" y="2967335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Fantastic!!</a:t>
            </a:r>
          </a:p>
          <a:p>
            <a:pPr algn="ctr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rest for 45 seconds &amp; </a:t>
            </a:r>
            <a:r>
              <a:rPr lang="en-GB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your score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5D6195-B353-4E43-90E5-1C19736A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65" y="4632302"/>
            <a:ext cx="2891772" cy="1625176"/>
          </a:xfrm>
          <a:prstGeom prst="rect">
            <a:avLst/>
          </a:prstGeom>
        </p:spPr>
      </p:pic>
      <p:pic>
        <p:nvPicPr>
          <p:cNvPr id="17" name="Picture 16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94617A97-4870-4AA0-9CC3-873EDA0DF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613227"/>
            <a:ext cx="2393424" cy="17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00889-2989-46DB-A8B1-7C6F575F4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46CB6C09-D913-4D78-8245-718E2CC1A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492896"/>
            <a:ext cx="7772400" cy="4101052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u="sng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GB" b="1" u="sng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Exercise 6: 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Triceps dips</a:t>
            </a:r>
          </a:p>
          <a:p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7F911F8-1E3B-4B10-9689-4F6EBBF2C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01008"/>
            <a:ext cx="1796696" cy="150876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33573A3-9869-4F9B-82ED-ACE928355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0289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icep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024336" cy="226533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716018" y="188640"/>
            <a:ext cx="410445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1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6. Triceps</a:t>
            </a:r>
            <a:r>
              <a:rPr kumimoji="0" lang="en-GB" sz="66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Dips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520" y="260648"/>
            <a:ext cx="1872208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Triceps</a:t>
            </a:r>
            <a:r>
              <a:rPr lang="en-GB" sz="1400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67744" y="260648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Pectorals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84784"/>
            <a:ext cx="3816424" cy="5078313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pPr algn="just"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Place hands on bench with fingers facing forwards.</a:t>
            </a:r>
          </a:p>
          <a:p>
            <a:pPr algn="just">
              <a:buFontTx/>
              <a:buChar char="-"/>
            </a:pPr>
            <a:endParaRPr lang="en-GB" sz="2000" b="1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Straighten legs so only heels are touching the floor.</a:t>
            </a:r>
          </a:p>
          <a:p>
            <a:pPr algn="just"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Bend elbows to lower buttocks to the floor.</a:t>
            </a:r>
          </a:p>
          <a:p>
            <a:pPr algn="just"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Push back up so elbows are straight.</a:t>
            </a:r>
          </a:p>
          <a:p>
            <a:pPr>
              <a:buFontTx/>
              <a:buChar char="-"/>
            </a:pPr>
            <a:endParaRPr lang="en-GB" sz="20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en-GB" sz="2000" b="1" dirty="0">
              <a:solidFill>
                <a:schemeClr val="tx2"/>
              </a:solidFill>
            </a:endParaRPr>
          </a:p>
          <a:p>
            <a:endParaRPr lang="en-GB" sz="2000" b="1" dirty="0">
              <a:solidFill>
                <a:schemeClr val="tx2"/>
              </a:solidFill>
            </a:endParaRPr>
          </a:p>
          <a:p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6" name="Picture 5" descr="imagesL01SV6H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2448272" cy="3096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844824"/>
            <a:ext cx="1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3501008"/>
            <a:ext cx="1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77281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0392" y="40770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3608" y="5301208"/>
            <a:ext cx="2304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2"/>
                </a:solidFill>
              </a:rPr>
              <a:t>No. 1 = Easy</a:t>
            </a:r>
          </a:p>
          <a:p>
            <a:pPr algn="ctr"/>
            <a:r>
              <a:rPr lang="en-GB" sz="2200" b="1" dirty="0">
                <a:solidFill>
                  <a:schemeClr val="tx2"/>
                </a:solidFill>
              </a:rPr>
              <a:t>No. 2 = Hard</a:t>
            </a:r>
          </a:p>
          <a:p>
            <a:pPr algn="ctr"/>
            <a:r>
              <a:rPr lang="en-GB" sz="2200" b="1" dirty="0">
                <a:solidFill>
                  <a:schemeClr val="tx2"/>
                </a:solidFill>
              </a:rPr>
              <a:t>No. 3 = Insane!</a:t>
            </a:r>
            <a:endParaRPr lang="en-GB" sz="2200" dirty="0">
              <a:solidFill>
                <a:schemeClr val="tx2"/>
              </a:solidFill>
            </a:endParaRPr>
          </a:p>
        </p:txBody>
      </p:sp>
      <p:pic>
        <p:nvPicPr>
          <p:cNvPr id="13" name="Picture 12" descr="tricep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772816"/>
            <a:ext cx="2286000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6296" y="170080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6F86814-119E-4615-83F1-DC2C4597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17341" b="1"/>
          <a:stretch/>
        </p:blipFill>
        <p:spPr>
          <a:xfrm>
            <a:off x="360323" y="276501"/>
            <a:ext cx="8688961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11D49-0845-40FF-A079-365F60C6B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450238"/>
            <a:ext cx="3453363" cy="212744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4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HOME FITNESS CIRCUIT</a:t>
            </a:r>
            <a:endParaRPr lang="en-GB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4664653-3965-4390-8A17-0E48070E2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1" y="3233984"/>
            <a:ext cx="3131078" cy="250111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GB" sz="4000" b="1" dirty="0">
                <a:solidFill>
                  <a:srgbClr val="FFFF00"/>
                </a:solidFill>
              </a:rPr>
              <a:t>Great job!!</a:t>
            </a:r>
          </a:p>
          <a:p>
            <a:pPr algn="l">
              <a:lnSpc>
                <a:spcPct val="90000"/>
              </a:lnSpc>
            </a:pPr>
            <a:endParaRPr lang="en-GB" sz="4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Now rest for 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45 seconds &amp; </a:t>
            </a:r>
            <a:r>
              <a:rPr lang="en-GB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record your score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82162-CE1F-4E16-884D-5A8BA3291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423C59-98C1-4D5B-B029-0E5342ED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632848" cy="3744416"/>
          </a:xfrm>
          <a:solidFill>
            <a:schemeClr val="accent3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7:</a:t>
            </a:r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Burpees</a:t>
            </a:r>
          </a:p>
          <a:p>
            <a:endParaRPr lang="en-GB" dirty="0"/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xmlns="" id="{D6CC8D6B-3278-4F51-BCD9-3572B2362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81128"/>
            <a:ext cx="2011085" cy="1256928"/>
          </a:xfrm>
          <a:prstGeom prst="rect">
            <a:avLst/>
          </a:prstGeom>
        </p:spPr>
      </p:pic>
      <p:pic>
        <p:nvPicPr>
          <p:cNvPr id="7" name="Picture 6" descr="A person on a court&#10;&#10;Description automatically generated">
            <a:extLst>
              <a:ext uri="{FF2B5EF4-FFF2-40B4-BE49-F238E27FC236}">
                <a16:creationId xmlns:a16="http://schemas.microsoft.com/office/drawing/2014/main" xmlns="" id="{2B7815A1-EBD6-4B73-AA67-6B7E6F1C1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85" y="4107532"/>
            <a:ext cx="1758702" cy="17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pee1.jpg">
            <a:extLst>
              <a:ext uri="{FF2B5EF4-FFF2-40B4-BE49-F238E27FC236}">
                <a16:creationId xmlns:a16="http://schemas.microsoft.com/office/drawing/2014/main" xmlns="" id="{798AE184-B81E-4351-981A-2A55361F7D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996952"/>
            <a:ext cx="5202578" cy="3240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797938-A673-48EC-ACB3-F86B7A723A85}"/>
              </a:ext>
            </a:extLst>
          </p:cNvPr>
          <p:cNvSpPr txBox="1"/>
          <p:nvPr/>
        </p:nvSpPr>
        <p:spPr>
          <a:xfrm>
            <a:off x="395536" y="1844824"/>
            <a:ext cx="2664296" cy="46474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Key Points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Squat down.</a:t>
            </a:r>
          </a:p>
          <a:p>
            <a:pPr>
              <a:buFontTx/>
              <a:buChar char="-"/>
            </a:pPr>
            <a:endParaRPr lang="en-GB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Kick feet back.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Chest to floor.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Return to squat position.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Jump!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Progression!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Add a press up!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Do this on a crash mat!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204C1C-7BE7-4F32-A93C-739750323062}"/>
              </a:ext>
            </a:extLst>
          </p:cNvPr>
          <p:cNvSpPr txBox="1"/>
          <p:nvPr/>
        </p:nvSpPr>
        <p:spPr>
          <a:xfrm>
            <a:off x="5148064" y="404664"/>
            <a:ext cx="3456384" cy="12003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Burpees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111391-5A43-488B-A69A-DB36FEE84ADE}"/>
              </a:ext>
            </a:extLst>
          </p:cNvPr>
          <p:cNvSpPr txBox="1"/>
          <p:nvPr/>
        </p:nvSpPr>
        <p:spPr>
          <a:xfrm>
            <a:off x="395536" y="486185"/>
            <a:ext cx="2016224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Body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DAF314-AFC5-4BC9-BA2E-0EAB58D93F2B}"/>
              </a:ext>
            </a:extLst>
          </p:cNvPr>
          <p:cNvSpPr txBox="1"/>
          <p:nvPr/>
        </p:nvSpPr>
        <p:spPr>
          <a:xfrm>
            <a:off x="2771800" y="332656"/>
            <a:ext cx="2016224" cy="98488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Fitness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2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D3A9E89-033E-4C4A-8C41-416DABFFD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293361-111E-427D-8E5B-256944AC8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70591-2C2B-4098-B7A2-70274D501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904" y="576073"/>
            <a:ext cx="2933326" cy="192960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3900" dirty="0"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390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900" dirty="0"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390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1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HOME FITNESS CIRCUIT</a:t>
            </a:r>
            <a:endParaRPr lang="en-GB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8A3B74-5519-4D6B-BD75-344DD7C43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442" y="3212976"/>
            <a:ext cx="2875788" cy="2629568"/>
          </a:xfrm>
        </p:spPr>
        <p:txBody>
          <a:bodyPr anchor="t">
            <a:normAutofit fontScale="85000" lnSpcReduction="20000"/>
          </a:bodyPr>
          <a:lstStyle/>
          <a:p>
            <a:r>
              <a:rPr lang="en-GB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doing really well…</a:t>
            </a:r>
          </a:p>
          <a:p>
            <a:pPr algn="l"/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rest for </a:t>
            </a:r>
          </a:p>
          <a:p>
            <a:r>
              <a:rPr lang="en-GB" sz="2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seconds &amp; </a:t>
            </a:r>
          </a:p>
          <a:p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your score</a:t>
            </a:r>
            <a:r>
              <a:rPr lang="en-GB" sz="2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/>
            <a:endParaRPr lang="en-GB" sz="17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CDE997A-E6D1-4881-88E5-269E5AC3D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22435" y="73152"/>
            <a:ext cx="884223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xmlns="" id="{C5A17791-3735-41AA-BC18-9EE281D2BB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xmlns="" id="{F95E12FB-5FC2-40B9-A965-8D7525357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E8C32A1A-9FA0-41F6-9AFF-8ECB7FAEDF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7CF33DCF-317C-4DA0-AB10-D7FFD765B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2903C14D-D613-4770-8686-F92B1DD38F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D5F133F7-E38D-4DA1-99C1-86F681CA33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5CAB3553-58B3-4262-BE0D-58D7CA75B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9D1B417A-9677-4C16-A473-B9683700F9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7302AEA5-098D-4C81-88C5-07902BF9CF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7C4E3ACA-8B17-422E-90A9-7586D06E6E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BD4A1ED5-82F7-4465-9B76-3F80A489F3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69D1CC06-3A23-41C0-8EBB-28E61278E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462044AD-4120-4B1C-B41A-A45DA5551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30623D13-D545-4F2E-8425-E59D1BEF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E139ADAB-729A-4C31-B7E7-2532FF3FB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C7589FD1-9BFF-4E61-8C5E-8CF2AF79A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5F53515D-4E5F-4534-90F9-BD9DE4786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C13CB45B-7C83-43EA-878D-FE9C4593EB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38BA5C82-1285-46A1-BA10-254B216636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199FE72C-20A3-4FB4-BD67-E7EDF540D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8C1258AE-A54E-4886-AC57-AE254A907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38834" b="2"/>
          <a:stretch/>
        </p:blipFill>
        <p:spPr>
          <a:xfrm>
            <a:off x="382137" y="576072"/>
            <a:ext cx="5019420" cy="55229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8907291-9D6D-4740-81DB-441477BCA2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AE499-C52A-4830-9C7C-4866CF04A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  <a:solidFill>
            <a:schemeClr val="bg1">
              <a:lumMod val="50000"/>
            </a:schemeClr>
          </a:solidFill>
          <a:scene3d>
            <a:camera prst="perspectiveBelow"/>
            <a:lightRig rig="threePt" dir="t"/>
          </a:scene3d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EF5C86-9BBA-47CC-A0D7-F57FA4A20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072" y="2060848"/>
            <a:ext cx="8282408" cy="468052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000" b="1" u="sng" dirty="0">
                <a:solidFill>
                  <a:srgbClr val="002060"/>
                </a:solidFill>
              </a:rPr>
              <a:t>The aim of the circuit is to:</a:t>
            </a:r>
          </a:p>
          <a:p>
            <a:endParaRPr lang="en-GB" sz="800" b="1" dirty="0">
              <a:solidFill>
                <a:schemeClr val="accent6">
                  <a:lumMod val="20000"/>
                  <a:lumOff val="80000"/>
                </a:schemeClr>
              </a:solidFill>
              <a:latin typeface="Abadi" panose="020B0604020104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Help you get some exercise</a:t>
            </a:r>
          </a:p>
          <a:p>
            <a:pPr algn="l"/>
            <a:endParaRPr lang="en-GB" sz="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Abadi" panose="020B0604020104020204" pitchFamily="34" charset="0"/>
              </a:rPr>
              <a:t>Maintain &amp; Improve your fitness levels</a:t>
            </a:r>
          </a:p>
          <a:p>
            <a:pPr algn="l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F65E6-57A8-4C20-98B9-D96E4BADB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2" y="4316866"/>
            <a:ext cx="3883924" cy="2184707"/>
          </a:xfrm>
          <a:prstGeom prst="rect">
            <a:avLst/>
          </a:prstGeom>
        </p:spPr>
      </p:pic>
      <p:pic>
        <p:nvPicPr>
          <p:cNvPr id="9" name="Picture 8" descr="A picture containing different, toy, game&#10;&#10;Description automatically generated">
            <a:extLst>
              <a:ext uri="{FF2B5EF4-FFF2-40B4-BE49-F238E27FC236}">
                <a16:creationId xmlns:a16="http://schemas.microsoft.com/office/drawing/2014/main" xmlns="" id="{95AB3A45-C7D1-4467-8200-536D567B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64" y="4285941"/>
            <a:ext cx="2912560" cy="219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8BBD8-D30D-4966-A179-32F0BC505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3DBFC6-E5FF-4F7A-A85D-3540AA326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80928"/>
            <a:ext cx="7772400" cy="367240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8:</a:t>
            </a:r>
          </a:p>
          <a:p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Press up shoulder tap</a:t>
            </a:r>
          </a:p>
          <a:p>
            <a:endParaRPr lang="en-GB" dirty="0"/>
          </a:p>
        </p:txBody>
      </p:sp>
      <p:pic>
        <p:nvPicPr>
          <p:cNvPr id="5" name="Picture 4" descr="A picture containing black, cat&#10;&#10;Description automatically generated">
            <a:extLst>
              <a:ext uri="{FF2B5EF4-FFF2-40B4-BE49-F238E27FC236}">
                <a16:creationId xmlns:a16="http://schemas.microsoft.com/office/drawing/2014/main" xmlns="" id="{1436779E-AC53-4537-B096-1ABC538FE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4536504" cy="2268252"/>
          </a:xfrm>
          <a:prstGeom prst="rect">
            <a:avLst/>
          </a:prstGeom>
        </p:spPr>
      </p:pic>
      <p:pic>
        <p:nvPicPr>
          <p:cNvPr id="7" name="Picture 6" descr="A picture containing person, table, sitting, building&#10;&#10;Description automatically generated">
            <a:extLst>
              <a:ext uri="{FF2B5EF4-FFF2-40B4-BE49-F238E27FC236}">
                <a16:creationId xmlns:a16="http://schemas.microsoft.com/office/drawing/2014/main" xmlns="" id="{E8B3AD86-B3E5-4BAF-A200-4E2C54084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89040"/>
            <a:ext cx="2288282" cy="12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8. Press up shoulder tap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520" y="260648"/>
            <a:ext cx="1872208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Abdominals</a:t>
            </a:r>
            <a:r>
              <a:rPr lang="en-GB" sz="1050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67744" y="260648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Lower Back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532" y="1412776"/>
            <a:ext cx="3816424" cy="520142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endParaRPr lang="en-GB" sz="2000" b="1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sz="3200" dirty="0">
                <a:solidFill>
                  <a:schemeClr val="tx2"/>
                </a:solidFill>
              </a:rPr>
              <a:t>Set up in a press up position</a:t>
            </a:r>
          </a:p>
          <a:p>
            <a:pPr algn="just">
              <a:buFontTx/>
              <a:buChar char="-"/>
            </a:pPr>
            <a:r>
              <a:rPr lang="en-GB" sz="3200" dirty="0">
                <a:solidFill>
                  <a:schemeClr val="tx2"/>
                </a:solidFill>
              </a:rPr>
              <a:t>Slowly lift one hand and tap your shoulder</a:t>
            </a:r>
          </a:p>
          <a:p>
            <a:pPr algn="just">
              <a:buFontTx/>
              <a:buChar char="-"/>
            </a:pPr>
            <a:r>
              <a:rPr lang="en-GB" sz="3200" dirty="0">
                <a:solidFill>
                  <a:schemeClr val="tx2"/>
                </a:solidFill>
              </a:rPr>
              <a:t>Put your hand back down</a:t>
            </a:r>
          </a:p>
          <a:p>
            <a:pPr algn="just">
              <a:buFontTx/>
              <a:buChar char="-"/>
            </a:pPr>
            <a:r>
              <a:rPr lang="en-GB" sz="3200" dirty="0">
                <a:solidFill>
                  <a:schemeClr val="tx2"/>
                </a:solidFill>
              </a:rPr>
              <a:t>Repeat on the other side.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4098" name="Picture 2" descr="Image result for circuit training">
            <a:extLst>
              <a:ext uri="{FF2B5EF4-FFF2-40B4-BE49-F238E27FC236}">
                <a16:creationId xmlns:a16="http://schemas.microsoft.com/office/drawing/2014/main" xmlns="" id="{BA013597-273A-4985-BCA9-8258ED82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7654"/>
            <a:ext cx="4248472" cy="46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B1B926-30AF-4EF6-9EB4-516A21DC1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88641"/>
            <a:ext cx="4334901" cy="2533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4800" b="1" dirty="0">
                <a:solidFill>
                  <a:srgbClr val="FFFF00"/>
                </a:solidFill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A094EE-0939-4B14-B685-A9945C8E2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860" y="2871982"/>
            <a:ext cx="4854203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Well done,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your doing a fab job…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92D050"/>
                </a:solidFill>
              </a:rPr>
              <a:t>Now rest for </a:t>
            </a:r>
          </a:p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92D050"/>
                </a:solidFill>
              </a:rPr>
              <a:t>2 minutes,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record your score</a:t>
            </a:r>
            <a:r>
              <a:rPr lang="en-US" b="1" dirty="0">
                <a:solidFill>
                  <a:srgbClr val="92D050"/>
                </a:solidFill>
              </a:rPr>
              <a:t> and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drink some water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E1063ACC-684C-4227-9D75-430593BAD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067F801-9719-4550-AFFF-C7C368422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5884" y="0"/>
            <a:ext cx="4518116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9B8294A-37B1-45C5-9468-2C3E477A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98" y="555060"/>
            <a:ext cx="3469542" cy="2544331"/>
          </a:xfrm>
          <a:prstGeom prst="rect">
            <a:avLst/>
          </a:prstGeom>
        </p:spPr>
      </p:pic>
      <p:pic>
        <p:nvPicPr>
          <p:cNvPr id="8" name="Picture 7" descr="A picture containing bed&#10;&#10;Description automatically generated">
            <a:extLst>
              <a:ext uri="{FF2B5EF4-FFF2-40B4-BE49-F238E27FC236}">
                <a16:creationId xmlns:a16="http://schemas.microsoft.com/office/drawing/2014/main" xmlns="" id="{DD52350D-69C6-4371-954A-B4A1E65F3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r="33673"/>
          <a:stretch/>
        </p:blipFill>
        <p:spPr>
          <a:xfrm>
            <a:off x="7417673" y="3429000"/>
            <a:ext cx="1432467" cy="21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5DBC9-1D96-40C6-B31A-B4D6A48B5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F5FF0B-061F-428C-946A-C33DBDB48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204865"/>
            <a:ext cx="7772400" cy="4168948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repeat the circuit</a:t>
            </a:r>
          </a:p>
          <a:p>
            <a:r>
              <a:rPr lang="en-GB" sz="6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66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GB" b="1" dirty="0">
                <a:solidFill>
                  <a:srgbClr val="FFFF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more times</a:t>
            </a:r>
          </a:p>
        </p:txBody>
      </p:sp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xmlns="" id="{BDA2138A-3CDA-4840-8916-CD32AE952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20" y="4797152"/>
            <a:ext cx="42501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BBCA1-E4A6-433A-AE2B-DCC59EFC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03325"/>
            <a:ext cx="398590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/>
            </a:r>
            <a:br>
              <a:rPr lang="en-US" sz="3100" dirty="0"/>
            </a:br>
            <a:r>
              <a:rPr lang="en-US" sz="3100" b="1" dirty="0">
                <a:solidFill>
                  <a:srgbClr val="FFFF00"/>
                </a:solidFill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BF56D6-8F83-4FD4-97F0-0B78D3D1B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09" y="2899478"/>
            <a:ext cx="3985907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Now drink some water and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carry out a </a:t>
            </a:r>
          </a:p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cool down 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See next slides for cool down information</a:t>
            </a:r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9A3D010B-D1DA-4B1E-89C9-1F066E4EA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/>
          <a:stretch/>
        </p:blipFill>
        <p:spPr>
          <a:xfrm>
            <a:off x="5062605" y="-2"/>
            <a:ext cx="4081395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586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7FD3C-EF1C-471A-971F-15E8B749C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772400" cy="1470025"/>
          </a:xfrm>
          <a:solidFill>
            <a:schemeClr val="bg1">
              <a:lumMod val="50000"/>
            </a:schemeClr>
          </a:solidFill>
          <a:scene3d>
            <a:camera prst="perspectiveBelow"/>
            <a:lightRig rig="threePt" dir="t"/>
          </a:scene3d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00"/>
                </a:solidFill>
                <a:latin typeface="Arial Black" panose="020B0A04020102020204" pitchFamily="34" charset="0"/>
              </a:rPr>
              <a:t>Cool Down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FD02E9-F017-4D5E-96C7-5E718DE4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2204864"/>
            <a:ext cx="8280920" cy="3888432"/>
          </a:xfrm>
          <a:solidFill>
            <a:schemeClr val="accent3">
              <a:lumMod val="75000"/>
            </a:schemeClr>
          </a:solidFill>
        </p:spPr>
        <p:txBody>
          <a:bodyPr>
            <a:normAutofit fontScale="92500"/>
          </a:bodyPr>
          <a:lstStyle/>
          <a:p>
            <a:r>
              <a:rPr lang="en-GB" sz="4100" b="1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Follow cool down on video </a:t>
            </a:r>
          </a:p>
          <a:p>
            <a:r>
              <a:rPr lang="en-GB" sz="4100" b="1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 </a:t>
            </a:r>
          </a:p>
          <a:p>
            <a:r>
              <a:rPr lang="en-GB" sz="3500" b="1" dirty="0">
                <a:solidFill>
                  <a:schemeClr val="tx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Biome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Try some of the exercises on the next slide – hold each stretch for 10 seconds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https://www.youtube.com/watch?v=u5Hr3rNUZ24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9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cool down exercises for kids">
            <a:extLst>
              <a:ext uri="{FF2B5EF4-FFF2-40B4-BE49-F238E27FC236}">
                <a16:creationId xmlns:a16="http://schemas.microsoft.com/office/drawing/2014/main" xmlns="" id="{7A1C5113-5E98-4814-8BF5-93397682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2ECEC-EC75-4180-9755-69945FBBC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GB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0F966E-4F79-45A6-9D18-556034CC4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132856"/>
            <a:ext cx="7990656" cy="3312368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endParaRPr lang="en-GB" sz="4000" dirty="0">
              <a:solidFill>
                <a:schemeClr val="tx2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different exercises </a:t>
            </a:r>
          </a:p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swap in later…</a:t>
            </a:r>
          </a:p>
        </p:txBody>
      </p:sp>
    </p:spTree>
    <p:extLst>
      <p:ext uri="{BB962C8B-B14F-4D97-AF65-F5344CB8AC3E}">
        <p14:creationId xmlns:p14="http://schemas.microsoft.com/office/powerpoint/2010/main" val="19706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unning on the spot">
            <a:extLst>
              <a:ext uri="{FF2B5EF4-FFF2-40B4-BE49-F238E27FC236}">
                <a16:creationId xmlns:a16="http://schemas.microsoft.com/office/drawing/2014/main" xmlns="" id="{6F6340B1-B38C-4B57-99FD-DD6994B3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21" y="4050361"/>
            <a:ext cx="4453059" cy="26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5B2D7-D7D6-4627-BD4B-1B6965F36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21" y="1712987"/>
            <a:ext cx="4453059" cy="272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BA5912-01AC-4E4E-AC3B-77E03F230741}"/>
              </a:ext>
            </a:extLst>
          </p:cNvPr>
          <p:cNvSpPr txBox="1"/>
          <p:nvPr/>
        </p:nvSpPr>
        <p:spPr>
          <a:xfrm>
            <a:off x="467544" y="2049813"/>
            <a:ext cx="3456384" cy="400109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Key Points</a:t>
            </a:r>
          </a:p>
          <a:p>
            <a:r>
              <a:rPr lang="en-GB" dirty="0">
                <a:solidFill>
                  <a:schemeClr val="tx2"/>
                </a:solidFill>
              </a:rPr>
              <a:t>- Head up facing forward.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Use your arms to drive forward/keep balance.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Push off your toes.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Easy: </a:t>
            </a:r>
            <a:r>
              <a:rPr lang="en-GB" dirty="0">
                <a:solidFill>
                  <a:schemeClr val="tx2"/>
                </a:solidFill>
              </a:rPr>
              <a:t>Jog slowly.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Harder: </a:t>
            </a:r>
            <a:r>
              <a:rPr lang="en-GB" dirty="0">
                <a:solidFill>
                  <a:schemeClr val="tx2"/>
                </a:solidFill>
              </a:rPr>
              <a:t>Run fast.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Insane: Sprint!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D847DB-3082-46B6-AC64-5DA91F074456}"/>
              </a:ext>
            </a:extLst>
          </p:cNvPr>
          <p:cNvSpPr txBox="1"/>
          <p:nvPr/>
        </p:nvSpPr>
        <p:spPr>
          <a:xfrm>
            <a:off x="5198715" y="278938"/>
            <a:ext cx="3672408" cy="138499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Shuttle runs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Running on the spot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6197CC-83D1-4CF8-8111-FE9AB6A983BA}"/>
              </a:ext>
            </a:extLst>
          </p:cNvPr>
          <p:cNvSpPr txBox="1"/>
          <p:nvPr/>
        </p:nvSpPr>
        <p:spPr>
          <a:xfrm>
            <a:off x="395536" y="404664"/>
            <a:ext cx="2160240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Cardiovascular Endurance</a:t>
            </a:r>
          </a:p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2D496F-8BB5-4F62-B896-19E700715FC6}"/>
              </a:ext>
            </a:extLst>
          </p:cNvPr>
          <p:cNvSpPr txBox="1"/>
          <p:nvPr/>
        </p:nvSpPr>
        <p:spPr>
          <a:xfrm>
            <a:off x="2826879" y="390749"/>
            <a:ext cx="1910283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Muscular Endurance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9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k 2.png">
            <a:extLst>
              <a:ext uri="{FF2B5EF4-FFF2-40B4-BE49-F238E27FC236}">
                <a16:creationId xmlns:a16="http://schemas.microsoft.com/office/drawing/2014/main" xmlns="" id="{3778D769-F765-4693-ADBC-F5A46024BC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941168"/>
            <a:ext cx="4521981" cy="1916832"/>
          </a:xfrm>
          <a:prstGeom prst="rect">
            <a:avLst/>
          </a:prstGeom>
        </p:spPr>
      </p:pic>
      <p:pic>
        <p:nvPicPr>
          <p:cNvPr id="3" name="Picture 2" descr="plank 1.jpg">
            <a:extLst>
              <a:ext uri="{FF2B5EF4-FFF2-40B4-BE49-F238E27FC236}">
                <a16:creationId xmlns:a16="http://schemas.microsoft.com/office/drawing/2014/main" xmlns="" id="{958C57F8-60DB-41DD-B8FE-1C3E774D72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212976"/>
            <a:ext cx="3816424" cy="1787922"/>
          </a:xfrm>
          <a:prstGeom prst="rect">
            <a:avLst/>
          </a:prstGeom>
        </p:spPr>
      </p:pic>
      <p:pic>
        <p:nvPicPr>
          <p:cNvPr id="4" name="Picture 3" descr="plank.jpg">
            <a:extLst>
              <a:ext uri="{FF2B5EF4-FFF2-40B4-BE49-F238E27FC236}">
                <a16:creationId xmlns:a16="http://schemas.microsoft.com/office/drawing/2014/main" xmlns="" id="{10A00B25-8FF6-4AEC-A34C-E862AAAD9B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24744"/>
            <a:ext cx="3456384" cy="2016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1231BE-AB93-4BF1-ABDD-E39738F09022}"/>
              </a:ext>
            </a:extLst>
          </p:cNvPr>
          <p:cNvSpPr txBox="1"/>
          <p:nvPr/>
        </p:nvSpPr>
        <p:spPr>
          <a:xfrm>
            <a:off x="5220072" y="548680"/>
            <a:ext cx="3312368" cy="138499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Plank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5DD119-134D-444D-8068-05E7D732C9CA}"/>
              </a:ext>
            </a:extLst>
          </p:cNvPr>
          <p:cNvSpPr txBox="1"/>
          <p:nvPr/>
        </p:nvSpPr>
        <p:spPr>
          <a:xfrm>
            <a:off x="575556" y="1700808"/>
            <a:ext cx="2880320" cy="372409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Key Points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Lay on your front and place your forearms and palms flat on the floor.</a:t>
            </a:r>
          </a:p>
          <a:p>
            <a:pPr algn="just"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Lift your chest, stomach and legs off the floor and maintain balance on forearms and toes.</a:t>
            </a:r>
          </a:p>
          <a:p>
            <a:pPr algn="just"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 algn="just"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Keep a straight, flat back.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0681EE-5F52-4B82-8066-76EE018BF948}"/>
              </a:ext>
            </a:extLst>
          </p:cNvPr>
          <p:cNvSpPr txBox="1"/>
          <p:nvPr/>
        </p:nvSpPr>
        <p:spPr>
          <a:xfrm>
            <a:off x="597893" y="687179"/>
            <a:ext cx="223224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Abdominals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88AD06-0F62-45D0-AA6B-FF19A630B65C}"/>
              </a:ext>
            </a:extLst>
          </p:cNvPr>
          <p:cNvSpPr txBox="1"/>
          <p:nvPr/>
        </p:nvSpPr>
        <p:spPr>
          <a:xfrm>
            <a:off x="3203848" y="548680"/>
            <a:ext cx="1656184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Lower Back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D7C0A0-7D7E-4530-9C52-63BAA27F5F8F}"/>
              </a:ext>
            </a:extLst>
          </p:cNvPr>
          <p:cNvSpPr txBox="1"/>
          <p:nvPr/>
        </p:nvSpPr>
        <p:spPr>
          <a:xfrm>
            <a:off x="755576" y="5661248"/>
            <a:ext cx="2700300" cy="92333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No. 1 = Easy</a:t>
            </a:r>
          </a:p>
          <a:p>
            <a:r>
              <a:rPr lang="en-GB" b="1" dirty="0">
                <a:solidFill>
                  <a:srgbClr val="0070C0"/>
                </a:solidFill>
              </a:rPr>
              <a:t>No 2 = Hard!</a:t>
            </a:r>
          </a:p>
          <a:p>
            <a:r>
              <a:rPr lang="en-GB" b="1" dirty="0">
                <a:solidFill>
                  <a:srgbClr val="0070C0"/>
                </a:solidFill>
              </a:rPr>
              <a:t>No 3 = Insane!!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BE0B26F-059E-4475-9579-06056735B3BA}"/>
              </a:ext>
            </a:extLst>
          </p:cNvPr>
          <p:cNvSpPr/>
          <p:nvPr/>
        </p:nvSpPr>
        <p:spPr>
          <a:xfrm>
            <a:off x="3983694" y="234888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1.</a:t>
            </a: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3A1ED4-8523-49D1-A7F8-739076288731}"/>
              </a:ext>
            </a:extLst>
          </p:cNvPr>
          <p:cNvSpPr/>
          <p:nvPr/>
        </p:nvSpPr>
        <p:spPr>
          <a:xfrm>
            <a:off x="4010143" y="3770457"/>
            <a:ext cx="35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529A80-458B-43D9-8646-1AB4939AFB99}"/>
              </a:ext>
            </a:extLst>
          </p:cNvPr>
          <p:cNvSpPr/>
          <p:nvPr/>
        </p:nvSpPr>
        <p:spPr>
          <a:xfrm>
            <a:off x="4068590" y="5661248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1056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F1799-BC14-4C29-887B-92F131DBF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2"/>
          </a:xfrm>
          <a:solidFill>
            <a:schemeClr val="bg1">
              <a:lumMod val="50000"/>
            </a:schemeClr>
          </a:solidFill>
          <a:scene3d>
            <a:camera prst="perspectiveBelow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575C84-A42E-4962-B924-4248D5AE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7272808" cy="5112567"/>
          </a:xfrm>
          <a:solidFill>
            <a:schemeClr val="accent3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The Circuit</a:t>
            </a:r>
          </a:p>
          <a:p>
            <a:pPr algn="l"/>
            <a:endParaRPr lang="en-GB" sz="900" b="1" u="sng" dirty="0">
              <a:solidFill>
                <a:srgbClr val="002060"/>
              </a:solidFill>
            </a:endParaRP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Mountain climbers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Press ups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Squats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Abdominal crunches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Jumping jacks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Triceps dips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Burpees</a:t>
            </a:r>
          </a:p>
          <a:p>
            <a:pPr marL="514350" indent="-514350" algn="l">
              <a:buAutoNum type="arabicPeriod"/>
            </a:pPr>
            <a:r>
              <a:rPr lang="en-GB" b="1" dirty="0">
                <a:solidFill>
                  <a:srgbClr val="002060"/>
                </a:solidFill>
              </a:rPr>
              <a:t>Press up shoulder tap </a:t>
            </a:r>
          </a:p>
          <a:p>
            <a:pPr marL="514350" indent="-514350" algn="l">
              <a:buAutoNum type="arabicPeriod"/>
            </a:pPr>
            <a:endParaRPr lang="en-GB" dirty="0"/>
          </a:p>
          <a:p>
            <a:pPr marL="514350" indent="-514350" algn="l">
              <a:buAutoNum type="arabicPeriod"/>
            </a:pPr>
            <a:endParaRPr lang="en-GB" dirty="0"/>
          </a:p>
          <a:p>
            <a:pPr marL="514350" indent="-514350" algn="l">
              <a:buAutoNum type="arabicPeriod"/>
            </a:pPr>
            <a:endParaRPr lang="en-GB" dirty="0"/>
          </a:p>
        </p:txBody>
      </p:sp>
      <p:pic>
        <p:nvPicPr>
          <p:cNvPr id="5" name="Picture 4" descr="A picture containing person, woman, young, ball&#10;&#10;Description automatically generated">
            <a:extLst>
              <a:ext uri="{FF2B5EF4-FFF2-40B4-BE49-F238E27FC236}">
                <a16:creationId xmlns:a16="http://schemas.microsoft.com/office/drawing/2014/main" xmlns="" id="{D7632ABE-C4F0-4313-8B97-B78F1951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12976"/>
            <a:ext cx="1877194" cy="18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unge_381">
            <a:extLst>
              <a:ext uri="{FF2B5EF4-FFF2-40B4-BE49-F238E27FC236}">
                <a16:creationId xmlns:a16="http://schemas.microsoft.com/office/drawing/2014/main" xmlns="" id="{EE73081B-B3AD-4574-B4F1-3D9ABBDCC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32856"/>
            <a:ext cx="3730198" cy="406030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E7C000-ED53-49C7-A44C-5DAA6D7B1979}"/>
              </a:ext>
            </a:extLst>
          </p:cNvPr>
          <p:cNvSpPr txBox="1"/>
          <p:nvPr/>
        </p:nvSpPr>
        <p:spPr>
          <a:xfrm>
            <a:off x="683568" y="1916832"/>
            <a:ext cx="3168352" cy="458587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Key Points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Keep back straight.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 Shoulders back.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Head facing forward.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 Step forward with one leg.</a:t>
            </a:r>
          </a:p>
          <a:p>
            <a:pPr>
              <a:buFontTx/>
              <a:buChar char="-"/>
            </a:pPr>
            <a:endParaRPr lang="en-GB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dirty="0">
                <a:solidFill>
                  <a:schemeClr val="tx2"/>
                </a:solidFill>
              </a:rPr>
              <a:t> Bend back leg to 90 degrees.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Progression!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Alternate Jump Lunges!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EE44DD-E280-48E9-9CD8-59570139DFD0}"/>
              </a:ext>
            </a:extLst>
          </p:cNvPr>
          <p:cNvSpPr txBox="1"/>
          <p:nvPr/>
        </p:nvSpPr>
        <p:spPr>
          <a:xfrm>
            <a:off x="5004048" y="276617"/>
            <a:ext cx="3888432" cy="92333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Lunges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A17D59-236A-4B83-AF82-8F66734F0290}"/>
              </a:ext>
            </a:extLst>
          </p:cNvPr>
          <p:cNvSpPr txBox="1"/>
          <p:nvPr/>
        </p:nvSpPr>
        <p:spPr>
          <a:xfrm>
            <a:off x="395536" y="620688"/>
            <a:ext cx="208823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Quadriceps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7EFC4C-92F9-4425-93E3-DAB55B727F75}"/>
              </a:ext>
            </a:extLst>
          </p:cNvPr>
          <p:cNvSpPr txBox="1"/>
          <p:nvPr/>
        </p:nvSpPr>
        <p:spPr>
          <a:xfrm>
            <a:off x="2683049" y="322784"/>
            <a:ext cx="2088232" cy="135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Gluteus Maximus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27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Side Plank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83768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Oblique's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520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Abdominals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41132"/>
            <a:ext cx="3888432" cy="5139869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- </a:t>
            </a:r>
            <a:r>
              <a:rPr lang="en-GB" sz="2000" dirty="0">
                <a:solidFill>
                  <a:schemeClr val="tx2"/>
                </a:solidFill>
              </a:rPr>
              <a:t>Lay on your side and place forearm 90 degrees on the floor.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Lift your upper body supported either by feet or knees.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Keep body straight and stable.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1 = Easy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2 = Hard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3 = Insane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Further Progression!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Twist free arm underneath the body!</a:t>
            </a:r>
          </a:p>
        </p:txBody>
      </p:sp>
      <p:pic>
        <p:nvPicPr>
          <p:cNvPr id="6" name="Picture 5" descr="side plank kne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484784"/>
            <a:ext cx="3672408" cy="1743075"/>
          </a:xfrm>
          <a:prstGeom prst="rect">
            <a:avLst/>
          </a:prstGeom>
        </p:spPr>
      </p:pic>
      <p:pic>
        <p:nvPicPr>
          <p:cNvPr id="7" name="Picture 6" descr="side plak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068960"/>
            <a:ext cx="3240360" cy="1743075"/>
          </a:xfrm>
          <a:prstGeom prst="rect">
            <a:avLst/>
          </a:prstGeom>
        </p:spPr>
      </p:pic>
      <p:pic>
        <p:nvPicPr>
          <p:cNvPr id="8" name="Picture 7" descr="side plank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5013176"/>
            <a:ext cx="3456384" cy="164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ep up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276872"/>
            <a:ext cx="4716525" cy="345638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Step Ups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83768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Muscular Endurance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520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Cardiovascular Endurance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41132"/>
            <a:ext cx="4032448" cy="5139869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pPr algn="ctr"/>
            <a:endParaRPr lang="en-GB" sz="24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Head up and a straight back at all times.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Step onto the bench (make sure both feet go on the bench).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Then step off the bench one foot at a time.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Do this as fast as you can!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Progressions!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Have weights in each hand.</a:t>
            </a: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Toe taps on the bench.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Wall Sit</a:t>
            </a:r>
            <a:endParaRPr kumimoji="0" lang="en-GB" sz="6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83768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Muscular Endurance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520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Cardiovascular Endurance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41132"/>
            <a:ext cx="4032448" cy="360098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pPr algn="ctr"/>
            <a:endParaRPr lang="en-GB" sz="24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 90 angle at the knee.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Feet shoulders width apart.</a:t>
            </a:r>
          </a:p>
          <a:p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Arms out in front of chest. 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Back straight against the wall.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 algn="ctr"/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://draustincohen.com/wp-content/uploads/2014/08/wall-s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8100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04048" y="188640"/>
            <a:ext cx="3816424" cy="1224136"/>
          </a:xfrm>
          <a:prstGeom prst="rect">
            <a:avLst/>
          </a:prstGeom>
          <a:ln w="7620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Skipping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83768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Muscular Endurance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520" y="260648"/>
            <a:ext cx="2016224" cy="9361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Cardiovascular Endurance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441132"/>
            <a:ext cx="3744416" cy="520142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Key Points</a:t>
            </a:r>
          </a:p>
          <a:p>
            <a:pPr algn="ctr"/>
            <a:endParaRPr lang="en-GB" sz="24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Hold the skipping rope by the handles.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Start with your hands in front of your body but the rope behind your feet.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Throw the rope over your head and jump just as the rope hits the floor.</a:t>
            </a:r>
          </a:p>
          <a:p>
            <a:pPr>
              <a:buFontTx/>
              <a:buChar char="-"/>
            </a:pPr>
            <a:endParaRPr lang="en-GB" sz="20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GB" sz="2000" dirty="0">
                <a:solidFill>
                  <a:schemeClr val="tx2"/>
                </a:solidFill>
              </a:rPr>
              <a:t>Try maintain a rhythm for this one!</a:t>
            </a:r>
          </a:p>
          <a:p>
            <a:pPr algn="ctr"/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skipp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916832"/>
            <a:ext cx="4678066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F1799-BC14-4C29-887B-92F131DBF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332657"/>
            <a:ext cx="7772400" cy="1008112"/>
          </a:xfrm>
          <a:solidFill>
            <a:schemeClr val="bg1">
              <a:lumMod val="50000"/>
            </a:schemeClr>
          </a:solidFill>
          <a:scene3d>
            <a:camera prst="perspectiveBelow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GB" sz="1800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1800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4800" dirty="0">
                <a:solidFill>
                  <a:srgbClr val="FFFF00"/>
                </a:solidFill>
                <a:latin typeface="Arial Black" panose="020B0A04020102020204" pitchFamily="34" charset="0"/>
                <a:cs typeface="Biome" panose="020B0503030204020804" pitchFamily="34" charset="0"/>
              </a:rPr>
              <a:t>HOME FITNESS CIRCUIT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575C84-A42E-4962-B924-4248D5AE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80920" cy="5112567"/>
          </a:xfrm>
          <a:solidFill>
            <a:schemeClr val="accent3">
              <a:lumMod val="75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en-GB" sz="123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to do the circuit</a:t>
            </a:r>
          </a:p>
          <a:p>
            <a:endParaRPr lang="en-GB" sz="1700" b="1" u="sng" dirty="0">
              <a:solidFill>
                <a:schemeClr val="bg1"/>
              </a:solidFill>
            </a:endParaRPr>
          </a:p>
          <a:p>
            <a:pPr algn="l"/>
            <a:endParaRPr lang="en-GB" sz="1100" b="1" dirty="0">
              <a:solidFill>
                <a:schemeClr val="bg1"/>
              </a:solidFill>
            </a:endParaRPr>
          </a:p>
          <a:p>
            <a:pPr marL="514350" indent="-514350" algn="l">
              <a:buAutoNum type="arabicPeriod"/>
            </a:pPr>
            <a:endParaRPr lang="en-GB" sz="1500" b="1" dirty="0">
              <a:solidFill>
                <a:srgbClr val="FFFF00"/>
              </a:solidFill>
            </a:endParaRPr>
          </a:p>
          <a:p>
            <a:pPr algn="l"/>
            <a:r>
              <a:rPr lang="en-GB" sz="5100" b="1" dirty="0">
                <a:solidFill>
                  <a:srgbClr val="002060"/>
                </a:solidFill>
              </a:rPr>
              <a:t>1.</a:t>
            </a:r>
            <a:r>
              <a:rPr lang="en-GB" sz="5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on your favourite music</a:t>
            </a:r>
          </a:p>
          <a:p>
            <a:pPr algn="l"/>
            <a:endParaRPr lang="en-GB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sz="4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Warm up: </a:t>
            </a:r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 on the spot for 60 – 90 seconds.</a:t>
            </a:r>
          </a:p>
          <a:p>
            <a:pPr algn="l"/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Then carry out stretches  </a:t>
            </a:r>
            <a:r>
              <a:rPr lang="en-GB" sz="4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(hold stretches for 10 secs) </a:t>
            </a:r>
            <a:endParaRPr lang="en-GB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(See slide no. 35)</a:t>
            </a:r>
          </a:p>
          <a:p>
            <a:pPr algn="l"/>
            <a:endParaRPr lang="en-GB" sz="38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GB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45 seconds exercising at each station                                      </a:t>
            </a:r>
          </a:p>
          <a:p>
            <a:pPr algn="l"/>
            <a:r>
              <a:rPr lang="en-GB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(45 seconds rest to give time to record score) </a:t>
            </a:r>
          </a:p>
          <a:p>
            <a:pPr algn="l"/>
            <a:r>
              <a:rPr lang="en-GB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complete the circuit in the correct order</a:t>
            </a:r>
          </a:p>
          <a:p>
            <a:pPr algn="l"/>
            <a:r>
              <a:rPr lang="en-GB" sz="3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3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(6 minutes of exercise)</a:t>
            </a:r>
          </a:p>
          <a:p>
            <a:pPr algn="l"/>
            <a:endParaRPr lang="en-GB" sz="3800" b="1" dirty="0">
              <a:solidFill>
                <a:schemeClr val="tx2">
                  <a:lumMod val="40000"/>
                  <a:lumOff val="60000"/>
                </a:schemeClr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Rest for 2 minutes</a:t>
            </a:r>
          </a:p>
          <a:p>
            <a:pPr algn="l"/>
            <a:endParaRPr lang="en-GB" sz="5500" b="1" dirty="0">
              <a:solidFill>
                <a:schemeClr val="tx2">
                  <a:lumMod val="40000"/>
                  <a:lumOff val="60000"/>
                </a:schemeClr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algn="l"/>
            <a:endParaRPr lang="en-GB" sz="5500" b="1" dirty="0">
              <a:solidFill>
                <a:schemeClr val="tx2">
                  <a:lumMod val="40000"/>
                  <a:lumOff val="60000"/>
                </a:schemeClr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algn="l"/>
            <a:endParaRPr lang="en-GB" sz="5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 algn="l">
              <a:buAutoNum type="arabicPeriod"/>
            </a:pPr>
            <a:endParaRPr lang="en-GB" sz="7400" dirty="0"/>
          </a:p>
          <a:p>
            <a:pPr marL="514350" indent="-514350" algn="l">
              <a:buAutoNum type="arabicPeriod"/>
            </a:pPr>
            <a:endParaRPr lang="en-GB" sz="7400" dirty="0"/>
          </a:p>
          <a:p>
            <a:pPr marL="514350" indent="-514350" algn="l">
              <a:buAutoNum type="arabicPeriod"/>
            </a:pPr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5C7FADD-D781-426B-B1DE-573325B60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118" y="5157192"/>
            <a:ext cx="1038016" cy="1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238E3-F772-4D8F-950E-45DFA73BB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  <a:solidFill>
            <a:schemeClr val="tx1">
              <a:lumMod val="50000"/>
              <a:lumOff val="50000"/>
            </a:schemeClr>
          </a:solidFill>
          <a:scene3d>
            <a:camera prst="perspectiveBelow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b="1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78607D-3142-459A-A3B6-F807C1FED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2132856"/>
            <a:ext cx="7632848" cy="4392488"/>
          </a:xfrm>
          <a:solidFill>
            <a:schemeClr val="accent3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GB" sz="43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to do the circuit </a:t>
            </a:r>
            <a:r>
              <a:rPr lang="en-GB" sz="2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(Continued)</a:t>
            </a:r>
          </a:p>
          <a:p>
            <a:pPr algn="l"/>
            <a:endParaRPr lang="en-GB" sz="2400" b="1" u="sng" dirty="0">
              <a:solidFill>
                <a:schemeClr val="bg1"/>
              </a:solidFill>
            </a:endParaRPr>
          </a:p>
          <a:p>
            <a:pPr marL="514350" indent="-514350" algn="l">
              <a:buAutoNum type="arabicPeriod" startAt="6"/>
            </a:pPr>
            <a:endParaRPr lang="en-GB" sz="9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14350" indent="-514350" algn="l">
              <a:buAutoNum type="arabicPeriod" startAt="6"/>
            </a:pPr>
            <a:r>
              <a:rPr lang="en-GB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the circuit for a 2</a:t>
            </a:r>
            <a:r>
              <a:rPr lang="en-GB" sz="2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</a:p>
          <a:p>
            <a:pPr algn="l"/>
            <a:r>
              <a:rPr lang="en-GB" sz="2400" b="1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                  </a:t>
            </a:r>
            <a:r>
              <a:rPr lang="en-GB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(12 minutes of exercise)</a:t>
            </a:r>
          </a:p>
          <a:p>
            <a:pPr algn="l"/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   Rest again for 2 minutes</a:t>
            </a:r>
          </a:p>
          <a:p>
            <a:pPr algn="l"/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 startAt="8"/>
            </a:pPr>
            <a:r>
              <a:rPr lang="en-GB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Circuit for 3</a:t>
            </a:r>
            <a:r>
              <a:rPr lang="en-GB" sz="2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  <a:p>
            <a:pPr algn="l"/>
            <a:r>
              <a:rPr lang="en-GB" sz="2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GB" sz="2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(18 minutes of exercise)</a:t>
            </a:r>
          </a:p>
          <a:p>
            <a:pPr algn="l"/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   Cool down</a:t>
            </a:r>
          </a:p>
          <a:p>
            <a:pPr algn="l"/>
            <a:endParaRPr lang="en-GB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Finish and relax</a:t>
            </a:r>
          </a:p>
          <a:p>
            <a:endParaRPr lang="en-GB" dirty="0"/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555D441A-C9F1-4843-BA8E-035105E4E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575C84-A42E-4962-B924-4248D5AE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40" y="1916832"/>
            <a:ext cx="8280920" cy="4752527"/>
          </a:xfrm>
          <a:solidFill>
            <a:schemeClr val="accent3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GB" sz="4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do I get fitter?</a:t>
            </a:r>
          </a:p>
          <a:p>
            <a:pPr marL="514350" indent="-514350" algn="l">
              <a:buFont typeface="+mj-lt"/>
              <a:buAutoNum type="arabicPeriod"/>
            </a:pPr>
            <a:endParaRPr lang="en-GB" sz="1800" b="1" dirty="0">
              <a:solidFill>
                <a:schemeClr val="accent3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rgbClr val="002060"/>
                </a:solidFill>
                <a:latin typeface="Abadi" panose="020B0604020104020204" pitchFamily="34" charset="0"/>
              </a:rPr>
              <a:t>Each week we will reduce the rest time between circuits by </a:t>
            </a:r>
            <a:r>
              <a:rPr lang="en-GB" sz="3800" b="1" dirty="0">
                <a:solidFill>
                  <a:srgbClr val="FFFF00"/>
                </a:solidFill>
                <a:latin typeface="Abadi" panose="020B0604020104020204" pitchFamily="34" charset="0"/>
              </a:rPr>
              <a:t>10</a:t>
            </a:r>
            <a:r>
              <a:rPr lang="en-GB" sz="2800" b="1" dirty="0">
                <a:solidFill>
                  <a:srgbClr val="002060"/>
                </a:solidFill>
                <a:latin typeface="Abadi" panose="020B0604020104020204" pitchFamily="34" charset="0"/>
              </a:rPr>
              <a:t> seconds</a:t>
            </a:r>
          </a:p>
          <a:p>
            <a:pPr algn="l"/>
            <a:endParaRPr lang="en-GB" sz="1300" b="1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pPr algn="l"/>
            <a:endParaRPr lang="en-GB" sz="800" b="1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bg1"/>
                </a:solidFill>
                <a:latin typeface="Abadi" panose="020B0604020104020204" pitchFamily="34" charset="0"/>
              </a:rPr>
              <a:t>Week 1:    </a:t>
            </a:r>
            <a:r>
              <a:rPr lang="en-GB" sz="3500" b="1" dirty="0">
                <a:solidFill>
                  <a:srgbClr val="FFFF00"/>
                </a:solidFill>
                <a:latin typeface="Abadi" panose="020B0604020104020204" pitchFamily="34" charset="0"/>
              </a:rPr>
              <a:t>2</a:t>
            </a:r>
            <a:r>
              <a:rPr lang="en-GB" sz="2800" b="1" dirty="0">
                <a:solidFill>
                  <a:schemeClr val="bg1"/>
                </a:solidFill>
                <a:latin typeface="Abadi" panose="020B0604020104020204" pitchFamily="34" charset="0"/>
              </a:rPr>
              <a:t> minutes rest between sets</a:t>
            </a:r>
          </a:p>
          <a:p>
            <a:pPr algn="l"/>
            <a:r>
              <a:rPr lang="en-GB" sz="28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Week 2:     </a:t>
            </a:r>
            <a:r>
              <a:rPr lang="en-GB" sz="3500" b="1" dirty="0">
                <a:solidFill>
                  <a:srgbClr val="FFFF00"/>
                </a:solidFill>
              </a:rPr>
              <a:t>1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minute </a:t>
            </a:r>
            <a:r>
              <a:rPr lang="en-GB" sz="3500" b="1" dirty="0">
                <a:solidFill>
                  <a:srgbClr val="FFFF00"/>
                </a:solidFill>
              </a:rPr>
              <a:t>50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seconds rest between sets</a:t>
            </a:r>
          </a:p>
          <a:p>
            <a:pPr algn="l"/>
            <a:endParaRPr lang="en-GB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bg1"/>
                </a:solidFill>
              </a:rPr>
              <a:t>Week 3:     </a:t>
            </a:r>
            <a:r>
              <a:rPr lang="en-GB" sz="3500" b="1" dirty="0">
                <a:solidFill>
                  <a:srgbClr val="FFFF00"/>
                </a:solidFill>
              </a:rPr>
              <a:t>1</a:t>
            </a:r>
            <a:r>
              <a:rPr lang="en-GB" sz="2800" b="1" dirty="0">
                <a:solidFill>
                  <a:schemeClr val="bg1"/>
                </a:solidFill>
              </a:rPr>
              <a:t> minute </a:t>
            </a:r>
            <a:r>
              <a:rPr lang="en-GB" sz="3800" b="1" dirty="0">
                <a:solidFill>
                  <a:srgbClr val="FFFF00"/>
                </a:solidFill>
              </a:rPr>
              <a:t>40</a:t>
            </a:r>
            <a:r>
              <a:rPr lang="en-GB" sz="2800" b="1" dirty="0">
                <a:solidFill>
                  <a:schemeClr val="bg1"/>
                </a:solidFill>
              </a:rPr>
              <a:t> seconds rest between sets</a:t>
            </a:r>
          </a:p>
          <a:p>
            <a:pPr algn="l"/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(Ideally you should do this circuit three times a week)</a:t>
            </a:r>
          </a:p>
          <a:p>
            <a:pPr marL="514350" indent="-514350" algn="l">
              <a:buAutoNum type="arabicPeriod"/>
            </a:pPr>
            <a:endParaRPr lang="en-GB" dirty="0"/>
          </a:p>
          <a:p>
            <a:pPr marL="514350" indent="-514350" algn="l">
              <a:buAutoNum type="arabicPeriod"/>
            </a:pPr>
            <a:endParaRPr lang="en-GB" dirty="0"/>
          </a:p>
          <a:p>
            <a:pPr marL="514350" indent="-514350" algn="l">
              <a:buAutoNum type="arabicPeriod"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B88F677-A547-4963-AAA4-9F8D13758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8306"/>
            <a:ext cx="7772400" cy="147002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1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8BC4D-6C27-44F4-96DA-D2F92FB24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2651" y="332656"/>
            <a:ext cx="3996813" cy="288911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Year 5 and 6</a:t>
            </a:r>
            <a:r>
              <a:rPr lang="en-GB" sz="3700" dirty="0">
                <a:solidFill>
                  <a:schemeClr val="accent3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3700" dirty="0">
                <a:solidFill>
                  <a:schemeClr val="accent3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7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sz="37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sz="3700" dirty="0">
                <a:solidFill>
                  <a:schemeClr val="bg1"/>
                </a:solidFill>
                <a:latin typeface="Arial Black" panose="020B0A04020102020204" pitchFamily="34" charset="0"/>
              </a:rPr>
              <a:t>HOME FITNESS CIRCUIT</a:t>
            </a:r>
            <a:endParaRPr lang="en-GB" sz="3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AD36CE-3D07-482B-B36C-7A33AA887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9878" y="3636231"/>
            <a:ext cx="4764610" cy="2817105"/>
          </a:xfrm>
        </p:spPr>
        <p:txBody>
          <a:bodyPr anchor="t">
            <a:normAutofit/>
          </a:bodyPr>
          <a:lstStyle/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Try to record your scores, so you can see if you improve.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You could compare your scores with friends and discuss what has gone well and how you could improve.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864240C-7E0E-4A8D-8D73-7D7780D29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6" y="1188052"/>
            <a:ext cx="3035882" cy="31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B2831-2D3B-448C-8E4A-4A2DA0EDDE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/>
            </a:r>
            <a:br>
              <a:rPr lang="en-GB" dirty="0">
                <a:solidFill>
                  <a:schemeClr val="tx2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 Black" panose="020B0A04020102020204" pitchFamily="34" charset="0"/>
              </a:rPr>
              <a:t>HOME FITNESS CIRCUIT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82C1BF-E8E1-4850-B7C7-7875342018F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ready to exercise for 45 seconds…</a:t>
            </a: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1:</a:t>
            </a:r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Mountain climbers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2E087FF-A167-442D-ADD1-E33B90F9F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59" y="4365103"/>
            <a:ext cx="1206387" cy="148478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396D33C-2567-42D8-8C48-8A6A17EEF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64" y="4234398"/>
            <a:ext cx="2328260" cy="17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1333</Words>
  <Application>Microsoft Office PowerPoint</Application>
  <PresentationFormat>On-screen Show (4:3)</PresentationFormat>
  <Paragraphs>449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 PHYSICAL EDUCATION</vt:lpstr>
      <vt:lpstr>  HOME  FITNESS CIRCUIT</vt:lpstr>
      <vt:lpstr> HOME FITNESS CIRCUIT</vt:lpstr>
      <vt:lpstr> HOME FITNESS CIRCUIT</vt:lpstr>
      <vt:lpstr> HOME FITNESS CIRCUIT </vt:lpstr>
      <vt:lpstr>  HOME FITNESS CIRCUIT </vt:lpstr>
      <vt:lpstr> HOME FITNESS CIRCUIT</vt:lpstr>
      <vt:lpstr>Year 5 and 6  HOME FITNESS CIRCUIT</vt:lpstr>
      <vt:lpstr> HOME FITNESS CIRCUIT</vt:lpstr>
      <vt:lpstr>PowerPoint Presentation</vt:lpstr>
      <vt:lpstr>   HOME FITNESS CIRCUIT</vt:lpstr>
      <vt:lpstr> HOME FITNESS CIRCUIT</vt:lpstr>
      <vt:lpstr>PowerPoint Presentation</vt:lpstr>
      <vt:lpstr> HOME FITNESS CIRCUIT</vt:lpstr>
      <vt:lpstr> HOME FITNESS CIRCUIT</vt:lpstr>
      <vt:lpstr>PowerPoint Presentation</vt:lpstr>
      <vt:lpstr>  HOME FITNESS CIRCUIT</vt:lpstr>
      <vt:lpstr> HOME FITNESS CIRCUIT</vt:lpstr>
      <vt:lpstr>PowerPoint Presentation</vt:lpstr>
      <vt:lpstr> HOME FITNESS CIRCUIT</vt:lpstr>
      <vt:lpstr> HOME FITNESS CIRCUIT</vt:lpstr>
      <vt:lpstr>PowerPoint Presentation</vt:lpstr>
      <vt:lpstr> HOME FITNESS CIRCUIT</vt:lpstr>
      <vt:lpstr> HOME FITNESS CIRCUIT</vt:lpstr>
      <vt:lpstr>PowerPoint Presentation</vt:lpstr>
      <vt:lpstr>   HOME FITNESS CIRCUIT</vt:lpstr>
      <vt:lpstr> HOME FITNESS CIRCUIT</vt:lpstr>
      <vt:lpstr>PowerPoint Presentation</vt:lpstr>
      <vt:lpstr>  HOME FITNESS CIRCUIT</vt:lpstr>
      <vt:lpstr> HOME FITNESS CIRCUIT</vt:lpstr>
      <vt:lpstr>PowerPoint Presentation</vt:lpstr>
      <vt:lpstr> HOME FITNESS CIRCUIT</vt:lpstr>
      <vt:lpstr> HOME FITNESS CIRCUIT</vt:lpstr>
      <vt:lpstr> HOME FITNESS CIRCUIT</vt:lpstr>
      <vt:lpstr>Cool Down</vt:lpstr>
      <vt:lpstr>PowerPoint Presentation</vt:lpstr>
      <vt:lpstr> Home Fitness 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GOSFIELD SCHOOL PHYSICAL EDUCATION</dc:title>
  <dc:creator>Chris Miller</dc:creator>
  <cp:lastModifiedBy>Matt Ford</cp:lastModifiedBy>
  <cp:revision>3</cp:revision>
  <dcterms:created xsi:type="dcterms:W3CDTF">2020-03-22T13:10:30Z</dcterms:created>
  <dcterms:modified xsi:type="dcterms:W3CDTF">2020-03-31T10:24:23Z</dcterms:modified>
</cp:coreProperties>
</file>