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5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embeddedFontLst>
    <p:embeddedFont>
      <p:font typeface="Quicksand" panose="020B0604020202020204" charset="0"/>
      <p:regular r:id="rId16"/>
      <p:bold r:id="rId17"/>
    </p:embeddedFont>
    <p:embeddedFont>
      <p:font typeface="Quicksand Medium" panose="020B0604020202020204" charset="0"/>
      <p:regular r:id="rId18"/>
      <p:bold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7773637-9FCC-47C9-9C03-75CE1DA78E2E}">
  <a:tblStyle styleId="{D7773637-9FCC-47C9-9C03-75CE1DA78E2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7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ncce.io/tcc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ncce.io/ogl" TargetMode="Externa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vectors/spreadsheet-excel-table-diagram-98491/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vectors/spreadsheet-excel-table-diagram-98491/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vectors/thumb-up-hand-like-confirm-go-top-307176/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vectors/info-infographic-design-information-908889/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vectors/dice-cube-gambling-luck-game-157888/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vectors/spreadsheet-excel-table-diagram-98491/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5ea948baa0_1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" name="Google Shape;48;g5ea948baa0_1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Last updated: 08-02-22</a:t>
            </a:r>
            <a:endParaRPr sz="10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Resources are updated regularly — the latest version is available at:</a:t>
            </a:r>
            <a:r>
              <a:rPr lang="en-GB" sz="1000">
                <a:solidFill>
                  <a:srgbClr val="666666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r>
              <a:rPr lang="en-GB" sz="1000" u="sng">
                <a:solidFill>
                  <a:srgbClr val="1155CC"/>
                </a:solidFill>
                <a:latin typeface="Quicksand"/>
                <a:ea typeface="Quicksand"/>
                <a:cs typeface="Quicksand"/>
                <a:sym typeface="Quicksand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ncce.io/tcc</a:t>
            </a:r>
            <a:r>
              <a:rPr lang="en-GB" sz="1000">
                <a:solidFill>
                  <a:srgbClr val="666666"/>
                </a:solidFill>
                <a:latin typeface="Quicksand"/>
                <a:ea typeface="Quicksand"/>
                <a:cs typeface="Quicksand"/>
                <a:sym typeface="Quicksand"/>
              </a:rPr>
              <a:t>.</a:t>
            </a:r>
            <a:endParaRPr sz="1000">
              <a:solidFill>
                <a:srgbClr val="666666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>
              <a:solidFill>
                <a:srgbClr val="666666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This resource is licensed under the Open Government Licence, version 3. For more information on this licence, see </a:t>
            </a:r>
            <a:r>
              <a:rPr lang="en-GB" sz="1000" u="sng">
                <a:solidFill>
                  <a:srgbClr val="1155CC"/>
                </a:solidFill>
                <a:latin typeface="Quicksand"/>
                <a:ea typeface="Quicksand"/>
                <a:cs typeface="Quicksand"/>
                <a:sym typeface="Quicksand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ncce.io/ogl</a:t>
            </a:r>
            <a:r>
              <a:rPr lang="en-GB" sz="1000">
                <a:solidFill>
                  <a:srgbClr val="666666"/>
                </a:solidFill>
                <a:latin typeface="Quicksand"/>
                <a:ea typeface="Quicksand"/>
                <a:cs typeface="Quicksand"/>
                <a:sym typeface="Quicksand"/>
              </a:rPr>
              <a:t>.</a:t>
            </a:r>
            <a:endParaRPr sz="1000">
              <a:solidFill>
                <a:srgbClr val="666666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cb4a6175e1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cb4a6175e1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Source image: </a:t>
            </a:r>
            <a:r>
              <a:rPr lang="en-GB" sz="1000" u="sng">
                <a:solidFill>
                  <a:schemeClr val="hlink"/>
                </a:solidFill>
                <a:latin typeface="Quicksand"/>
                <a:ea typeface="Quicksand"/>
                <a:cs typeface="Quicksand"/>
                <a:sym typeface="Quicksand"/>
                <a:hlinkClick r:id="rId3"/>
              </a:rPr>
              <a:t>https://pixabay.com/vectors/spreadsheet-excel-table-diagram-98491/</a:t>
            </a:r>
            <a:r>
              <a:rPr lang="en-GB" sz="1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endParaRPr sz="10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cb4a6175e1_0_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cb4a6175e1_0_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Source image: </a:t>
            </a:r>
            <a:r>
              <a:rPr lang="en-GB" sz="1000" u="sng">
                <a:solidFill>
                  <a:schemeClr val="hlink"/>
                </a:solidFill>
                <a:latin typeface="Quicksand"/>
                <a:ea typeface="Quicksand"/>
                <a:cs typeface="Quicksand"/>
                <a:sym typeface="Quicksand"/>
                <a:hlinkClick r:id="rId3"/>
              </a:rPr>
              <a:t>https://pixabay.com/vectors/spreadsheet-excel-table-diagram-98491/</a:t>
            </a:r>
            <a:r>
              <a:rPr lang="en-GB" sz="1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f8d73c795b_2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f8d73c795b_2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Image source: </a:t>
            </a:r>
            <a:r>
              <a:rPr lang="en-GB" sz="1000" u="sng">
                <a:solidFill>
                  <a:schemeClr val="hlink"/>
                </a:solidFill>
                <a:latin typeface="Quicksand"/>
                <a:ea typeface="Quicksand"/>
                <a:cs typeface="Quicksand"/>
                <a:sym typeface="Quicksand"/>
                <a:hlinkClick r:id="rId3"/>
              </a:rPr>
              <a:t>https://pixabay.com/vectors/thumb-up-hand-like-confirm-go-top-307176/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f8d73c795b_2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f8d73c795b_2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5ea948baa0_1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g5ea948baa0_1_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latin typeface="Quicksand"/>
                <a:ea typeface="Quicksand"/>
                <a:cs typeface="Quicksand"/>
                <a:sym typeface="Quicksand"/>
              </a:rPr>
              <a:t>Primary – objectives slides</a:t>
            </a:r>
            <a:endParaRPr sz="12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cb4a6175e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cb4a6175e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Image source: </a:t>
            </a:r>
            <a:r>
              <a:rPr lang="en-GB" sz="1000" u="sng">
                <a:solidFill>
                  <a:schemeClr val="hlink"/>
                </a:solidFill>
                <a:latin typeface="Quicksand"/>
                <a:ea typeface="Quicksand"/>
                <a:cs typeface="Quicksand"/>
                <a:sym typeface="Quicksand"/>
                <a:hlinkClick r:id="rId3"/>
              </a:rPr>
              <a:t>https://pixabay.com/vectors/info-infographic-design-information-908889/</a:t>
            </a: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 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cb4a6175e1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cb4a6175e1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>
                <a:latin typeface="Quicksand"/>
                <a:ea typeface="Quicksand"/>
                <a:cs typeface="Quicksand"/>
                <a:sym typeface="Quicksand"/>
              </a:rPr>
              <a:t>Image source: </a:t>
            </a:r>
            <a:r>
              <a:rPr lang="en-GB" sz="1000" u="sng" dirty="0">
                <a:solidFill>
                  <a:schemeClr val="hlink"/>
                </a:solidFill>
                <a:latin typeface="Quicksand"/>
                <a:ea typeface="Quicksand"/>
                <a:cs typeface="Quicksand"/>
                <a:sym typeface="Quicksand"/>
                <a:hlinkClick r:id="rId3"/>
              </a:rPr>
              <a:t>https://pixabay.com/vectors/dice-cube-gambling-luck-game-157888/</a:t>
            </a:r>
            <a:r>
              <a:rPr lang="en-GB" sz="1000" dirty="0">
                <a:latin typeface="Quicksand"/>
                <a:ea typeface="Quicksand"/>
                <a:cs typeface="Quicksand"/>
                <a:sym typeface="Quicksand"/>
              </a:rPr>
              <a:t> </a:t>
            </a:r>
            <a:endParaRPr sz="1000" dirty="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cb4a6175e1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cb4a6175e1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cb4a6175e1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cb4a6175e1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cb4a6175e1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cb4a6175e1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cb4a6175e1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cb4a6175e1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cb4a6175e1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cb4a6175e1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Source image: </a:t>
            </a:r>
            <a:r>
              <a:rPr lang="en-GB" sz="1000" u="sng">
                <a:solidFill>
                  <a:schemeClr val="hlink"/>
                </a:solidFill>
                <a:latin typeface="Quicksand"/>
                <a:ea typeface="Quicksand"/>
                <a:cs typeface="Quicksand"/>
                <a:sym typeface="Quicksand"/>
                <a:hlinkClick r:id="rId3"/>
              </a:rPr>
              <a:t>https://pixabay.com/vectors/spreadsheet-excel-table-diagram-98491/</a:t>
            </a:r>
            <a:r>
              <a:rPr lang="en-GB" sz="1000">
                <a:latin typeface="Quicksand"/>
                <a:ea typeface="Quicksand"/>
                <a:cs typeface="Quicksand"/>
                <a:sym typeface="Quicksand"/>
              </a:rPr>
              <a:t> 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_3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title"/>
          </p:nvPr>
        </p:nvSpPr>
        <p:spPr>
          <a:xfrm>
            <a:off x="526875" y="576775"/>
            <a:ext cx="8095800" cy="203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5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532725" y="2665400"/>
            <a:ext cx="8095800" cy="73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2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1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>
            <a:endParaRPr/>
          </a:p>
        </p:txBody>
      </p:sp>
      <p:pic>
        <p:nvPicPr>
          <p:cNvPr id="14" name="Google Shape;14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367675" y="4249150"/>
            <a:ext cx="1465423" cy="650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jectives / Questions / Lists">
  <p:cSld name="TITLE_4_1_1_1_2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body" idx="1"/>
          </p:nvPr>
        </p:nvSpPr>
        <p:spPr>
          <a:xfrm>
            <a:off x="310900" y="1017725"/>
            <a:ext cx="8522100" cy="3811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310900" y="310900"/>
            <a:ext cx="8522100" cy="7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lvl="2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lvl="3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lvl="4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lvl="5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lvl="6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lvl="7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lvl="8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2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1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rge image and text under (with heading)">
  <p:cSld name="TITLE_4_1_1_2_1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310900" y="1017725"/>
            <a:ext cx="8521200" cy="3097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2"/>
          </p:nvPr>
        </p:nvSpPr>
        <p:spPr>
          <a:xfrm>
            <a:off x="310900" y="4117599"/>
            <a:ext cx="8521200" cy="69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lvl="2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lvl="3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lvl="4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lvl="5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lvl="6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lvl="7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lvl="8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subTitle" idx="3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1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rge image and text under (no heading)">
  <p:cSld name="TITLE_4_1_1_1_4_1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310900" y="472000"/>
            <a:ext cx="8521200" cy="37953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310900" y="4282175"/>
            <a:ext cx="8521200" cy="54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lvl="2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lvl="3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lvl="4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lvl="5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lvl="6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lvl="7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lvl="8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ubTitle" idx="3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1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rge image (no text under)">
  <p:cSld name="TITLE_4_1_1_1_3_2_1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body" idx="1"/>
          </p:nvPr>
        </p:nvSpPr>
        <p:spPr>
          <a:xfrm>
            <a:off x="310900" y="1017725"/>
            <a:ext cx="8521200" cy="38115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310900" y="319600"/>
            <a:ext cx="8521200" cy="70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lvl="2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lvl="3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lvl="4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lvl="5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lvl="6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lvl="7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lvl="8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ubTitle" idx="2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1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or Images side by side">
  <p:cSld name="TITLE_4_1_1_1_3_1_1_1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body" idx="1"/>
          </p:nvPr>
        </p:nvSpPr>
        <p:spPr>
          <a:xfrm>
            <a:off x="310900" y="1170124"/>
            <a:ext cx="4096500" cy="3659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lvl="2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lvl="3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lvl="4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lvl="5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lvl="6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lvl="7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lvl="8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2"/>
          </p:nvPr>
        </p:nvSpPr>
        <p:spPr>
          <a:xfrm>
            <a:off x="4736600" y="1170100"/>
            <a:ext cx="4096500" cy="3659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ubTitle" idx="3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1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rge text">
  <p:cSld name="TITLE_4_1_1_1_1_1_1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310900" y="319600"/>
            <a:ext cx="8521200" cy="45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3600" b="0"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lvl="2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lvl="3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lvl="4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lvl="5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lvl="6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lvl="7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lvl="8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subTitle" idx="1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1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1155CC">
            <a:alpha val="5590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0" y="2725"/>
            <a:ext cx="9144000" cy="306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310900" y="310900"/>
            <a:ext cx="8521500" cy="7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Quicksand"/>
              <a:buNone/>
              <a:defRPr sz="2800" b="1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310900" y="1017725"/>
            <a:ext cx="8521500" cy="381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Quicksand"/>
              <a:buChar char="●"/>
              <a:defRPr sz="18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○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■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●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○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■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●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Quicksand"/>
              <a:buChar char="○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Quicksand"/>
              <a:buChar char="■"/>
              <a:defRPr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algn="ctr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lvl="2" algn="ctr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lvl="3" algn="ctr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lvl="4" algn="ctr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lvl="5" algn="ctr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lvl="6" algn="ctr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lvl="7" algn="ctr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lvl="8" algn="ctr" rtl="0">
              <a:buNone/>
              <a:defRPr sz="800">
                <a:solidFill>
                  <a:srgbClr val="494985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196">
          <p15:clr>
            <a:srgbClr val="EA4335"/>
          </p15:clr>
        </p15:guide>
        <p15:guide id="2" orient="horz" pos="196">
          <p15:clr>
            <a:srgbClr val="EA4335"/>
          </p15:clr>
        </p15:guide>
        <p15:guide id="3" orient="horz" pos="641">
          <p15:clr>
            <a:srgbClr val="EA4335"/>
          </p15:clr>
        </p15:guide>
        <p15:guide id="4" pos="2776">
          <p15:clr>
            <a:srgbClr val="EA4335"/>
          </p15:clr>
        </p15:guide>
        <p15:guide id="5" orient="horz" pos="812">
          <p15:clr>
            <a:srgbClr val="EA4335"/>
          </p15:clr>
        </p15:guide>
        <p15:guide id="6" pos="2984">
          <p15:clr>
            <a:srgbClr val="EA4335"/>
          </p15:clr>
        </p15:guide>
        <p15:guide id="7" pos="5564">
          <p15:clr>
            <a:srgbClr val="EA4335"/>
          </p15:clr>
        </p15:guide>
        <p15:guide id="8" orient="horz" pos="2592">
          <p15:clr>
            <a:srgbClr val="EA4335"/>
          </p15:clr>
        </p15:guide>
        <p15:guide id="9" pos="2448">
          <p15:clr>
            <a:srgbClr val="EA4335"/>
          </p15:clr>
        </p15:guide>
        <p15:guide id="10" pos="3312">
          <p15:clr>
            <a:srgbClr val="EA4335"/>
          </p15:clr>
        </p15:guide>
        <p15:guide id="11" orient="horz" pos="3041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roll+dice+online&amp;rlz=1C1CHBD_en-GBGB839GB856&amp;oq=roll+dice+online&amp;aqs=chrome..69i57j0i512l9.4163j0j15&amp;sourceid=chrome&amp;ie=UTF-8&amp;safe=active&amp;ssui=on#cobssid=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526875" y="576775"/>
            <a:ext cx="8095800" cy="203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Lesson 1: Collecting data</a:t>
            </a:r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ubTitle" idx="1"/>
          </p:nvPr>
        </p:nvSpPr>
        <p:spPr>
          <a:xfrm>
            <a:off x="532725" y="2665400"/>
            <a:ext cx="8095800" cy="73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Year 6 – Data and information – Introduction to spreadsheets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8"/>
          <p:cNvSpPr txBox="1">
            <a:spLocks noGrp="1"/>
          </p:cNvSpPr>
          <p:nvPr>
            <p:ph type="body" idx="1"/>
          </p:nvPr>
        </p:nvSpPr>
        <p:spPr>
          <a:xfrm>
            <a:off x="310900" y="1170124"/>
            <a:ext cx="4096500" cy="365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GB"/>
              <a:t>Open a new spreadsheet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GB"/>
              <a:t>Copy the row and column headings from your paper copy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GB"/>
              <a:t>Enter your data</a:t>
            </a:r>
            <a:endParaRPr/>
          </a:p>
        </p:txBody>
      </p:sp>
      <p:sp>
        <p:nvSpPr>
          <p:cNvPr id="129" name="Google Shape;129;p18"/>
          <p:cNvSpPr txBox="1">
            <a:spLocks noGrp="1"/>
          </p:cNvSpPr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Creating a spreadsheet</a:t>
            </a:r>
            <a:endParaRPr/>
          </a:p>
        </p:txBody>
      </p:sp>
      <p:sp>
        <p:nvSpPr>
          <p:cNvPr id="130" name="Google Shape;130;p18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10</a:t>
            </a:fld>
            <a:endParaRPr/>
          </a:p>
        </p:txBody>
      </p:sp>
      <p:sp>
        <p:nvSpPr>
          <p:cNvPr id="131" name="Google Shape;131;p18"/>
          <p:cNvSpPr txBox="1">
            <a:spLocks noGrp="1"/>
          </p:cNvSpPr>
          <p:nvPr>
            <p:ph type="subTitle" idx="3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Activity 3</a:t>
            </a:r>
            <a:endParaRPr/>
          </a:p>
        </p:txBody>
      </p:sp>
      <p:sp>
        <p:nvSpPr>
          <p:cNvPr id="132" name="Google Shape;132;p18"/>
          <p:cNvSpPr txBox="1">
            <a:spLocks noGrp="1"/>
          </p:cNvSpPr>
          <p:nvPr>
            <p:ph type="body" idx="2"/>
          </p:nvPr>
        </p:nvSpPr>
        <p:spPr>
          <a:xfrm>
            <a:off x="4736600" y="1170100"/>
            <a:ext cx="4096500" cy="365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133" name="Google Shape;133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44063" y="2197825"/>
            <a:ext cx="2281575" cy="2357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9"/>
          <p:cNvSpPr txBox="1">
            <a:spLocks noGrp="1"/>
          </p:cNvSpPr>
          <p:nvPr>
            <p:ph type="body" idx="1"/>
          </p:nvPr>
        </p:nvSpPr>
        <p:spPr>
          <a:xfrm>
            <a:off x="310900" y="1170124"/>
            <a:ext cx="4096500" cy="365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What did you enter into your spreadsheet?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/>
              <a:t>What else could you record in a spreadsheet?</a:t>
            </a:r>
            <a:endParaRPr/>
          </a:p>
        </p:txBody>
      </p:sp>
      <p:sp>
        <p:nvSpPr>
          <p:cNvPr id="139" name="Google Shape;139;p19"/>
          <p:cNvSpPr txBox="1">
            <a:spLocks noGrp="1"/>
          </p:cNvSpPr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What’s in a spreadsheet?</a:t>
            </a:r>
            <a:endParaRPr/>
          </a:p>
        </p:txBody>
      </p:sp>
      <p:sp>
        <p:nvSpPr>
          <p:cNvPr id="140" name="Google Shape;140;p19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11</a:t>
            </a:fld>
            <a:endParaRPr/>
          </a:p>
        </p:txBody>
      </p:sp>
      <p:sp>
        <p:nvSpPr>
          <p:cNvPr id="141" name="Google Shape;141;p19"/>
          <p:cNvSpPr txBox="1">
            <a:spLocks noGrp="1"/>
          </p:cNvSpPr>
          <p:nvPr>
            <p:ph type="body" idx="2"/>
          </p:nvPr>
        </p:nvSpPr>
        <p:spPr>
          <a:xfrm>
            <a:off x="4736600" y="1170100"/>
            <a:ext cx="4096500" cy="365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142" name="Google Shape;142;p19"/>
          <p:cNvSpPr txBox="1">
            <a:spLocks noGrp="1"/>
          </p:cNvSpPr>
          <p:nvPr>
            <p:ph type="subTitle" idx="3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Plenary</a:t>
            </a:r>
            <a:endParaRPr/>
          </a:p>
        </p:txBody>
      </p:sp>
      <p:pic>
        <p:nvPicPr>
          <p:cNvPr id="143" name="Google Shape;14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44063" y="2197825"/>
            <a:ext cx="2281575" cy="2357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0"/>
          <p:cNvSpPr txBox="1">
            <a:spLocks noGrp="1"/>
          </p:cNvSpPr>
          <p:nvPr>
            <p:ph type="body" idx="1"/>
          </p:nvPr>
        </p:nvSpPr>
        <p:spPr>
          <a:xfrm>
            <a:off x="310900" y="1170125"/>
            <a:ext cx="4261200" cy="365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I can collect data</a:t>
            </a:r>
            <a:endParaRPr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I can suggest how to structure my data</a:t>
            </a:r>
            <a:endParaRPr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I can enter data into a spreadsheet</a:t>
            </a:r>
            <a:endParaRPr/>
          </a:p>
          <a:p>
            <a:pPr marL="457200" lvl="0" indent="0" algn="l" rtl="0">
              <a:spcBef>
                <a:spcPts val="1000"/>
              </a:spcBef>
              <a:spcAft>
                <a:spcPts val="1000"/>
              </a:spcAft>
              <a:buNone/>
            </a:pPr>
            <a:endParaRPr/>
          </a:p>
        </p:txBody>
      </p:sp>
      <p:sp>
        <p:nvSpPr>
          <p:cNvPr id="149" name="Google Shape;149;p20"/>
          <p:cNvSpPr txBox="1">
            <a:spLocks noGrp="1"/>
          </p:cNvSpPr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How confident are you? (1–3)</a:t>
            </a:r>
            <a:endParaRPr/>
          </a:p>
        </p:txBody>
      </p:sp>
      <p:sp>
        <p:nvSpPr>
          <p:cNvPr id="150" name="Google Shape;150;p20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12</a:t>
            </a:fld>
            <a:endParaRPr/>
          </a:p>
        </p:txBody>
      </p:sp>
      <p:sp>
        <p:nvSpPr>
          <p:cNvPr id="151" name="Google Shape;151;p20"/>
          <p:cNvSpPr txBox="1">
            <a:spLocks noGrp="1"/>
          </p:cNvSpPr>
          <p:nvPr>
            <p:ph type="subTitle" idx="3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Assessment</a:t>
            </a:r>
            <a:endParaRPr/>
          </a:p>
        </p:txBody>
      </p:sp>
      <p:sp>
        <p:nvSpPr>
          <p:cNvPr id="152" name="Google Shape;152;p20"/>
          <p:cNvSpPr txBox="1"/>
          <p:nvPr/>
        </p:nvSpPr>
        <p:spPr>
          <a:xfrm>
            <a:off x="6185600" y="1292600"/>
            <a:ext cx="1904100" cy="47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 b="1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3 - Very confident</a:t>
            </a:r>
            <a:endParaRPr sz="1500" b="1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53" name="Google Shape;153;p20"/>
          <p:cNvSpPr txBox="1"/>
          <p:nvPr/>
        </p:nvSpPr>
        <p:spPr>
          <a:xfrm>
            <a:off x="6263000" y="3414350"/>
            <a:ext cx="1904100" cy="47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 b="1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1 - Not confident</a:t>
            </a:r>
            <a:endParaRPr sz="1500" b="1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pic>
        <p:nvPicPr>
          <p:cNvPr id="154" name="Google Shape;154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68224" y="1131670"/>
            <a:ext cx="485775" cy="79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7981799" y="2192558"/>
            <a:ext cx="485775" cy="79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0800000">
            <a:off x="8032624" y="3253433"/>
            <a:ext cx="485775" cy="796725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20"/>
          <p:cNvSpPr txBox="1"/>
          <p:nvPr/>
        </p:nvSpPr>
        <p:spPr>
          <a:xfrm>
            <a:off x="6185600" y="2347550"/>
            <a:ext cx="1448100" cy="47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 b="1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2 - Unsure </a:t>
            </a:r>
            <a:endParaRPr sz="1500" b="1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1"/>
          <p:cNvSpPr txBox="1">
            <a:spLocks noGrp="1"/>
          </p:cNvSpPr>
          <p:nvPr>
            <p:ph type="body" idx="1"/>
          </p:nvPr>
        </p:nvSpPr>
        <p:spPr>
          <a:xfrm>
            <a:off x="310900" y="1170124"/>
            <a:ext cx="4096500" cy="365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In this lesson, you…</a:t>
            </a:r>
            <a:endParaRPr b="1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Collected and organised data on paper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GB"/>
              <a:t>Entered data into a spreadsheet application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163" name="Google Shape;163;p21"/>
          <p:cNvSpPr txBox="1">
            <a:spLocks noGrp="1"/>
          </p:cNvSpPr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Next lesson</a:t>
            </a:r>
            <a:endParaRPr/>
          </a:p>
        </p:txBody>
      </p:sp>
      <p:sp>
        <p:nvSpPr>
          <p:cNvPr id="164" name="Google Shape;164;p21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13</a:t>
            </a:fld>
            <a:endParaRPr/>
          </a:p>
        </p:txBody>
      </p:sp>
      <p:sp>
        <p:nvSpPr>
          <p:cNvPr id="165" name="Google Shape;165;p21"/>
          <p:cNvSpPr txBox="1">
            <a:spLocks noGrp="1"/>
          </p:cNvSpPr>
          <p:nvPr>
            <p:ph type="body" idx="2"/>
          </p:nvPr>
        </p:nvSpPr>
        <p:spPr>
          <a:xfrm>
            <a:off x="4736600" y="1170100"/>
            <a:ext cx="4096500" cy="365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Next lesson, you will…</a:t>
            </a:r>
            <a:endParaRPr b="1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Learn what a data item is and what they can look like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Identify the formats of different data items 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/>
              <a:t>Apply formatting to your own data items</a:t>
            </a:r>
            <a:endParaRPr/>
          </a:p>
        </p:txBody>
      </p:sp>
      <p:sp>
        <p:nvSpPr>
          <p:cNvPr id="166" name="Google Shape;166;p21"/>
          <p:cNvSpPr txBox="1">
            <a:spLocks noGrp="1"/>
          </p:cNvSpPr>
          <p:nvPr>
            <p:ph type="subTitle" idx="3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Summary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310900" y="1017725"/>
            <a:ext cx="8522100" cy="381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To create a data set in a spreadsheet</a:t>
            </a:r>
            <a:endParaRPr b="1"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I can collect data</a:t>
            </a:r>
            <a:endParaRPr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I can suggest how to structure my data</a:t>
            </a:r>
            <a:endParaRPr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I can enter data into a spreadsheet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endParaRPr b="1"/>
          </a:p>
        </p:txBody>
      </p:sp>
      <p:sp>
        <p:nvSpPr>
          <p:cNvPr id="57" name="Google Shape;57;p10"/>
          <p:cNvSpPr txBox="1">
            <a:spLocks noGrp="1"/>
          </p:cNvSpPr>
          <p:nvPr>
            <p:ph type="title"/>
          </p:nvPr>
        </p:nvSpPr>
        <p:spPr>
          <a:xfrm>
            <a:off x="310900" y="310900"/>
            <a:ext cx="8522100" cy="7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>
                <a:latin typeface="Quicksand"/>
                <a:ea typeface="Quicksand"/>
                <a:cs typeface="Quicksand"/>
                <a:sym typeface="Quicksand"/>
              </a:rPr>
              <a:t>Lesson </a:t>
            </a:r>
            <a:r>
              <a:rPr lang="en-GB"/>
              <a:t>1</a:t>
            </a:r>
            <a:r>
              <a:rPr lang="en-GB" b="1">
                <a:latin typeface="Quicksand"/>
                <a:ea typeface="Quicksand"/>
                <a:cs typeface="Quicksand"/>
                <a:sym typeface="Quicksand"/>
              </a:rPr>
              <a:t>: </a:t>
            </a:r>
            <a:r>
              <a:rPr lang="en-GB"/>
              <a:t>Collecting data</a:t>
            </a:r>
            <a:endParaRPr b="1"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58" name="Google Shape;58;p10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ubTitle" idx="2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Objectives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310900" y="1170124"/>
            <a:ext cx="4096500" cy="365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Today you are going to </a:t>
            </a:r>
            <a:r>
              <a:rPr lang="en-GB" b="1"/>
              <a:t>collect</a:t>
            </a:r>
            <a:r>
              <a:rPr lang="en-GB"/>
              <a:t> and </a:t>
            </a:r>
            <a:r>
              <a:rPr lang="en-GB" b="1"/>
              <a:t>organise</a:t>
            </a:r>
            <a:r>
              <a:rPr lang="en-GB"/>
              <a:t> some data.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/>
              <a:t>What can you </a:t>
            </a:r>
            <a:r>
              <a:rPr lang="en-GB" b="1"/>
              <a:t>collect</a:t>
            </a:r>
            <a:r>
              <a:rPr lang="en-GB"/>
              <a:t> data about?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/>
              <a:t>How can you </a:t>
            </a:r>
            <a:r>
              <a:rPr lang="en-GB" b="1"/>
              <a:t>organise</a:t>
            </a:r>
            <a:r>
              <a:rPr lang="en-GB"/>
              <a:t> data?</a:t>
            </a:r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Collecting and organising data</a:t>
            </a:r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ubTitle" idx="3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Introduction</a:t>
            </a:r>
            <a:endParaRPr/>
          </a:p>
        </p:txBody>
      </p:sp>
      <p:pic>
        <p:nvPicPr>
          <p:cNvPr id="68" name="Google Shape;68;p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72037" y="1170125"/>
            <a:ext cx="2825620" cy="3659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body" idx="1"/>
          </p:nvPr>
        </p:nvSpPr>
        <p:spPr>
          <a:xfrm>
            <a:off x="174411" y="540612"/>
            <a:ext cx="4860043" cy="46027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You will roll a dice to generate data.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dirty="0"/>
              <a:t>Roll your dice five times</a:t>
            </a:r>
            <a:r>
              <a:rPr lang="en-GB" dirty="0" smtClean="0"/>
              <a:t>. This is an interactive dice </a:t>
            </a:r>
            <a:r>
              <a:rPr lang="en-GB" dirty="0" smtClean="0">
                <a:sym typeface="Wingdings" panose="05000000000000000000" pitchFamily="2" charset="2"/>
              </a:rPr>
              <a:t></a:t>
            </a:r>
            <a:endParaRPr dirty="0"/>
          </a:p>
          <a:p>
            <a:pPr marL="0" lvl="0" indent="0">
              <a:spcBef>
                <a:spcPts val="1600"/>
              </a:spcBef>
              <a:buNone/>
            </a:pPr>
            <a:r>
              <a:rPr lang="en-GB" u="sng" dirty="0">
                <a:solidFill>
                  <a:schemeClr val="hlink"/>
                </a:solidFill>
                <a:hlinkClick r:id="rId3"/>
              </a:rPr>
              <a:t>https://www.google.com/</a:t>
            </a:r>
            <a:r>
              <a:rPr lang="en-GB" u="sng" dirty="0" err="1">
                <a:solidFill>
                  <a:schemeClr val="hlink"/>
                </a:solidFill>
                <a:hlinkClick r:id="rId3"/>
              </a:rPr>
              <a:t>search?q</a:t>
            </a:r>
            <a:r>
              <a:rPr lang="en-GB" u="sng" dirty="0">
                <a:solidFill>
                  <a:schemeClr val="hlink"/>
                </a:solidFill>
                <a:hlinkClick r:id="rId3"/>
              </a:rPr>
              <a:t>=</a:t>
            </a:r>
            <a:r>
              <a:rPr lang="en-GB" u="sng" dirty="0" err="1">
                <a:solidFill>
                  <a:schemeClr val="hlink"/>
                </a:solidFill>
                <a:hlinkClick r:id="rId3"/>
              </a:rPr>
              <a:t>roll+dice+online&amp;rlz</a:t>
            </a:r>
            <a:r>
              <a:rPr lang="en-GB" u="sng" dirty="0">
                <a:solidFill>
                  <a:schemeClr val="hlink"/>
                </a:solidFill>
                <a:hlinkClick r:id="rId3"/>
              </a:rPr>
              <a:t>=1C1CHBD_en-GBGB839GB856&amp;oq=</a:t>
            </a:r>
            <a:r>
              <a:rPr lang="en-GB" u="sng" dirty="0" err="1">
                <a:solidFill>
                  <a:schemeClr val="hlink"/>
                </a:solidFill>
                <a:hlinkClick r:id="rId3"/>
              </a:rPr>
              <a:t>roll+dice+online&amp;aqs</a:t>
            </a:r>
            <a:r>
              <a:rPr lang="en-GB" u="sng" dirty="0">
                <a:solidFill>
                  <a:schemeClr val="hlink"/>
                </a:solidFill>
                <a:hlinkClick r:id="rId3"/>
              </a:rPr>
              <a:t>=chrome..</a:t>
            </a:r>
            <a:r>
              <a:rPr lang="en-GB" u="sng" dirty="0" smtClean="0">
                <a:solidFill>
                  <a:schemeClr val="hlink"/>
                </a:solidFill>
                <a:hlinkClick r:id="rId3"/>
              </a:rPr>
              <a:t>69i57j0i512l9.4163j0j15&amp;sourceid=</a:t>
            </a:r>
            <a:r>
              <a:rPr lang="en-GB" u="sng" dirty="0" err="1" smtClean="0">
                <a:solidFill>
                  <a:schemeClr val="hlink"/>
                </a:solidFill>
                <a:hlinkClick r:id="rId3"/>
              </a:rPr>
              <a:t>chrome&amp;ie</a:t>
            </a:r>
            <a:r>
              <a:rPr lang="en-GB" u="sng" dirty="0" smtClean="0">
                <a:solidFill>
                  <a:schemeClr val="hlink"/>
                </a:solidFill>
                <a:hlinkClick r:id="rId3"/>
              </a:rPr>
              <a:t>=UTF-8&amp;safe=</a:t>
            </a:r>
            <a:r>
              <a:rPr lang="en-GB" u="sng" dirty="0" err="1" smtClean="0">
                <a:solidFill>
                  <a:schemeClr val="hlink"/>
                </a:solidFill>
                <a:hlinkClick r:id="rId3"/>
              </a:rPr>
              <a:t>active&amp;ssui</a:t>
            </a:r>
            <a:r>
              <a:rPr lang="en-GB" u="sng" dirty="0" smtClean="0">
                <a:solidFill>
                  <a:schemeClr val="hlink"/>
                </a:solidFill>
                <a:hlinkClick r:id="rId3"/>
              </a:rPr>
              <a:t>=</a:t>
            </a:r>
            <a:r>
              <a:rPr lang="en-GB" u="sng" dirty="0" err="1" smtClean="0">
                <a:solidFill>
                  <a:schemeClr val="hlink"/>
                </a:solidFill>
                <a:hlinkClick r:id="rId3"/>
              </a:rPr>
              <a:t>on#cobssid</a:t>
            </a:r>
            <a:r>
              <a:rPr lang="en-GB" u="sng" dirty="0" smtClean="0">
                <a:solidFill>
                  <a:schemeClr val="hlink"/>
                </a:solidFill>
                <a:hlinkClick r:id="rId3"/>
              </a:rPr>
              <a:t>=s</a:t>
            </a:r>
            <a:endParaRPr lang="en-GB" u="sng" dirty="0" smtClean="0">
              <a:solidFill>
                <a:schemeClr val="hlink"/>
              </a:solidFill>
            </a:endParaRPr>
          </a:p>
          <a:p>
            <a:pPr marL="0" lvl="0" indent="0">
              <a:spcBef>
                <a:spcPts val="1600"/>
              </a:spcBef>
              <a:buNone/>
            </a:pPr>
            <a:r>
              <a:rPr lang="en-GB" dirty="0" smtClean="0"/>
              <a:t>It’s </a:t>
            </a:r>
            <a:r>
              <a:rPr lang="en-GB" dirty="0"/>
              <a:t>up to you how you record your data, but the data </a:t>
            </a:r>
            <a:r>
              <a:rPr lang="en-GB" dirty="0" smtClean="0"/>
              <a:t>should </a:t>
            </a:r>
            <a:r>
              <a:rPr lang="en-GB" dirty="0"/>
              <a:t>be recorded in one place.</a:t>
            </a:r>
            <a:endParaRPr dirty="0"/>
          </a:p>
        </p:txBody>
      </p:sp>
      <p:sp>
        <p:nvSpPr>
          <p:cNvPr id="74" name="Google Shape;74;p12"/>
          <p:cNvSpPr txBox="1">
            <a:spLocks noGrp="1"/>
          </p:cNvSpPr>
          <p:nvPr>
            <p:ph type="title"/>
          </p:nvPr>
        </p:nvSpPr>
        <p:spPr>
          <a:xfrm>
            <a:off x="237327" y="157050"/>
            <a:ext cx="8521200" cy="6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Collecting data</a:t>
            </a:r>
            <a:endParaRPr dirty="0"/>
          </a:p>
        </p:txBody>
      </p:sp>
      <p:sp>
        <p:nvSpPr>
          <p:cNvPr id="75" name="Google Shape;75;p12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subTitle" idx="3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Activity 1</a:t>
            </a:r>
            <a:endParaRPr/>
          </a:p>
        </p:txBody>
      </p:sp>
      <p:pic>
        <p:nvPicPr>
          <p:cNvPr id="77" name="Google Shape;77;p1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73980" y="1170100"/>
            <a:ext cx="3821732" cy="3659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3"/>
          <p:cNvSpPr txBox="1">
            <a:spLocks noGrp="1"/>
          </p:cNvSpPr>
          <p:nvPr>
            <p:ph type="title"/>
          </p:nvPr>
        </p:nvSpPr>
        <p:spPr>
          <a:xfrm>
            <a:off x="310900" y="319600"/>
            <a:ext cx="8521200" cy="450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How did you record your data?</a:t>
            </a:r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subTitle" idx="1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Activity 1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4"/>
          <p:cNvSpPr txBox="1">
            <a:spLocks noGrp="1"/>
          </p:cNvSpPr>
          <p:nvPr>
            <p:ph type="body" idx="1"/>
          </p:nvPr>
        </p:nvSpPr>
        <p:spPr>
          <a:xfrm>
            <a:off x="310900" y="1017725"/>
            <a:ext cx="8522100" cy="381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You can use a table to organise your data. What could the column headings be?</a:t>
            </a:r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title"/>
          </p:nvPr>
        </p:nvSpPr>
        <p:spPr>
          <a:xfrm>
            <a:off x="310900" y="310900"/>
            <a:ext cx="8522100" cy="7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Organising your data</a:t>
            </a:r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subTitle" idx="2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Activity 2</a:t>
            </a:r>
            <a:endParaRPr/>
          </a:p>
        </p:txBody>
      </p:sp>
      <p:graphicFrame>
        <p:nvGraphicFramePr>
          <p:cNvPr id="93" name="Google Shape;93;p14"/>
          <p:cNvGraphicFramePr/>
          <p:nvPr/>
        </p:nvGraphicFramePr>
        <p:xfrm>
          <a:off x="787875" y="2086350"/>
          <a:ext cx="7239050" cy="2377260"/>
        </p:xfrm>
        <a:graphic>
          <a:graphicData uri="http://schemas.openxmlformats.org/drawingml/2006/table">
            <a:tbl>
              <a:tblPr>
                <a:noFill/>
                <a:tableStyleId>{D7773637-9FCC-47C9-9C03-75CE1DA78E2E}</a:tableStyleId>
              </a:tblPr>
              <a:tblGrid>
                <a:gridCol w="1034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4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4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4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4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341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341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>
            <a:spLocks noGrp="1"/>
          </p:cNvSpPr>
          <p:nvPr>
            <p:ph type="body" idx="1"/>
          </p:nvPr>
        </p:nvSpPr>
        <p:spPr>
          <a:xfrm>
            <a:off x="310900" y="1017725"/>
            <a:ext cx="8521200" cy="309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Did you use similar column headings to this example?</a:t>
            </a:r>
            <a:endParaRPr/>
          </a:p>
        </p:txBody>
      </p:sp>
      <p:sp>
        <p:nvSpPr>
          <p:cNvPr id="99" name="Google Shape;99;p15"/>
          <p:cNvSpPr txBox="1">
            <a:spLocks noGrp="1"/>
          </p:cNvSpPr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Organising your data</a:t>
            </a:r>
            <a:endParaRPr/>
          </a:p>
        </p:txBody>
      </p:sp>
      <p:sp>
        <p:nvSpPr>
          <p:cNvPr id="100" name="Google Shape;100;p15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7</a:t>
            </a:fld>
            <a:endParaRPr/>
          </a:p>
        </p:txBody>
      </p:sp>
      <p:sp>
        <p:nvSpPr>
          <p:cNvPr id="101" name="Google Shape;101;p15"/>
          <p:cNvSpPr txBox="1">
            <a:spLocks noGrp="1"/>
          </p:cNvSpPr>
          <p:nvPr>
            <p:ph type="subTitle" idx="3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Activity 2</a:t>
            </a:r>
            <a:endParaRPr/>
          </a:p>
        </p:txBody>
      </p:sp>
      <p:graphicFrame>
        <p:nvGraphicFramePr>
          <p:cNvPr id="102" name="Google Shape;102;p15"/>
          <p:cNvGraphicFramePr/>
          <p:nvPr/>
        </p:nvGraphicFramePr>
        <p:xfrm>
          <a:off x="787875" y="1629150"/>
          <a:ext cx="7239050" cy="2377260"/>
        </p:xfrm>
        <a:graphic>
          <a:graphicData uri="http://schemas.openxmlformats.org/drawingml/2006/table">
            <a:tbl>
              <a:tblPr>
                <a:noFill/>
                <a:tableStyleId>{D7773637-9FCC-47C9-9C03-75CE1DA78E2E}</a:tableStyleId>
              </a:tblPr>
              <a:tblGrid>
                <a:gridCol w="1034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4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4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4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4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341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341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Name</a:t>
                      </a:r>
                      <a:endParaRPr b="1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Roll 1</a:t>
                      </a:r>
                      <a:endParaRPr b="1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Roll 2</a:t>
                      </a:r>
                      <a:endParaRPr b="1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Roll 3</a:t>
                      </a:r>
                      <a:endParaRPr b="1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Roll 4</a:t>
                      </a:r>
                      <a:endParaRPr b="1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Roll 5</a:t>
                      </a:r>
                      <a:endParaRPr b="1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Total</a:t>
                      </a:r>
                      <a:endParaRPr b="1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3" name="Google Shape;103;p15"/>
          <p:cNvSpPr txBox="1">
            <a:spLocks noGrp="1"/>
          </p:cNvSpPr>
          <p:nvPr>
            <p:ph type="body" idx="2"/>
          </p:nvPr>
        </p:nvSpPr>
        <p:spPr>
          <a:xfrm>
            <a:off x="310900" y="4117599"/>
            <a:ext cx="8521200" cy="69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Organise the data you have collected on your activity sheet.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6"/>
          <p:cNvSpPr txBox="1">
            <a:spLocks noGrp="1"/>
          </p:cNvSpPr>
          <p:nvPr>
            <p:ph type="body" idx="1"/>
          </p:nvPr>
        </p:nvSpPr>
        <p:spPr>
          <a:xfrm>
            <a:off x="310900" y="1017725"/>
            <a:ext cx="8521200" cy="309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What questions could you ask and answer now?</a:t>
            </a:r>
            <a:endParaRPr/>
          </a:p>
        </p:txBody>
      </p:sp>
      <p:sp>
        <p:nvSpPr>
          <p:cNvPr id="109" name="Google Shape;109;p16"/>
          <p:cNvSpPr txBox="1">
            <a:spLocks noGrp="1"/>
          </p:cNvSpPr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How does organising your data in a table help?</a:t>
            </a:r>
            <a:endParaRPr/>
          </a:p>
        </p:txBody>
      </p:sp>
      <p:sp>
        <p:nvSpPr>
          <p:cNvPr id="110" name="Google Shape;110;p16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8</a:t>
            </a:fld>
            <a:endParaRPr/>
          </a:p>
        </p:txBody>
      </p:sp>
      <p:sp>
        <p:nvSpPr>
          <p:cNvPr id="111" name="Google Shape;111;p16"/>
          <p:cNvSpPr txBox="1">
            <a:spLocks noGrp="1"/>
          </p:cNvSpPr>
          <p:nvPr>
            <p:ph type="subTitle" idx="3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Activity 2</a:t>
            </a:r>
            <a:endParaRPr/>
          </a:p>
        </p:txBody>
      </p:sp>
      <p:graphicFrame>
        <p:nvGraphicFramePr>
          <p:cNvPr id="112" name="Google Shape;112;p16"/>
          <p:cNvGraphicFramePr/>
          <p:nvPr/>
        </p:nvGraphicFramePr>
        <p:xfrm>
          <a:off x="787875" y="1629150"/>
          <a:ext cx="7239050" cy="2377260"/>
        </p:xfrm>
        <a:graphic>
          <a:graphicData uri="http://schemas.openxmlformats.org/drawingml/2006/table">
            <a:tbl>
              <a:tblPr>
                <a:noFill/>
                <a:tableStyleId>{D7773637-9FCC-47C9-9C03-75CE1DA78E2E}</a:tableStyleId>
              </a:tblPr>
              <a:tblGrid>
                <a:gridCol w="1034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4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4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4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4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341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341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Name</a:t>
                      </a:r>
                      <a:endParaRPr b="1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Roll 1</a:t>
                      </a:r>
                      <a:endParaRPr b="1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Roll 2</a:t>
                      </a:r>
                      <a:endParaRPr b="1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Roll 3</a:t>
                      </a:r>
                      <a:endParaRPr b="1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Roll 4</a:t>
                      </a:r>
                      <a:endParaRPr b="1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Roll 5</a:t>
                      </a:r>
                      <a:endParaRPr b="1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Total</a:t>
                      </a:r>
                      <a:endParaRPr b="1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Fiza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3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4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6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5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6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30</a:t>
                      </a:r>
                      <a:endParaRPr b="1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James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2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5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4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5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17</a:t>
                      </a:r>
                      <a:endParaRPr b="1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Jean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4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3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3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12</a:t>
                      </a:r>
                      <a:endParaRPr b="1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Li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5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4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2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3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6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20</a:t>
                      </a:r>
                      <a:endParaRPr b="1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Maria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4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2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2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4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5</a:t>
                      </a:r>
                      <a:endParaRPr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b="1">
                          <a:solidFill>
                            <a:schemeClr val="dk1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17</a:t>
                      </a:r>
                      <a:endParaRPr b="1">
                        <a:solidFill>
                          <a:schemeClr val="dk1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3" name="Google Shape;113;p16"/>
          <p:cNvSpPr txBox="1">
            <a:spLocks noGrp="1"/>
          </p:cNvSpPr>
          <p:nvPr>
            <p:ph type="body" idx="2"/>
          </p:nvPr>
        </p:nvSpPr>
        <p:spPr>
          <a:xfrm>
            <a:off x="310900" y="4117599"/>
            <a:ext cx="8521200" cy="69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7"/>
          <p:cNvSpPr txBox="1">
            <a:spLocks noGrp="1"/>
          </p:cNvSpPr>
          <p:nvPr>
            <p:ph type="body" idx="1"/>
          </p:nvPr>
        </p:nvSpPr>
        <p:spPr>
          <a:xfrm>
            <a:off x="310900" y="1170124"/>
            <a:ext cx="4096500" cy="365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What could you use to make a table on a computer?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/>
              <a:t>Think about where you have seen them before.</a:t>
            </a:r>
            <a:endParaRPr/>
          </a:p>
        </p:txBody>
      </p:sp>
      <p:sp>
        <p:nvSpPr>
          <p:cNvPr id="119" name="Google Shape;119;p17"/>
          <p:cNvSpPr txBox="1">
            <a:spLocks noGrp="1"/>
          </p:cNvSpPr>
          <p:nvPr>
            <p:ph type="title"/>
          </p:nvPr>
        </p:nvSpPr>
        <p:spPr>
          <a:xfrm>
            <a:off x="310900" y="319600"/>
            <a:ext cx="8521200" cy="69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Recording your data on a computer</a:t>
            </a:r>
            <a:endParaRPr/>
          </a:p>
        </p:txBody>
      </p:sp>
      <p:sp>
        <p:nvSpPr>
          <p:cNvPr id="120" name="Google Shape;120;p17"/>
          <p:cNvSpPr txBox="1">
            <a:spLocks noGrp="1"/>
          </p:cNvSpPr>
          <p:nvPr>
            <p:ph type="sldNum" idx="12"/>
          </p:nvPr>
        </p:nvSpPr>
        <p:spPr>
          <a:xfrm>
            <a:off x="8832200" y="4829300"/>
            <a:ext cx="311700" cy="3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9</a:t>
            </a:fld>
            <a:endParaRPr/>
          </a:p>
        </p:txBody>
      </p:sp>
      <p:sp>
        <p:nvSpPr>
          <p:cNvPr id="121" name="Google Shape;121;p17"/>
          <p:cNvSpPr txBox="1">
            <a:spLocks noGrp="1"/>
          </p:cNvSpPr>
          <p:nvPr>
            <p:ph type="subTitle" idx="3"/>
          </p:nvPr>
        </p:nvSpPr>
        <p:spPr>
          <a:xfrm>
            <a:off x="5257800" y="0"/>
            <a:ext cx="3564900" cy="314100"/>
          </a:xfrm>
          <a:prstGeom prst="rect">
            <a:avLst/>
          </a:prstGeom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Activity 3</a:t>
            </a:r>
            <a:endParaRPr/>
          </a:p>
        </p:txBody>
      </p:sp>
      <p:sp>
        <p:nvSpPr>
          <p:cNvPr id="122" name="Google Shape;122;p17"/>
          <p:cNvSpPr txBox="1">
            <a:spLocks noGrp="1"/>
          </p:cNvSpPr>
          <p:nvPr>
            <p:ph type="body" idx="2"/>
          </p:nvPr>
        </p:nvSpPr>
        <p:spPr>
          <a:xfrm>
            <a:off x="4736600" y="1170100"/>
            <a:ext cx="4096500" cy="365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/>
              <a:t>You’re going to record your data in a </a:t>
            </a:r>
            <a:r>
              <a:rPr lang="en-GB" b="1"/>
              <a:t>spreadsheet.</a:t>
            </a:r>
            <a:endParaRPr b="1"/>
          </a:p>
        </p:txBody>
      </p:sp>
      <p:pic>
        <p:nvPicPr>
          <p:cNvPr id="123" name="Google Shape;12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44063" y="2197825"/>
            <a:ext cx="2281575" cy="2357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NCCE Slides">
  <a:themeElements>
    <a:clrScheme name="Simple Light">
      <a:dk1>
        <a:srgbClr val="5B5BA5"/>
      </a:dk1>
      <a:lt1>
        <a:srgbClr val="FFFFFF"/>
      </a:lt1>
      <a:dk2>
        <a:srgbClr val="E9E9F3"/>
      </a:dk2>
      <a:lt2>
        <a:srgbClr val="F2F6FC"/>
      </a:lt2>
      <a:accent1>
        <a:srgbClr val="E9F7FC"/>
      </a:accent1>
      <a:accent2>
        <a:srgbClr val="FFEFDA"/>
      </a:accent2>
      <a:accent3>
        <a:srgbClr val="ECF8F5"/>
      </a:accent3>
      <a:accent4>
        <a:srgbClr val="FEF2F6"/>
      </a:accent4>
      <a:accent5>
        <a:srgbClr val="E6E6EA"/>
      </a:accent5>
      <a:accent6>
        <a:srgbClr val="F0F6ED"/>
      </a:accent6>
      <a:hlink>
        <a:srgbClr val="3197A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539</Words>
  <Application>Microsoft Office PowerPoint</Application>
  <PresentationFormat>On-screen Show (16:9)</PresentationFormat>
  <Paragraphs>135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Quicksand</vt:lpstr>
      <vt:lpstr>Quicksand Medium</vt:lpstr>
      <vt:lpstr>Arial</vt:lpstr>
      <vt:lpstr>Wingdings</vt:lpstr>
      <vt:lpstr>NCCE Slides</vt:lpstr>
      <vt:lpstr>Lesson 1: Collecting data</vt:lpstr>
      <vt:lpstr>Lesson 1: Collecting data</vt:lpstr>
      <vt:lpstr>Collecting and organising data</vt:lpstr>
      <vt:lpstr>Collecting data</vt:lpstr>
      <vt:lpstr>How did you record your data?</vt:lpstr>
      <vt:lpstr>Organising your data</vt:lpstr>
      <vt:lpstr>Organising your data</vt:lpstr>
      <vt:lpstr>How does organising your data in a table help?</vt:lpstr>
      <vt:lpstr>Recording your data on a computer</vt:lpstr>
      <vt:lpstr>Creating a spreadsheet</vt:lpstr>
      <vt:lpstr>What’s in a spreadsheet?</vt:lpstr>
      <vt:lpstr>How confident are you? (1–3)</vt:lpstr>
      <vt:lpstr>Next lesson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1: Collecting data</dc:title>
  <cp:lastModifiedBy>Teacher</cp:lastModifiedBy>
  <cp:revision>1</cp:revision>
  <dcterms:modified xsi:type="dcterms:W3CDTF">2023-09-03T09:56:24Z</dcterms:modified>
</cp:coreProperties>
</file>