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7560000" cx="10692000"/>
  <p:notesSz cx="7560000" cy="10692000"/>
  <p:embeddedFontLst>
    <p:embeddedFont>
      <p:font typeface="Quicksand"/>
      <p:regular r:id="rId8"/>
      <p:bold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D3C050C3-6E49-4449-8F2F-7B6A7FC9549C}">
  <a:tblStyle styleId="{D3C050C3-6E49-4449-8F2F-7B6A7FC9549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381" orient="horz"/>
        <p:guide pos="3368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font" Target="fonts/Quicksand-bold.fntdata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Quicksand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1004515" y="685800"/>
            <a:ext cx="48495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0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Last updated: 08-02-22</a:t>
            </a:r>
            <a:endParaRPr sz="1000">
              <a:latin typeface="Quicksand"/>
              <a:ea typeface="Quicksand"/>
              <a:cs typeface="Quicksand"/>
              <a:sym typeface="Quicksand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64478" y="1094388"/>
            <a:ext cx="9963000" cy="30168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1pPr>
            <a:lvl2pPr lvl="1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2pPr>
            <a:lvl3pPr lvl="2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3pPr>
            <a:lvl4pPr lvl="3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4pPr>
            <a:lvl5pPr lvl="4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5pPr>
            <a:lvl6pPr lvl="5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6pPr>
            <a:lvl7pPr lvl="6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7pPr>
            <a:lvl8pPr lvl="7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8pPr>
            <a:lvl9pPr lvl="8" algn="ctr">
              <a:spcBef>
                <a:spcPts val="0"/>
              </a:spcBef>
              <a:spcAft>
                <a:spcPts val="0"/>
              </a:spcAft>
              <a:buSzPts val="6600"/>
              <a:buNone/>
              <a:defRPr sz="66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64468" y="4165643"/>
            <a:ext cx="9963000" cy="1164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64468" y="1625801"/>
            <a:ext cx="9963000" cy="28860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15200"/>
              <a:buNone/>
              <a:defRPr sz="152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64468" y="4633192"/>
            <a:ext cx="9963000" cy="19119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74650" lvl="0" marL="457200" algn="ctr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 algn="ctr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 algn="ctr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ctr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 algn="ctr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 algn="ctr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 algn="ctr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ctr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 algn="ctr">
              <a:spcBef>
                <a:spcPts val="2000"/>
              </a:spcBef>
              <a:spcAft>
                <a:spcPts val="20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64468" y="3161354"/>
            <a:ext cx="9963000" cy="1237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600"/>
              <a:buNone/>
              <a:defRPr sz="4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2000"/>
              </a:spcBef>
              <a:spcAft>
                <a:spcPts val="20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64468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5650483" y="1693927"/>
            <a:ext cx="4677000" cy="50214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64468" y="816630"/>
            <a:ext cx="3283500" cy="1110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64468" y="2042457"/>
            <a:ext cx="3283500" cy="46731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23850" lvl="0" marL="457200">
              <a:spcBef>
                <a:spcPts val="0"/>
              </a:spcBef>
              <a:spcAft>
                <a:spcPts val="0"/>
              </a:spcAft>
              <a:buSzPts val="1500"/>
              <a:buChar char="●"/>
              <a:defRPr sz="1500"/>
            </a:lvl1pPr>
            <a:lvl2pPr indent="-323850" lvl="1" marL="9144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2pPr>
            <a:lvl3pPr indent="-323850" lvl="2" marL="13716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3pPr>
            <a:lvl4pPr indent="-323850" lvl="3" marL="18288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4pPr>
            <a:lvl5pPr indent="-323850" lvl="4" marL="22860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5pPr>
            <a:lvl6pPr indent="-323850" lvl="5" marL="2743200">
              <a:spcBef>
                <a:spcPts val="2000"/>
              </a:spcBef>
              <a:spcAft>
                <a:spcPts val="0"/>
              </a:spcAft>
              <a:buSzPts val="1500"/>
              <a:buChar char="■"/>
              <a:defRPr sz="1500"/>
            </a:lvl6pPr>
            <a:lvl7pPr indent="-323850" lvl="6" marL="3200400">
              <a:spcBef>
                <a:spcPts val="2000"/>
              </a:spcBef>
              <a:spcAft>
                <a:spcPts val="0"/>
              </a:spcAft>
              <a:buSzPts val="1500"/>
              <a:buChar char="●"/>
              <a:defRPr sz="1500"/>
            </a:lvl7pPr>
            <a:lvl8pPr indent="-323850" lvl="7" marL="3657600">
              <a:spcBef>
                <a:spcPts val="2000"/>
              </a:spcBef>
              <a:spcAft>
                <a:spcPts val="0"/>
              </a:spcAft>
              <a:buSzPts val="1500"/>
              <a:buChar char="○"/>
              <a:defRPr sz="1500"/>
            </a:lvl8pPr>
            <a:lvl9pPr indent="-323850" lvl="8" marL="4114800">
              <a:spcBef>
                <a:spcPts val="2000"/>
              </a:spcBef>
              <a:spcAft>
                <a:spcPts val="2000"/>
              </a:spcAft>
              <a:buSzPts val="1500"/>
              <a:buChar char="■"/>
              <a:defRPr sz="15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573245" y="661638"/>
            <a:ext cx="7445700" cy="60126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1pPr>
            <a:lvl2pPr lvl="1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2pPr>
            <a:lvl3pPr lvl="2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3pPr>
            <a:lvl4pPr lvl="3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4pPr>
            <a:lvl5pPr lvl="4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5pPr>
            <a:lvl6pPr lvl="5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6pPr>
            <a:lvl7pPr lvl="6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7pPr>
            <a:lvl8pPr lvl="7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8pPr>
            <a:lvl9pPr lvl="8">
              <a:spcBef>
                <a:spcPts val="0"/>
              </a:spcBef>
              <a:spcAft>
                <a:spcPts val="0"/>
              </a:spcAft>
              <a:buSzPts val="6100"/>
              <a:buNone/>
              <a:defRPr sz="61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5346000" y="-184"/>
            <a:ext cx="5346000" cy="7560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310447" y="1812541"/>
            <a:ext cx="4730100" cy="2178600"/>
          </a:xfrm>
          <a:prstGeom prst="rect">
            <a:avLst/>
          </a:prstGeom>
        </p:spPr>
        <p:txBody>
          <a:bodyPr anchorCtr="0" anchor="b" bIns="116050" lIns="116050" spcFirstLastPara="1" rIns="116050" wrap="square" tIns="11605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1pPr>
            <a:lvl2pPr lvl="1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2pPr>
            <a:lvl3pPr lvl="2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3pPr>
            <a:lvl4pPr lvl="3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4pPr>
            <a:lvl5pPr lvl="4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5pPr>
            <a:lvl6pPr lvl="5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6pPr>
            <a:lvl7pPr lvl="6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7pPr>
            <a:lvl8pPr lvl="7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8pPr>
            <a:lvl9pPr lvl="8" algn="ctr">
              <a:spcBef>
                <a:spcPts val="0"/>
              </a:spcBef>
              <a:spcAft>
                <a:spcPts val="0"/>
              </a:spcAft>
              <a:buSzPts val="5300"/>
              <a:buNone/>
              <a:defRPr sz="53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310447" y="4120005"/>
            <a:ext cx="4730100" cy="1815300"/>
          </a:xfrm>
          <a:prstGeom prst="rect">
            <a:avLst/>
          </a:prstGeom>
        </p:spPr>
        <p:txBody>
          <a:bodyPr anchorCtr="0" anchor="t" bIns="116050" lIns="116050" spcFirstLastPara="1" rIns="116050" wrap="square" tIns="11605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700"/>
              <a:buNone/>
              <a:defRPr sz="27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5775715" y="1064257"/>
            <a:ext cx="4486500" cy="54312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indent="-374650" lvl="0" marL="457200">
              <a:spcBef>
                <a:spcPts val="0"/>
              </a:spcBef>
              <a:spcAft>
                <a:spcPts val="0"/>
              </a:spcAft>
              <a:buSzPts val="2300"/>
              <a:buChar char="●"/>
              <a:defRPr/>
            </a:lvl1pPr>
            <a:lvl2pPr indent="-342900" lvl="1" marL="91440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2pPr>
            <a:lvl3pPr indent="-342900" lvl="2" marL="137160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4pPr>
            <a:lvl5pPr indent="-342900" lvl="4" marL="228600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5pPr>
            <a:lvl6pPr indent="-342900" lvl="5" marL="2743200">
              <a:spcBef>
                <a:spcPts val="2000"/>
              </a:spcBef>
              <a:spcAft>
                <a:spcPts val="0"/>
              </a:spcAft>
              <a:buSzPts val="1800"/>
              <a:buChar char="■"/>
              <a:defRPr/>
            </a:lvl6pPr>
            <a:lvl7pPr indent="-342900" lvl="6" marL="3200400">
              <a:spcBef>
                <a:spcPts val="200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>
              <a:spcBef>
                <a:spcPts val="2000"/>
              </a:spcBef>
              <a:spcAft>
                <a:spcPts val="0"/>
              </a:spcAft>
              <a:buSzPts val="1800"/>
              <a:buChar char="○"/>
              <a:defRPr/>
            </a:lvl8pPr>
            <a:lvl9pPr indent="-342900" lvl="8" marL="4114800">
              <a:spcBef>
                <a:spcPts val="2000"/>
              </a:spcBef>
              <a:spcAft>
                <a:spcPts val="2000"/>
              </a:spcAft>
              <a:buSzPts val="18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64468" y="6218168"/>
            <a:ext cx="7014300" cy="8895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64468" y="654105"/>
            <a:ext cx="99630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None/>
              <a:defRPr sz="36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64468" y="1693927"/>
            <a:ext cx="9963000" cy="5021400"/>
          </a:xfrm>
          <a:prstGeom prst="rect">
            <a:avLst/>
          </a:prstGeom>
          <a:noFill/>
          <a:ln>
            <a:noFill/>
          </a:ln>
        </p:spPr>
        <p:txBody>
          <a:bodyPr anchorCtr="0" anchor="t" bIns="116050" lIns="116050" spcFirstLastPara="1" rIns="116050" wrap="square" tIns="116050">
            <a:noAutofit/>
          </a:bodyPr>
          <a:lstStyle>
            <a:lvl1pPr indent="-3746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300"/>
              <a:buChar char="●"/>
              <a:defRPr sz="2300">
                <a:solidFill>
                  <a:schemeClr val="dk2"/>
                </a:solidFill>
              </a:defRPr>
            </a:lvl1pPr>
            <a:lvl2pPr indent="-342900" lvl="1" marL="914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2pPr>
            <a:lvl3pPr indent="-342900" lvl="2" marL="1371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3pPr>
            <a:lvl4pPr indent="-342900" lvl="3" marL="18288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4pPr>
            <a:lvl5pPr indent="-342900" lvl="4" marL="22860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5pPr>
            <a:lvl6pPr indent="-342900" lvl="5" marL="27432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6pPr>
            <a:lvl7pPr indent="-342900" lvl="6" marL="32004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7pPr>
            <a:lvl8pPr indent="-342900" lvl="7" marL="3657600">
              <a:lnSpc>
                <a:spcPct val="115000"/>
              </a:lnSpc>
              <a:spcBef>
                <a:spcPts val="2000"/>
              </a:spcBef>
              <a:spcAft>
                <a:spcPts val="0"/>
              </a:spcAft>
              <a:buClr>
                <a:schemeClr val="dk2"/>
              </a:buClr>
              <a:buSzPts val="1800"/>
              <a:buChar char="○"/>
              <a:defRPr sz="1800">
                <a:solidFill>
                  <a:schemeClr val="dk2"/>
                </a:solidFill>
              </a:defRPr>
            </a:lvl8pPr>
            <a:lvl9pPr indent="-342900" lvl="8" marL="4114800">
              <a:lnSpc>
                <a:spcPct val="115000"/>
              </a:lnSpc>
              <a:spcBef>
                <a:spcPts val="2000"/>
              </a:spcBef>
              <a:spcAft>
                <a:spcPts val="2000"/>
              </a:spcAft>
              <a:buClr>
                <a:schemeClr val="dk2"/>
              </a:buClr>
              <a:buSzPts val="1800"/>
              <a:buChar char="■"/>
              <a:defRPr sz="18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9906772" y="6854072"/>
            <a:ext cx="641700" cy="578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116050" lIns="116050" spcFirstLastPara="1" rIns="116050" wrap="square" tIns="116050">
            <a:no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hyperlink" Target="http://ncce.io/tcc" TargetMode="External"/><Relationship Id="rId5" Type="http://schemas.openxmlformats.org/officeDocument/2006/relationships/hyperlink" Target="http://ncce.io/ogl" TargetMode="External"/><Relationship Id="rId6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4" name="Google Shape;54;p13"/>
          <p:cNvGraphicFramePr/>
          <p:nvPr/>
        </p:nvGraphicFramePr>
        <p:xfrm>
          <a:off x="304800" y="3048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{D3C050C3-6E49-4449-8F2F-7B6A7FC9549C}</a:tableStyleId>
              </a:tblPr>
              <a:tblGrid>
                <a:gridCol w="4895850"/>
                <a:gridCol w="5048250"/>
              </a:tblGrid>
              <a:tr h="5461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solidFill>
                            <a:srgbClr val="666666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Year 2 - Introduction to spreadsheets</a:t>
                      </a:r>
                      <a:endParaRPr sz="900">
                        <a:solidFill>
                          <a:srgbClr val="666666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solidFill>
                            <a:srgbClr val="666666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Lesson 2 – Formatting a spreadsheet</a:t>
                      </a:r>
                      <a:endParaRPr sz="900">
                        <a:solidFill>
                          <a:srgbClr val="666666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63500" marB="63500" marR="63500" marL="63500">
                    <a:lnL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9525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solidFill>
                            <a:srgbClr val="666666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H</a:t>
                      </a:r>
                      <a:r>
                        <a:rPr lang="en-GB" sz="900">
                          <a:solidFill>
                            <a:srgbClr val="666666"/>
                          </a:solidFill>
                          <a:latin typeface="Quicksand"/>
                          <a:ea typeface="Quicksand"/>
                          <a:cs typeface="Quicksand"/>
                          <a:sym typeface="Quicksand"/>
                        </a:rPr>
                        <a:t>andout</a:t>
                      </a:r>
                      <a:endParaRPr sz="900">
                        <a:solidFill>
                          <a:srgbClr val="666666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indent="0" lvl="0" marL="0" marR="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666666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  <a:p>
                      <a:pPr indent="0" lvl="0" marL="0" marR="95250" rtl="0" algn="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900">
                        <a:solidFill>
                          <a:srgbClr val="666666"/>
                        </a:solidFill>
                        <a:latin typeface="Quicksand"/>
                        <a:ea typeface="Quicksand"/>
                        <a:cs typeface="Quicksand"/>
                        <a:sym typeface="Quicksand"/>
                      </a:endParaRPr>
                    </a:p>
                  </a:txBody>
                  <a:tcPr marT="63500" marB="63500" marR="63500" marL="63500">
                    <a:lnL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55" name="Google Shape;55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4800" y="850900"/>
            <a:ext cx="1714500" cy="7620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680225" y="1612900"/>
            <a:ext cx="9020700" cy="30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GB" sz="2400">
                <a:solidFill>
                  <a:srgbClr val="5B5BA5"/>
                </a:solidFill>
                <a:latin typeface="Quicksand"/>
                <a:ea typeface="Quicksand"/>
                <a:cs typeface="Quicksand"/>
                <a:sym typeface="Quicksand"/>
              </a:rPr>
              <a:t>Which format?</a:t>
            </a:r>
            <a:endParaRPr b="1" sz="2400">
              <a:solidFill>
                <a:srgbClr val="5B5BA5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15000"/>
              </a:lnSpc>
              <a:spcBef>
                <a:spcPts val="1800"/>
              </a:spcBef>
              <a:spcAft>
                <a:spcPts val="0"/>
              </a:spcAft>
              <a:buNone/>
            </a:pPr>
            <a:r>
              <a:rPr lang="en-GB" sz="16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This part of a spreadsheet contains the data formats listed below. Mark on the table where you can see each format.</a:t>
            </a:r>
            <a:endParaRPr sz="16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rgbClr val="5B5BA5"/>
              </a:buClr>
              <a:buSzPts val="1100"/>
              <a:buFont typeface="Quicksand"/>
              <a:buChar char="●"/>
            </a:pPr>
            <a:r>
              <a:rPr lang="en-GB" sz="11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Plain text</a:t>
            </a:r>
            <a:endParaRPr sz="11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B5BA5"/>
              </a:buClr>
              <a:buSzPts val="1100"/>
              <a:buFont typeface="Quicksand"/>
              <a:buChar char="●"/>
            </a:pPr>
            <a:r>
              <a:rPr lang="en-GB" sz="11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Date</a:t>
            </a:r>
            <a:endParaRPr sz="11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B5BA5"/>
              </a:buClr>
              <a:buSzPts val="1100"/>
              <a:buFont typeface="Quicksand"/>
              <a:buChar char="●"/>
            </a:pPr>
            <a:r>
              <a:rPr lang="en-GB" sz="11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Number</a:t>
            </a:r>
            <a:endParaRPr sz="11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B5BA5"/>
              </a:buClr>
              <a:buSzPts val="1100"/>
              <a:buFont typeface="Quicksand"/>
              <a:buChar char="●"/>
            </a:pPr>
            <a:r>
              <a:rPr lang="en-GB" sz="11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Duration</a:t>
            </a:r>
            <a:endParaRPr sz="11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-29845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B5BA5"/>
              </a:buClr>
              <a:buSzPts val="1100"/>
              <a:buFont typeface="Quicksand"/>
              <a:buChar char="●"/>
            </a:pPr>
            <a:r>
              <a:rPr lang="en-GB" sz="1100">
                <a:solidFill>
                  <a:schemeClr val="dk1"/>
                </a:solidFill>
                <a:latin typeface="Quicksand"/>
                <a:ea typeface="Quicksand"/>
                <a:cs typeface="Quicksand"/>
                <a:sym typeface="Quicksand"/>
              </a:rPr>
              <a:t>Currency</a:t>
            </a:r>
            <a:endParaRPr sz="1100">
              <a:solidFill>
                <a:schemeClr val="dk1"/>
              </a:solidFill>
              <a:latin typeface="Quicksand"/>
              <a:ea typeface="Quicksand"/>
              <a:cs typeface="Quicksand"/>
              <a:sym typeface="Quicksand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680225" y="6725675"/>
            <a:ext cx="9568800" cy="68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666666"/>
                </a:solidFill>
                <a:latin typeface="Quicksand"/>
                <a:ea typeface="Quicksand"/>
                <a:cs typeface="Quicksand"/>
                <a:sym typeface="Quicksand"/>
              </a:rPr>
              <a:t>Resources are updated regularly — the latest version is available at: </a:t>
            </a:r>
            <a:r>
              <a:rPr lang="en-GB" sz="900" u="sng">
                <a:solidFill>
                  <a:srgbClr val="1155CC"/>
                </a:solidFill>
                <a:latin typeface="Quicksand"/>
                <a:ea typeface="Quicksand"/>
                <a:cs typeface="Quicksand"/>
                <a:sym typeface="Quicksand"/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ncce.io/tcc</a:t>
            </a:r>
            <a:r>
              <a:rPr lang="en-GB" sz="900">
                <a:solidFill>
                  <a:srgbClr val="666666"/>
                </a:solidFill>
                <a:latin typeface="Quicksand"/>
                <a:ea typeface="Quicksand"/>
                <a:cs typeface="Quicksand"/>
                <a:sym typeface="Quicksand"/>
              </a:rPr>
              <a:t>.</a:t>
            </a:r>
            <a:endParaRPr sz="900">
              <a:solidFill>
                <a:srgbClr val="666666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666666"/>
              </a:solidFill>
              <a:latin typeface="Quicksand"/>
              <a:ea typeface="Quicksand"/>
              <a:cs typeface="Quicksand"/>
              <a:sym typeface="Quicksand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900">
                <a:solidFill>
                  <a:srgbClr val="666666"/>
                </a:solidFill>
                <a:latin typeface="Quicksand"/>
                <a:ea typeface="Quicksand"/>
                <a:cs typeface="Quicksand"/>
                <a:sym typeface="Quicksand"/>
              </a:rPr>
              <a:t>This resource is licensed under the Open Government Licence, version 3. For more information on this licence, see</a:t>
            </a:r>
            <a:r>
              <a:rPr lang="en-GB" sz="900" u="sng">
                <a:solidFill>
                  <a:srgbClr val="1155CC"/>
                </a:solidFill>
                <a:latin typeface="Quicksand"/>
                <a:ea typeface="Quicksand"/>
                <a:cs typeface="Quicksand"/>
                <a:sym typeface="Quicksand"/>
                <a:hlinkClick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ncce.io/ogl</a:t>
            </a:r>
            <a:r>
              <a:rPr lang="en-GB" sz="900">
                <a:solidFill>
                  <a:srgbClr val="666666"/>
                </a:solidFill>
                <a:latin typeface="Quicksand"/>
                <a:ea typeface="Quicksand"/>
                <a:cs typeface="Quicksand"/>
                <a:sym typeface="Quicksand"/>
              </a:rPr>
              <a:t>.</a:t>
            </a:r>
            <a:endParaRPr/>
          </a:p>
        </p:txBody>
      </p:sp>
      <p:pic>
        <p:nvPicPr>
          <p:cNvPr id="58" name="Google Shape;58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632100" y="4399825"/>
            <a:ext cx="9119351" cy="1802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