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7560000" cx="10692000"/>
  <p:notesSz cx="7560000" cy="10692000"/>
  <p:embeddedFontLst>
    <p:embeddedFont>
      <p:font typeface="Quicksand"/>
      <p:regular r:id="rId8"/>
      <p:bold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04263D3-3986-4596-8957-B9D7CAACACBA}">
  <a:tblStyle styleId="{704263D3-3986-4596-8957-B9D7CAACACB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381" orient="horz"/>
        <p:guide pos="33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Quicksand-bold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Quicksand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Last updated: 08-02-22</a:t>
            </a:r>
            <a:endParaRPr sz="10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74650" lvl="0" marL="45720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 algn="ctr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ctr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ctr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ctr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ctr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ctr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ctr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ctr">
              <a:spcBef>
                <a:spcPts val="2000"/>
              </a:spcBef>
              <a:spcAft>
                <a:spcPts val="20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2000"/>
              </a:spcBef>
              <a:spcAft>
                <a:spcPts val="20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1pPr>
            <a:lvl2pPr lvl="1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2pPr>
            <a:lvl3pPr lvl="2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3pPr>
            <a:lvl4pPr lvl="3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4pPr>
            <a:lvl5pPr lvl="4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5pPr>
            <a:lvl6pPr lvl="5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6pPr>
            <a:lvl7pPr lvl="6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7pPr>
            <a:lvl8pPr lvl="7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8pPr>
            <a:lvl9pPr lvl="8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2000"/>
              </a:spcBef>
              <a:spcAft>
                <a:spcPts val="20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746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1pPr>
            <a:lvl2pPr indent="-342900" lvl="1" marL="914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2pPr>
            <a:lvl3pPr indent="-342900" lvl="2" marL="1371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3pPr>
            <a:lvl4pPr indent="-342900" lvl="3" marL="18288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4pPr>
            <a:lvl5pPr indent="-342900" lvl="4" marL="22860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5pPr>
            <a:lvl6pPr indent="-342900" lvl="5" marL="27432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6pPr>
            <a:lvl7pPr indent="-342900" lvl="6" marL="3200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7pPr>
            <a:lvl8pPr indent="-342900" lvl="7" marL="3657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8pPr>
            <a:lvl9pPr indent="-342900" lvl="8" marL="411480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hyperlink" Target="http://ncce.io/tcc" TargetMode="External"/><Relationship Id="rId5" Type="http://schemas.openxmlformats.org/officeDocument/2006/relationships/hyperlink" Target="http://ncce.io/ogl" TargetMode="External"/><Relationship Id="rId6" Type="http://schemas.openxmlformats.org/officeDocument/2006/relationships/image" Target="../media/image1.png"/><Relationship Id="rId7" Type="http://schemas.openxmlformats.org/officeDocument/2006/relationships/image" Target="../media/image4.png"/><Relationship Id="rId8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" name="Google Shape;54;p13"/>
          <p:cNvGraphicFramePr/>
          <p:nvPr/>
        </p:nvGraphicFramePr>
        <p:xfrm>
          <a:off x="304800" y="3048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{704263D3-3986-4596-8957-B9D7CAACACBA}</a:tableStyleId>
              </a:tblPr>
              <a:tblGrid>
                <a:gridCol w="4895850"/>
                <a:gridCol w="5048250"/>
              </a:tblGrid>
              <a:tr h="546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solidFill>
                            <a:srgbClr val="666666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Year 6 -Introducing spreadsheets</a:t>
                      </a:r>
                      <a:endParaRPr sz="900">
                        <a:solidFill>
                          <a:srgbClr val="666666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solidFill>
                            <a:srgbClr val="666666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Lesson 2 – Formatting a spreadsheet</a:t>
                      </a:r>
                      <a:endParaRPr sz="900">
                        <a:solidFill>
                          <a:srgbClr val="666666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63500" marB="63500" marR="63500" marL="63500">
                    <a:lnL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9525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solidFill>
                            <a:srgbClr val="666666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Handout</a:t>
                      </a:r>
                      <a:endParaRPr sz="900">
                        <a:solidFill>
                          <a:srgbClr val="666666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666666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indent="0" lvl="0" marL="0" marR="9525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666666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63500" marB="63500" marR="63500" marL="63500">
                    <a:lnL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4800" y="850900"/>
            <a:ext cx="1714500" cy="7620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680225" y="1612900"/>
            <a:ext cx="94902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>
                <a:solidFill>
                  <a:srgbClr val="5B5BA5"/>
                </a:solidFill>
                <a:latin typeface="Quicksand"/>
                <a:ea typeface="Quicksand"/>
                <a:cs typeface="Quicksand"/>
                <a:sym typeface="Quicksand"/>
              </a:rPr>
              <a:t>Applying formats</a:t>
            </a:r>
            <a:endParaRPr b="1" sz="2400">
              <a:solidFill>
                <a:srgbClr val="5B5BA5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600"/>
              </a:spcAft>
              <a:buNone/>
            </a:pPr>
            <a:r>
              <a:rPr lang="en-GB" sz="16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Select the cells you want to format, then follow the steps below.</a:t>
            </a:r>
            <a:endParaRPr sz="11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680225" y="6725675"/>
            <a:ext cx="9568800" cy="68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rgbClr val="666666"/>
                </a:solidFill>
                <a:latin typeface="Quicksand"/>
                <a:ea typeface="Quicksand"/>
                <a:cs typeface="Quicksand"/>
                <a:sym typeface="Quicksand"/>
              </a:rPr>
              <a:t>Resources are updated regularly — the latest version is available at: </a:t>
            </a:r>
            <a:r>
              <a:rPr lang="en-GB" sz="900" u="sng">
                <a:solidFill>
                  <a:srgbClr val="1155CC"/>
                </a:solidFill>
                <a:latin typeface="Quicksand"/>
                <a:ea typeface="Quicksand"/>
                <a:cs typeface="Quicksand"/>
                <a:sym typeface="Quicksand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ncce.io/tcc</a:t>
            </a:r>
            <a:r>
              <a:rPr lang="en-GB" sz="900">
                <a:solidFill>
                  <a:srgbClr val="666666"/>
                </a:solidFill>
                <a:latin typeface="Quicksand"/>
                <a:ea typeface="Quicksand"/>
                <a:cs typeface="Quicksand"/>
                <a:sym typeface="Quicksand"/>
              </a:rPr>
              <a:t>.</a:t>
            </a:r>
            <a:endParaRPr sz="900">
              <a:solidFill>
                <a:srgbClr val="666666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666666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rgbClr val="666666"/>
                </a:solidFill>
                <a:latin typeface="Quicksand"/>
                <a:ea typeface="Quicksand"/>
                <a:cs typeface="Quicksand"/>
                <a:sym typeface="Quicksand"/>
              </a:rPr>
              <a:t>This resource is licensed under the Open Government Licence, version 3. For more information on this licence, see</a:t>
            </a:r>
            <a:r>
              <a:rPr lang="en-GB" sz="900" u="sng">
                <a:solidFill>
                  <a:srgbClr val="1155CC"/>
                </a:solidFill>
                <a:latin typeface="Quicksand"/>
                <a:ea typeface="Quicksand"/>
                <a:cs typeface="Quicksand"/>
                <a:sym typeface="Quicksand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ncce.io/ogl</a:t>
            </a:r>
            <a:r>
              <a:rPr lang="en-GB" sz="900">
                <a:solidFill>
                  <a:srgbClr val="666666"/>
                </a:solidFill>
                <a:latin typeface="Quicksand"/>
                <a:ea typeface="Quicksand"/>
                <a:cs typeface="Quicksand"/>
                <a:sym typeface="Quicksand"/>
              </a:rPr>
              <a:t>.</a:t>
            </a:r>
            <a:endParaRPr/>
          </a:p>
        </p:txBody>
      </p:sp>
      <p:sp>
        <p:nvSpPr>
          <p:cNvPr id="58" name="Google Shape;58;p13"/>
          <p:cNvSpPr txBox="1"/>
          <p:nvPr/>
        </p:nvSpPr>
        <p:spPr>
          <a:xfrm>
            <a:off x="1265540" y="2770325"/>
            <a:ext cx="39057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-GB" sz="1800">
                <a:solidFill>
                  <a:srgbClr val="5B5BA5"/>
                </a:solidFill>
                <a:latin typeface="Quicksand"/>
                <a:ea typeface="Quicksand"/>
                <a:cs typeface="Quicksand"/>
                <a:sym typeface="Quicksand"/>
              </a:rPr>
              <a:t>Click on ‘format’</a:t>
            </a:r>
            <a:endParaRPr sz="1800">
              <a:solidFill>
                <a:srgbClr val="5B5BA5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768100" y="2770325"/>
            <a:ext cx="448200" cy="449400"/>
          </a:xfrm>
          <a:prstGeom prst="ellipse">
            <a:avLst/>
          </a:prstGeom>
          <a:solidFill>
            <a:srgbClr val="5B5BA5"/>
          </a:solidFill>
          <a:ln cap="flat" cmpd="sng" w="9525">
            <a:solidFill>
              <a:srgbClr val="5B5B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FFFFFF"/>
                </a:solidFill>
                <a:latin typeface="Quicksand"/>
                <a:ea typeface="Quicksand"/>
                <a:cs typeface="Quicksand"/>
                <a:sym typeface="Quicksand"/>
              </a:rPr>
              <a:t>1</a:t>
            </a:r>
            <a:endParaRPr b="1">
              <a:solidFill>
                <a:srgbClr val="FFFFFF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768100" y="4662877"/>
            <a:ext cx="448200" cy="449400"/>
          </a:xfrm>
          <a:prstGeom prst="ellipse">
            <a:avLst/>
          </a:prstGeom>
          <a:solidFill>
            <a:srgbClr val="5B5BA5"/>
          </a:solidFill>
          <a:ln cap="flat" cmpd="sng" w="9525">
            <a:solidFill>
              <a:srgbClr val="5B5B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FFFFFF"/>
                </a:solidFill>
                <a:latin typeface="Quicksand"/>
                <a:ea typeface="Quicksand"/>
                <a:cs typeface="Quicksand"/>
                <a:sym typeface="Quicksand"/>
              </a:rPr>
              <a:t>2</a:t>
            </a:r>
            <a:endParaRPr b="1">
              <a:solidFill>
                <a:srgbClr val="FFFFFF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1265540" y="4662877"/>
            <a:ext cx="39057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-GB" sz="1800">
                <a:solidFill>
                  <a:srgbClr val="5B5BA5"/>
                </a:solidFill>
                <a:latin typeface="Quicksand"/>
                <a:ea typeface="Quicksand"/>
                <a:cs typeface="Quicksand"/>
                <a:sym typeface="Quicksand"/>
              </a:rPr>
              <a:t>Hover over ‘Number’</a:t>
            </a:r>
            <a:endParaRPr sz="1800">
              <a:solidFill>
                <a:srgbClr val="5B5BA5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62" name="Google Shape;62;p13"/>
          <p:cNvSpPr/>
          <p:nvPr/>
        </p:nvSpPr>
        <p:spPr>
          <a:xfrm>
            <a:off x="5603953" y="2770325"/>
            <a:ext cx="448200" cy="449400"/>
          </a:xfrm>
          <a:prstGeom prst="ellipse">
            <a:avLst/>
          </a:prstGeom>
          <a:solidFill>
            <a:srgbClr val="5B5BA5"/>
          </a:solidFill>
          <a:ln cap="flat" cmpd="sng" w="9525">
            <a:solidFill>
              <a:srgbClr val="5B5B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FFFFFF"/>
                </a:solidFill>
                <a:latin typeface="Quicksand"/>
                <a:ea typeface="Quicksand"/>
                <a:cs typeface="Quicksand"/>
                <a:sym typeface="Quicksand"/>
              </a:rPr>
              <a:t>3</a:t>
            </a:r>
            <a:endParaRPr b="1">
              <a:solidFill>
                <a:srgbClr val="FFFFFF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6052387" y="2770325"/>
            <a:ext cx="17502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-GB" sz="1800">
                <a:solidFill>
                  <a:srgbClr val="5B5BA5"/>
                </a:solidFill>
                <a:latin typeface="Quicksand"/>
                <a:ea typeface="Quicksand"/>
                <a:cs typeface="Quicksand"/>
                <a:sym typeface="Quicksand"/>
              </a:rPr>
              <a:t>Choose a format from the list</a:t>
            </a:r>
            <a:endParaRPr sz="1800">
              <a:solidFill>
                <a:srgbClr val="5B5BA5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pic>
        <p:nvPicPr>
          <p:cNvPr id="64" name="Google Shape;64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68100" y="3386456"/>
            <a:ext cx="3799070" cy="103429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953915" y="2770325"/>
            <a:ext cx="2005211" cy="3819597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68100" y="5354628"/>
            <a:ext cx="3906750" cy="1235297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3"/>
          <p:cNvSpPr/>
          <p:nvPr/>
        </p:nvSpPr>
        <p:spPr>
          <a:xfrm>
            <a:off x="2190900" y="3622684"/>
            <a:ext cx="665700" cy="306600"/>
          </a:xfrm>
          <a:prstGeom prst="ellipse">
            <a:avLst/>
          </a:prstGeom>
          <a:noFill/>
          <a:ln cap="flat" cmpd="sng" w="28575">
            <a:solidFill>
              <a:srgbClr val="5B5B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3"/>
          <p:cNvSpPr/>
          <p:nvPr/>
        </p:nvSpPr>
        <p:spPr>
          <a:xfrm>
            <a:off x="2546265" y="6117548"/>
            <a:ext cx="665700" cy="306600"/>
          </a:xfrm>
          <a:prstGeom prst="ellipse">
            <a:avLst/>
          </a:prstGeom>
          <a:noFill/>
          <a:ln cap="flat" cmpd="sng" w="28575">
            <a:solidFill>
              <a:srgbClr val="5B5B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