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5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Quicksand" panose="020B0604020202020204" charset="0"/>
      <p:regular r:id="rId17"/>
      <p:bold r:id="rId18"/>
    </p:embeddedFont>
    <p:embeddedFont>
      <p:font typeface="Handlee" panose="020B0604020202020204" charset="0"/>
      <p:regular r:id="rId19"/>
    </p:embeddedFont>
    <p:embeddedFont>
      <p:font typeface="Quicksand Medium" panose="020B060402020202020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F23D01C-BB38-46AF-AA88-11383895850E}">
  <a:tblStyle styleId="{EF23D01C-BB38-46AF-AA88-11383895850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ncce.io/tcc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ncce.io/ogl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note-post-it-reminder-sticky-note-147951/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thumb-up-hand-like-confirm-go-top-307176/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5ea948baa0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5ea948baa0_1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Last updated: 08-02-22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Resources are updated regularly — the latest version is available at:</a:t>
            </a:r>
            <a:r>
              <a:rPr lang="en-GB" sz="10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-GB" sz="10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ncce.io/tcc</a:t>
            </a:r>
            <a:r>
              <a:rPr lang="en-GB" sz="10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0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 </a:t>
            </a:r>
            <a:r>
              <a:rPr lang="en-GB" sz="10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ncce.io/ogl</a:t>
            </a:r>
            <a:r>
              <a:rPr lang="en-GB" sz="10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0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f376e353f5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f376e353f5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f376e353f5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f376e353f5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434343"/>
                </a:solidFill>
                <a:latin typeface="Quicksand"/>
                <a:ea typeface="Quicksand"/>
                <a:cs typeface="Quicksand"/>
                <a:sym typeface="Quicksand"/>
              </a:rPr>
              <a:t>‘Duration’ is used to record periods of time such as the length of a journey.  Tell the learners that they will use this to format the ‘Travel duration’ column in their spreadsheet.   </a:t>
            </a:r>
            <a:endParaRPr sz="9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75297c20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f75297c20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Sticky note: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https://pixabay.com/vectors/note-post-it-reminder-sticky-note-147951/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1293985b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1293985b7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Image source: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https://pixabay.com/vectors/thumb-up-hand-like-confirm-go-top-307176/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5eb07e6303_5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5eb07e6303_5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5ea948baa0_1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5ea948baa0_1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f376e353f5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f376e353f5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434343"/>
                </a:solidFill>
                <a:latin typeface="Quicksand"/>
                <a:ea typeface="Quicksand"/>
                <a:cs typeface="Quicksand"/>
                <a:sym typeface="Quicksand"/>
              </a:rPr>
              <a:t>Tell the learners that each of the boxes that make up a table in a spreadsheet is called a cell.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f376e353f5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f376e353f5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434343"/>
                </a:solidFill>
                <a:latin typeface="Quicksand"/>
                <a:ea typeface="Quicksand"/>
                <a:cs typeface="Quicksand"/>
                <a:sym typeface="Quicksand"/>
              </a:rPr>
              <a:t>Inform the learners that each of the cells have a unique cell reference.  </a:t>
            </a:r>
            <a:endParaRPr sz="1000">
              <a:solidFill>
                <a:srgbClr val="434343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434343"/>
                </a:solidFill>
                <a:latin typeface="Quicksand"/>
                <a:ea typeface="Quicksand"/>
                <a:cs typeface="Quicksand"/>
                <a:sym typeface="Quicksand"/>
              </a:rPr>
              <a:t>This allows you to say where a particular piece of data is held.  </a:t>
            </a:r>
            <a:endParaRPr sz="1000">
              <a:solidFill>
                <a:srgbClr val="434343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f376e353f5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f376e353f5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434343"/>
                </a:solidFill>
                <a:latin typeface="Quicksand"/>
                <a:ea typeface="Quicksand"/>
                <a:cs typeface="Quicksand"/>
                <a:sym typeface="Quicksand"/>
              </a:rPr>
              <a:t>Demonstrate that the word ‘Name’ is in cell A1.</a:t>
            </a:r>
            <a:endParaRPr sz="1000">
              <a:solidFill>
                <a:srgbClr val="434343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f376e353f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f376e353f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f376e353f5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f376e353f5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f376e353f5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f376e353f5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f376e353f5_0_2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f376e353f5_0_2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_3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526875" y="576775"/>
            <a:ext cx="8095800" cy="20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5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32725" y="2665400"/>
            <a:ext cx="8095800" cy="73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367675" y="4249150"/>
            <a:ext cx="1465423" cy="65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s / Questions / Lists">
  <p:cSld name="TITLE_4_1_1_1_2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and text under (with heading)">
  <p:cSld name="TITLE_4_1_1_2_1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1200" cy="309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2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and text under (no heading)">
  <p:cSld name="TITLE_4_1_1_1_4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0900" y="472000"/>
            <a:ext cx="8521200" cy="3795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310900" y="4282175"/>
            <a:ext cx="8521200" cy="5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(no text under)">
  <p:cSld name="TITLE_4_1_1_1_3_2_1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1200" cy="3811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70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r Images side by side">
  <p:cSld name="TITLE_4_1_1_1_3_1_1_1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text">
  <p:cSld name="TITLE_4_1_1_1_1_1_1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45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600" b="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ubTitle" idx="1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1155CC">
            <a:alpha val="559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2725"/>
            <a:ext cx="9144000" cy="306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0900" y="310900"/>
            <a:ext cx="8521500" cy="7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icksand"/>
              <a:buNone/>
              <a:defRPr sz="28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1500" cy="381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196">
          <p15:clr>
            <a:srgbClr val="EA4335"/>
          </p15:clr>
        </p15:guide>
        <p15:guide id="2" orient="horz" pos="196">
          <p15:clr>
            <a:srgbClr val="EA4335"/>
          </p15:clr>
        </p15:guide>
        <p15:guide id="3" orient="horz" pos="641">
          <p15:clr>
            <a:srgbClr val="EA4335"/>
          </p15:clr>
        </p15:guide>
        <p15:guide id="4" pos="2776">
          <p15:clr>
            <a:srgbClr val="EA4335"/>
          </p15:clr>
        </p15:guide>
        <p15:guide id="5" orient="horz" pos="812">
          <p15:clr>
            <a:srgbClr val="EA4335"/>
          </p15:clr>
        </p15:guide>
        <p15:guide id="6" pos="2984">
          <p15:clr>
            <a:srgbClr val="EA4335"/>
          </p15:clr>
        </p15:guide>
        <p15:guide id="7" pos="5564">
          <p15:clr>
            <a:srgbClr val="EA4335"/>
          </p15:clr>
        </p15:guide>
        <p15:guide id="8" orient="horz" pos="2592">
          <p15:clr>
            <a:srgbClr val="EA4335"/>
          </p15:clr>
        </p15:guide>
        <p15:guide id="9" pos="2448">
          <p15:clr>
            <a:srgbClr val="EA4335"/>
          </p15:clr>
        </p15:guide>
        <p15:guide id="10" pos="3312">
          <p15:clr>
            <a:srgbClr val="EA4335"/>
          </p15:clr>
        </p15:guide>
        <p15:guide id="11" orient="horz" pos="304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526875" y="576775"/>
            <a:ext cx="8095800" cy="20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Lesson 2: Formatting a spreadsheet</a:t>
            </a:r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532725" y="2665400"/>
            <a:ext cx="8095800" cy="73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Year 6 – Data and information – Introduction to spreadsheets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8"/>
          <p:cNvSpPr txBox="1">
            <a:spLocks noGrp="1"/>
          </p:cNvSpPr>
          <p:nvPr>
            <p:ph type="body" idx="1"/>
          </p:nvPr>
        </p:nvSpPr>
        <p:spPr>
          <a:xfrm>
            <a:off x="766150" y="1170125"/>
            <a:ext cx="3575400" cy="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Click on ‘format’</a:t>
            </a:r>
            <a:endParaRPr/>
          </a:p>
        </p:txBody>
      </p:sp>
      <p:sp>
        <p:nvSpPr>
          <p:cNvPr id="149" name="Google Shape;149;p18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Applying number formats</a:t>
            </a:r>
            <a:endParaRPr/>
          </a:p>
        </p:txBody>
      </p:sp>
      <p:sp>
        <p:nvSpPr>
          <p:cNvPr id="150" name="Google Shape;150;p18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  <p:sp>
        <p:nvSpPr>
          <p:cNvPr id="151" name="Google Shape;151;p18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3</a:t>
            </a:r>
            <a:endParaRPr/>
          </a:p>
        </p:txBody>
      </p:sp>
      <p:sp>
        <p:nvSpPr>
          <p:cNvPr id="152" name="Google Shape;152;p18"/>
          <p:cNvSpPr/>
          <p:nvPr/>
        </p:nvSpPr>
        <p:spPr>
          <a:xfrm>
            <a:off x="310900" y="1170125"/>
            <a:ext cx="410400" cy="4116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1</a:t>
            </a:r>
            <a:endParaRPr b="1">
              <a:solidFill>
                <a:schemeClr val="lt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53" name="Google Shape;153;p18"/>
          <p:cNvSpPr/>
          <p:nvPr/>
        </p:nvSpPr>
        <p:spPr>
          <a:xfrm>
            <a:off x="310900" y="2902625"/>
            <a:ext cx="410400" cy="4116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2</a:t>
            </a:r>
            <a:endParaRPr b="1">
              <a:solidFill>
                <a:schemeClr val="lt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54" name="Google Shape;154;p18"/>
          <p:cNvSpPr txBox="1">
            <a:spLocks noGrp="1"/>
          </p:cNvSpPr>
          <p:nvPr>
            <p:ph type="body" idx="1"/>
          </p:nvPr>
        </p:nvSpPr>
        <p:spPr>
          <a:xfrm>
            <a:off x="766150" y="2902625"/>
            <a:ext cx="3575400" cy="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Hover over ‘Number’</a:t>
            </a:r>
            <a:endParaRPr/>
          </a:p>
        </p:txBody>
      </p:sp>
      <p:sp>
        <p:nvSpPr>
          <p:cNvPr id="155" name="Google Shape;155;p18"/>
          <p:cNvSpPr/>
          <p:nvPr/>
        </p:nvSpPr>
        <p:spPr>
          <a:xfrm>
            <a:off x="4736600" y="1170125"/>
            <a:ext cx="410400" cy="4116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3</a:t>
            </a:r>
            <a:endParaRPr b="1">
              <a:solidFill>
                <a:schemeClr val="lt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56" name="Google Shape;156;p18"/>
          <p:cNvSpPr txBox="1">
            <a:spLocks noGrp="1"/>
          </p:cNvSpPr>
          <p:nvPr>
            <p:ph type="body" idx="1"/>
          </p:nvPr>
        </p:nvSpPr>
        <p:spPr>
          <a:xfrm>
            <a:off x="5147000" y="1170125"/>
            <a:ext cx="1601400" cy="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Choose a format from the list</a:t>
            </a:r>
            <a:endParaRPr/>
          </a:p>
        </p:txBody>
      </p:sp>
      <p:pic>
        <p:nvPicPr>
          <p:cNvPr id="157" name="Google Shape;15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0900" y="1734150"/>
            <a:ext cx="3476850" cy="94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87250" y="1170125"/>
            <a:ext cx="1835138" cy="349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0900" y="3535875"/>
            <a:ext cx="3575399" cy="1130828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18"/>
          <p:cNvSpPr/>
          <p:nvPr/>
        </p:nvSpPr>
        <p:spPr>
          <a:xfrm>
            <a:off x="1613025" y="1950400"/>
            <a:ext cx="609000" cy="279900"/>
          </a:xfrm>
          <a:prstGeom prst="ellipse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8"/>
          <p:cNvSpPr/>
          <p:nvPr/>
        </p:nvSpPr>
        <p:spPr>
          <a:xfrm>
            <a:off x="1938250" y="4234275"/>
            <a:ext cx="609000" cy="279900"/>
          </a:xfrm>
          <a:prstGeom prst="ellipse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  <p:sp>
        <p:nvSpPr>
          <p:cNvPr id="167" name="Google Shape;167;p19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3</a:t>
            </a:r>
            <a:endParaRPr/>
          </a:p>
        </p:txBody>
      </p:sp>
      <p:sp>
        <p:nvSpPr>
          <p:cNvPr id="168" name="Google Shape;168;p19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If you write text and numbers in the same cell, it can’t be used for calculations.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And you couldn’t write ‘33’ in the cell as this might indicate 33 hours.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In fact the computer will display 792, which is 33 days in hours!</a:t>
            </a:r>
            <a:endParaRPr/>
          </a:p>
        </p:txBody>
      </p:sp>
      <p:sp>
        <p:nvSpPr>
          <p:cNvPr id="169" name="Google Shape;169;p19"/>
          <p:cNvSpPr/>
          <p:nvPr/>
        </p:nvSpPr>
        <p:spPr>
          <a:xfrm>
            <a:off x="1268500" y="2489975"/>
            <a:ext cx="2181300" cy="3792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3 hours 3 minutes</a:t>
            </a:r>
            <a:endParaRPr sz="18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70" name="Google Shape;170;p19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Duration format</a:t>
            </a:r>
            <a:endParaRPr/>
          </a:p>
        </p:txBody>
      </p:sp>
      <p:sp>
        <p:nvSpPr>
          <p:cNvPr id="171" name="Google Shape;171;p19"/>
          <p:cNvSpPr txBox="1">
            <a:spLocks noGrp="1"/>
          </p:cNvSpPr>
          <p:nvPr>
            <p:ph type="body" idx="2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 solve this problem, spreadsheets format the duration into hour hour : minute minute : second second.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So 3 hours and 3 minutes looks like this: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3300"/>
              <a:t>hh:mm:ss</a:t>
            </a:r>
            <a:endParaRPr sz="3300"/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3300"/>
              <a:t>03:03:00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0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Think, pair, share: Why is it a good idea to apply formatting to cells in spreadsheets?</a:t>
            </a:r>
            <a:endParaRPr/>
          </a:p>
        </p:txBody>
      </p:sp>
      <p:sp>
        <p:nvSpPr>
          <p:cNvPr id="177" name="Google Shape;177;p20"/>
          <p:cNvSpPr txBox="1">
            <a:spLocks noGrp="1"/>
          </p:cNvSpPr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Why apply formatting?</a:t>
            </a:r>
            <a:endParaRPr/>
          </a:p>
        </p:txBody>
      </p:sp>
      <p:sp>
        <p:nvSpPr>
          <p:cNvPr id="178" name="Google Shape;178;p20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  <p:sp>
        <p:nvSpPr>
          <p:cNvPr id="179" name="Google Shape;179;p20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Plenary</a:t>
            </a:r>
            <a:endParaRPr/>
          </a:p>
        </p:txBody>
      </p:sp>
      <p:pic>
        <p:nvPicPr>
          <p:cNvPr id="180" name="Google Shape;18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0895" y="2121250"/>
            <a:ext cx="2524526" cy="2303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09745" y="2121250"/>
            <a:ext cx="2524526" cy="2303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08595" y="2121250"/>
            <a:ext cx="2524526" cy="230375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0"/>
          <p:cNvSpPr txBox="1"/>
          <p:nvPr/>
        </p:nvSpPr>
        <p:spPr>
          <a:xfrm>
            <a:off x="775525" y="2566050"/>
            <a:ext cx="1539600" cy="12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>
                <a:latin typeface="Handlee"/>
                <a:ea typeface="Handlee"/>
                <a:cs typeface="Handlee"/>
                <a:sym typeface="Handlee"/>
              </a:rPr>
              <a:t>It makes them easier to use</a:t>
            </a:r>
            <a:endParaRPr sz="230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184" name="Google Shape;184;p20"/>
          <p:cNvSpPr txBox="1"/>
          <p:nvPr/>
        </p:nvSpPr>
        <p:spPr>
          <a:xfrm>
            <a:off x="3802213" y="2566050"/>
            <a:ext cx="1539600" cy="12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>
                <a:latin typeface="Handlee"/>
                <a:ea typeface="Handlee"/>
                <a:cs typeface="Handlee"/>
                <a:sym typeface="Handlee"/>
              </a:rPr>
              <a:t>It makes them easier to read</a:t>
            </a:r>
            <a:endParaRPr sz="2300"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185" name="Google Shape;185;p20"/>
          <p:cNvSpPr txBox="1"/>
          <p:nvPr/>
        </p:nvSpPr>
        <p:spPr>
          <a:xfrm>
            <a:off x="6828888" y="2472725"/>
            <a:ext cx="1539600" cy="16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>
                <a:latin typeface="Handlee"/>
                <a:ea typeface="Handlee"/>
                <a:cs typeface="Handlee"/>
                <a:sym typeface="Handlee"/>
              </a:rPr>
              <a:t>It shows you what each cell contains</a:t>
            </a:r>
            <a:endParaRPr sz="2300"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1"/>
          <p:cNvSpPr txBox="1">
            <a:spLocks noGrp="1"/>
          </p:cNvSpPr>
          <p:nvPr>
            <p:ph type="body" idx="1"/>
          </p:nvPr>
        </p:nvSpPr>
        <p:spPr>
          <a:xfrm>
            <a:off x="310900" y="1170125"/>
            <a:ext cx="42612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explain what an item of data is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choose an appropriate format for a cell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apply an appropriate format to a cell</a:t>
            </a: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/>
          </a:p>
        </p:txBody>
      </p:sp>
      <p:sp>
        <p:nvSpPr>
          <p:cNvPr id="191" name="Google Shape;191;p21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confident are you? (1–3)</a:t>
            </a:r>
            <a:endParaRPr/>
          </a:p>
        </p:txBody>
      </p:sp>
      <p:sp>
        <p:nvSpPr>
          <p:cNvPr id="192" name="Google Shape;192;p21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  <p:sp>
        <p:nvSpPr>
          <p:cNvPr id="193" name="Google Shape;193;p21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Assessment</a:t>
            </a:r>
            <a:endParaRPr/>
          </a:p>
        </p:txBody>
      </p:sp>
      <p:sp>
        <p:nvSpPr>
          <p:cNvPr id="194" name="Google Shape;194;p21"/>
          <p:cNvSpPr txBox="1"/>
          <p:nvPr/>
        </p:nvSpPr>
        <p:spPr>
          <a:xfrm>
            <a:off x="6185600" y="1292600"/>
            <a:ext cx="1904100" cy="4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1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3 - Very confident</a:t>
            </a:r>
            <a:endParaRPr sz="1500" b="1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95" name="Google Shape;195;p21"/>
          <p:cNvSpPr txBox="1"/>
          <p:nvPr/>
        </p:nvSpPr>
        <p:spPr>
          <a:xfrm>
            <a:off x="6263000" y="3414350"/>
            <a:ext cx="1904100" cy="4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1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1 - Not confident</a:t>
            </a:r>
            <a:endParaRPr sz="1500" b="1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196" name="Google Shape;19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8224" y="1131670"/>
            <a:ext cx="485775" cy="79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7981799" y="2192558"/>
            <a:ext cx="485775" cy="79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8032624" y="3253433"/>
            <a:ext cx="485775" cy="796725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1"/>
          <p:cNvSpPr txBox="1"/>
          <p:nvPr/>
        </p:nvSpPr>
        <p:spPr>
          <a:xfrm>
            <a:off x="6185600" y="2347550"/>
            <a:ext cx="1448100" cy="4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1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2 - Unsure </a:t>
            </a:r>
            <a:endParaRPr sz="1500" b="1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2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In this lesson, you…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Learned what a data item is and what they can look like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Identified the formats of different data items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Applied formatting to your own data items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205" name="Google Shape;205;p22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Next lesson</a:t>
            </a:r>
            <a:endParaRPr/>
          </a:p>
        </p:txBody>
      </p:sp>
      <p:sp>
        <p:nvSpPr>
          <p:cNvPr id="206" name="Google Shape;206;p22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14</a:t>
            </a:fld>
            <a:endParaRPr/>
          </a:p>
        </p:txBody>
      </p:sp>
      <p:sp>
        <p:nvSpPr>
          <p:cNvPr id="207" name="Google Shape;207;p22"/>
          <p:cNvSpPr txBox="1">
            <a:spLocks noGrp="1"/>
          </p:cNvSpPr>
          <p:nvPr>
            <p:ph type="body" idx="2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Next lesson, you will…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Explain that formulas can be used to produce calculated data</a:t>
            </a:r>
            <a:endParaRPr b="1"/>
          </a:p>
          <a:p>
            <a:pPr marL="0" lvl="0" indent="0" algn="l" rtl="0">
              <a:spcBef>
                <a:spcPts val="10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208" name="Google Shape;208;p22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Summary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To build a data set in a spreadsheet</a:t>
            </a:r>
            <a:endParaRPr b="1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explain what an item of data is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choose an appropriate format for a cell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apply an appropriate format to a cell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b="1"/>
          </a:p>
        </p:txBody>
      </p:sp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Quicksand"/>
                <a:ea typeface="Quicksand"/>
                <a:cs typeface="Quicksand"/>
                <a:sym typeface="Quicksand"/>
              </a:rPr>
              <a:t>Lesson </a:t>
            </a:r>
            <a:r>
              <a:rPr lang="en-GB"/>
              <a:t>2</a:t>
            </a:r>
            <a:r>
              <a:rPr lang="en-GB" b="1">
                <a:latin typeface="Quicksand"/>
                <a:ea typeface="Quicksand"/>
                <a:cs typeface="Quicksand"/>
                <a:sym typeface="Quicksand"/>
              </a:rPr>
              <a:t>: </a:t>
            </a:r>
            <a:r>
              <a:rPr lang="en-GB"/>
              <a:t>Formatting a spreadsheet</a:t>
            </a:r>
            <a:endParaRPr b="1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8" name="Google Shape;58;p10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Objectives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Google Shape;64;p11"/>
          <p:cNvGraphicFramePr/>
          <p:nvPr/>
        </p:nvGraphicFramePr>
        <p:xfrm>
          <a:off x="1974038" y="1094925"/>
          <a:ext cx="3971025" cy="2803950"/>
        </p:xfrm>
        <a:graphic>
          <a:graphicData uri="http://schemas.openxmlformats.org/drawingml/2006/table">
            <a:tbl>
              <a:tblPr>
                <a:noFill/>
                <a:tableStyleId>{EF23D01C-BB38-46AF-AA88-11383895850E}</a:tableStyleId>
              </a:tblPr>
              <a:tblGrid>
                <a:gridCol w="51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4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862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</a:t>
                      </a:r>
                      <a:endParaRPr sz="16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</a:t>
                      </a:r>
                      <a:endParaRPr sz="16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Name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Number of days off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Reina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David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13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Yiannis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Bob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6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Amin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9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Cell references</a:t>
            </a:r>
            <a:endParaRPr b="0"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68" name="Google Shape;68;p11"/>
          <p:cNvSpPr/>
          <p:nvPr/>
        </p:nvSpPr>
        <p:spPr>
          <a:xfrm>
            <a:off x="3796725" y="1917825"/>
            <a:ext cx="2148300" cy="392400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1"/>
          <p:cNvSpPr/>
          <p:nvPr/>
        </p:nvSpPr>
        <p:spPr>
          <a:xfrm rot="-1376301">
            <a:off x="5849440" y="1561330"/>
            <a:ext cx="1266227" cy="530063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Each box that makes up a table in a spreadsheet is called a cell.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Google Shape;75;p12"/>
          <p:cNvGraphicFramePr/>
          <p:nvPr/>
        </p:nvGraphicFramePr>
        <p:xfrm>
          <a:off x="4644413" y="1289300"/>
          <a:ext cx="3971025" cy="2940415"/>
        </p:xfrm>
        <a:graphic>
          <a:graphicData uri="http://schemas.openxmlformats.org/drawingml/2006/table">
            <a:tbl>
              <a:tblPr>
                <a:noFill/>
                <a:tableStyleId>{EF23D01C-BB38-46AF-AA88-11383895850E}</a:tableStyleId>
              </a:tblPr>
              <a:tblGrid>
                <a:gridCol w="52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57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</a:t>
                      </a:r>
                      <a:endParaRPr sz="16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</a:t>
                      </a:r>
                      <a:endParaRPr sz="16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Name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Number of days off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Reina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David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13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Yiannis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Bob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6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Amin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9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6" name="Google Shape;76;p12"/>
          <p:cNvSpPr txBox="1">
            <a:spLocks noGrp="1"/>
          </p:cNvSpPr>
          <p:nvPr>
            <p:ph type="body" idx="2"/>
          </p:nvPr>
        </p:nvSpPr>
        <p:spPr>
          <a:xfrm>
            <a:off x="248613" y="1268400"/>
            <a:ext cx="4095600" cy="34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Each cell has a unique cell reference. This allows you to say where a particular piece of data is held. 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find out a cell reference by using the letters along the top of the table and the numbers down the left-hand side.</a:t>
            </a:r>
            <a:endParaRPr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b="1"/>
          </a:p>
        </p:txBody>
      </p:sp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Cell references</a:t>
            </a:r>
            <a:endParaRPr b="0"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80" name="Google Shape;80;p12"/>
          <p:cNvSpPr/>
          <p:nvPr/>
        </p:nvSpPr>
        <p:spPr>
          <a:xfrm rot="-10798147">
            <a:off x="4238926" y="2490275"/>
            <a:ext cx="556500" cy="5301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2"/>
          <p:cNvSpPr/>
          <p:nvPr/>
        </p:nvSpPr>
        <p:spPr>
          <a:xfrm rot="-10798690">
            <a:off x="4567050" y="1236500"/>
            <a:ext cx="787200" cy="5301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Google Shape;86;p13"/>
          <p:cNvGraphicFramePr/>
          <p:nvPr/>
        </p:nvGraphicFramePr>
        <p:xfrm>
          <a:off x="2584075" y="1017700"/>
          <a:ext cx="3971025" cy="2940415"/>
        </p:xfrm>
        <a:graphic>
          <a:graphicData uri="http://schemas.openxmlformats.org/drawingml/2006/table">
            <a:tbl>
              <a:tblPr>
                <a:noFill/>
                <a:tableStyleId>{EF23D01C-BB38-46AF-AA88-11383895850E}</a:tableStyleId>
              </a:tblPr>
              <a:tblGrid>
                <a:gridCol w="52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575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</a:t>
                      </a:r>
                      <a:endParaRPr sz="16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</a:t>
                      </a:r>
                      <a:endParaRPr sz="16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Name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Number of days off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Reina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David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13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Yiannis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Bob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6</a:t>
                      </a:r>
                      <a:endParaRPr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Amin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9</a:t>
                      </a:r>
                      <a:endParaRPr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7" name="Google Shape;87;p13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Cell references</a:t>
            </a:r>
            <a:endParaRPr b="0"/>
          </a:p>
        </p:txBody>
      </p:sp>
      <p:sp>
        <p:nvSpPr>
          <p:cNvPr id="88" name="Google Shape;88;p13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body" idx="2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 word ‘Name’ is in cell A1.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b="1"/>
          </a:p>
        </p:txBody>
      </p:sp>
      <p:sp>
        <p:nvSpPr>
          <p:cNvPr id="91" name="Google Shape;91;p13"/>
          <p:cNvSpPr/>
          <p:nvPr/>
        </p:nvSpPr>
        <p:spPr>
          <a:xfrm>
            <a:off x="2584125" y="1864050"/>
            <a:ext cx="3971100" cy="2101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4406763" y="1017700"/>
            <a:ext cx="2152200" cy="2493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Have a look at this part of a spreadsheet.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is a data item?</a:t>
            </a:r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  <p:sp>
        <p:nvSpPr>
          <p:cNvPr id="100" name="Google Shape;100;p14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1</a:t>
            </a:r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body" idx="2"/>
          </p:nvPr>
        </p:nvSpPr>
        <p:spPr>
          <a:xfrm>
            <a:off x="4736600" y="1170100"/>
            <a:ext cx="4096500" cy="250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is in cell A2?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What is in cell B5?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What is in cell C3?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What is in cell B1?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What do you notice?</a:t>
            </a:r>
            <a:endParaRPr/>
          </a:p>
        </p:txBody>
      </p:sp>
      <p:graphicFrame>
        <p:nvGraphicFramePr>
          <p:cNvPr id="102" name="Google Shape;102;p14"/>
          <p:cNvGraphicFramePr/>
          <p:nvPr/>
        </p:nvGraphicFramePr>
        <p:xfrm>
          <a:off x="310888" y="2222525"/>
          <a:ext cx="3459875" cy="2011500"/>
        </p:xfrm>
        <a:graphic>
          <a:graphicData uri="http://schemas.openxmlformats.org/drawingml/2006/table">
            <a:tbl>
              <a:tblPr>
                <a:noFill/>
                <a:tableStyleId>{EF23D01C-BB38-46AF-AA88-11383895850E}</a:tableStyleId>
              </a:tblPr>
              <a:tblGrid>
                <a:gridCol w="29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3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4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8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Product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Quantity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Cost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8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Apples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£1.59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8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Bananas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£1.10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8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Oranges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£0.60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8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Lemons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6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>
                          <a:solidFill>
                            <a:srgbClr val="5B5BA5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£1.80</a:t>
                      </a:r>
                      <a:endParaRPr sz="1000" b="1">
                        <a:solidFill>
                          <a:srgbClr val="5B5BA5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3" name="Google Shape;103;p14"/>
          <p:cNvSpPr txBox="1">
            <a:spLocks noGrp="1"/>
          </p:cNvSpPr>
          <p:nvPr>
            <p:ph type="body" idx="2"/>
          </p:nvPr>
        </p:nvSpPr>
        <p:spPr>
          <a:xfrm>
            <a:off x="4736600" y="3701850"/>
            <a:ext cx="4096500" cy="82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Each cell contains one item of data. There can be many types of data items.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>
            <a:spLocks noGrp="1"/>
          </p:cNvSpPr>
          <p:nvPr>
            <p:ph type="body" idx="1"/>
          </p:nvPr>
        </p:nvSpPr>
        <p:spPr>
          <a:xfrm>
            <a:off x="310900" y="1170125"/>
            <a:ext cx="62316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The common formats for spreadsheets are shown here.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On your activity sheet, mark which formats have been used on the table below.</a:t>
            </a:r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Which format?</a:t>
            </a:r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2</a:t>
            </a:r>
            <a:endParaRPr/>
          </a:p>
        </p:txBody>
      </p:sp>
      <p:pic>
        <p:nvPicPr>
          <p:cNvPr id="112" name="Google Shape;11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12650" y="1170125"/>
            <a:ext cx="1920440" cy="3659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0900" y="3597986"/>
            <a:ext cx="6231600" cy="123201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5"/>
          <p:cNvCxnSpPr/>
          <p:nvPr/>
        </p:nvCxnSpPr>
        <p:spPr>
          <a:xfrm>
            <a:off x="1621225" y="1695300"/>
            <a:ext cx="5390400" cy="107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" name="Google Shape;115;p15"/>
          <p:cNvCxnSpPr/>
          <p:nvPr/>
        </p:nvCxnSpPr>
        <p:spPr>
          <a:xfrm>
            <a:off x="1851650" y="3242450"/>
            <a:ext cx="1711800" cy="461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type="body" idx="1"/>
          </p:nvPr>
        </p:nvSpPr>
        <p:spPr>
          <a:xfrm>
            <a:off x="310900" y="1322525"/>
            <a:ext cx="8521200" cy="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Plain text</a:t>
            </a:r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310900" y="314100"/>
            <a:ext cx="8521200" cy="70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Which format? Answers</a:t>
            </a:r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  <p:sp>
        <p:nvSpPr>
          <p:cNvPr id="123" name="Google Shape;123;p16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2</a:t>
            </a:r>
            <a:endParaRPr/>
          </a:p>
        </p:txBody>
      </p:sp>
      <p:pic>
        <p:nvPicPr>
          <p:cNvPr id="124" name="Google Shape;12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2100" y="2342425"/>
            <a:ext cx="7860850" cy="155412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6"/>
          <p:cNvSpPr/>
          <p:nvPr/>
        </p:nvSpPr>
        <p:spPr>
          <a:xfrm>
            <a:off x="1094550" y="2551200"/>
            <a:ext cx="995700" cy="255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6"/>
          <p:cNvSpPr txBox="1">
            <a:spLocks noGrp="1"/>
          </p:cNvSpPr>
          <p:nvPr>
            <p:ph type="body" idx="1"/>
          </p:nvPr>
        </p:nvSpPr>
        <p:spPr>
          <a:xfrm>
            <a:off x="310900" y="1322525"/>
            <a:ext cx="8521200" cy="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Date</a:t>
            </a:r>
            <a:endParaRPr/>
          </a:p>
        </p:txBody>
      </p:sp>
      <p:sp>
        <p:nvSpPr>
          <p:cNvPr id="127" name="Google Shape;127;p16"/>
          <p:cNvSpPr txBox="1">
            <a:spLocks noGrp="1"/>
          </p:cNvSpPr>
          <p:nvPr>
            <p:ph type="body" idx="1"/>
          </p:nvPr>
        </p:nvSpPr>
        <p:spPr>
          <a:xfrm>
            <a:off x="310900" y="1322525"/>
            <a:ext cx="8521200" cy="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Number</a:t>
            </a:r>
            <a:endParaRPr/>
          </a:p>
        </p:txBody>
      </p:sp>
      <p:sp>
        <p:nvSpPr>
          <p:cNvPr id="128" name="Google Shape;128;p16"/>
          <p:cNvSpPr txBox="1">
            <a:spLocks noGrp="1"/>
          </p:cNvSpPr>
          <p:nvPr>
            <p:ph type="body" idx="1"/>
          </p:nvPr>
        </p:nvSpPr>
        <p:spPr>
          <a:xfrm>
            <a:off x="311400" y="1300375"/>
            <a:ext cx="8521200" cy="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Duration</a:t>
            </a:r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1"/>
          </p:nvPr>
        </p:nvSpPr>
        <p:spPr>
          <a:xfrm>
            <a:off x="301925" y="1326900"/>
            <a:ext cx="8521200" cy="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Currency</a:t>
            </a:r>
            <a:endParaRPr/>
          </a:p>
        </p:txBody>
      </p:sp>
      <p:sp>
        <p:nvSpPr>
          <p:cNvPr id="130" name="Google Shape;130;p16"/>
          <p:cNvSpPr/>
          <p:nvPr/>
        </p:nvSpPr>
        <p:spPr>
          <a:xfrm>
            <a:off x="3263200" y="2551200"/>
            <a:ext cx="5163900" cy="255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6"/>
          <p:cNvSpPr/>
          <p:nvPr/>
        </p:nvSpPr>
        <p:spPr>
          <a:xfrm>
            <a:off x="3263200" y="2817250"/>
            <a:ext cx="1608600" cy="1009500"/>
          </a:xfrm>
          <a:prstGeom prst="roundRect">
            <a:avLst>
              <a:gd name="adj" fmla="val 5282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6"/>
          <p:cNvSpPr/>
          <p:nvPr/>
        </p:nvSpPr>
        <p:spPr>
          <a:xfrm>
            <a:off x="2090250" y="2551200"/>
            <a:ext cx="995700" cy="255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6"/>
          <p:cNvSpPr/>
          <p:nvPr/>
        </p:nvSpPr>
        <p:spPr>
          <a:xfrm>
            <a:off x="4921300" y="2817250"/>
            <a:ext cx="1140900" cy="1009500"/>
          </a:xfrm>
          <a:prstGeom prst="roundRect">
            <a:avLst>
              <a:gd name="adj" fmla="val 5282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6"/>
          <p:cNvSpPr/>
          <p:nvPr/>
        </p:nvSpPr>
        <p:spPr>
          <a:xfrm>
            <a:off x="6111700" y="2817250"/>
            <a:ext cx="1263300" cy="1009500"/>
          </a:xfrm>
          <a:prstGeom prst="roundRect">
            <a:avLst>
              <a:gd name="adj" fmla="val 5282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6"/>
          <p:cNvSpPr/>
          <p:nvPr/>
        </p:nvSpPr>
        <p:spPr>
          <a:xfrm>
            <a:off x="7431400" y="2817250"/>
            <a:ext cx="995700" cy="1009500"/>
          </a:xfrm>
          <a:prstGeom prst="roundRect">
            <a:avLst>
              <a:gd name="adj" fmla="val 5282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1200" cy="38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/>
              <a:t>Use the ‘Activity 3’ tab of the spreadsheet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/>
              <a:t>Enter data for you and your </a:t>
            </a:r>
            <a:r>
              <a:rPr lang="en-GB" dirty="0" smtClean="0"/>
              <a:t>family/friend’s </a:t>
            </a:r>
            <a:r>
              <a:rPr lang="en-GB" dirty="0"/>
              <a:t>journeys to </a:t>
            </a:r>
            <a:r>
              <a:rPr lang="en-GB" dirty="0" smtClean="0"/>
              <a:t>school/work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/>
              <a:t>If you are not sure about the exact distances, costs, or durations, use your best estimate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/>
              <a:t>Select the cells you want to apply formatting to by clicking and dragging your mouse on them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 dirty="0"/>
              <a:t>Follow the instructions on your handout to choose the format you want</a:t>
            </a:r>
            <a:endParaRPr dirty="0"/>
          </a:p>
        </p:txBody>
      </p:sp>
      <p:sp>
        <p:nvSpPr>
          <p:cNvPr id="141" name="Google Shape;141;p17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70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Create your own data set and apply formatting</a:t>
            </a:r>
            <a:endParaRPr/>
          </a:p>
        </p:txBody>
      </p:sp>
      <p:sp>
        <p:nvSpPr>
          <p:cNvPr id="142" name="Google Shape;142;p17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sp>
        <p:nvSpPr>
          <p:cNvPr id="143" name="Google Shape;143;p17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3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CCE Slides">
  <a:themeElements>
    <a:clrScheme name="Simple Light">
      <a:dk1>
        <a:srgbClr val="5B5BA5"/>
      </a:dk1>
      <a:lt1>
        <a:srgbClr val="FFFFFF"/>
      </a:lt1>
      <a:dk2>
        <a:srgbClr val="E9E9F3"/>
      </a:dk2>
      <a:lt2>
        <a:srgbClr val="F2F6FC"/>
      </a:lt2>
      <a:accent1>
        <a:srgbClr val="E9F7FC"/>
      </a:accent1>
      <a:accent2>
        <a:srgbClr val="FFEFDA"/>
      </a:accent2>
      <a:accent3>
        <a:srgbClr val="ECF8F5"/>
      </a:accent3>
      <a:accent4>
        <a:srgbClr val="FEF2F6"/>
      </a:accent4>
      <a:accent5>
        <a:srgbClr val="E6E6EA"/>
      </a:accent5>
      <a:accent6>
        <a:srgbClr val="F0F6ED"/>
      </a:accent6>
      <a:hlink>
        <a:srgbClr val="3197A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841</Words>
  <Application>Microsoft Office PowerPoint</Application>
  <PresentationFormat>On-screen Show (16:9)</PresentationFormat>
  <Paragraphs>202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Quicksand</vt:lpstr>
      <vt:lpstr>Handlee</vt:lpstr>
      <vt:lpstr>Quicksand Medium</vt:lpstr>
      <vt:lpstr>Arial</vt:lpstr>
      <vt:lpstr>NCCE Slides</vt:lpstr>
      <vt:lpstr>Lesson 2: Formatting a spreadsheet</vt:lpstr>
      <vt:lpstr>Lesson 2: Formatting a spreadsheet</vt:lpstr>
      <vt:lpstr>Cell references</vt:lpstr>
      <vt:lpstr>Cell references</vt:lpstr>
      <vt:lpstr>Cell references</vt:lpstr>
      <vt:lpstr>What is a data item?</vt:lpstr>
      <vt:lpstr>Which format?</vt:lpstr>
      <vt:lpstr>Which format? Answers</vt:lpstr>
      <vt:lpstr>Create your own data set and apply formatting</vt:lpstr>
      <vt:lpstr>Applying number formats</vt:lpstr>
      <vt:lpstr>Duration format</vt:lpstr>
      <vt:lpstr>Why apply formatting?</vt:lpstr>
      <vt:lpstr>How confident are you? (1–3)</vt:lpstr>
      <vt:lpstr>Next lesson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2: Formatting a spreadsheet</dc:title>
  <cp:lastModifiedBy>Teacher</cp:lastModifiedBy>
  <cp:revision>1</cp:revision>
  <dcterms:modified xsi:type="dcterms:W3CDTF">2023-09-03T11:20:41Z</dcterms:modified>
</cp:coreProperties>
</file>