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42" r:id="rId3"/>
    <p:sldId id="341" r:id="rId4"/>
    <p:sldId id="306" r:id="rId5"/>
    <p:sldId id="307" r:id="rId6"/>
    <p:sldId id="329" r:id="rId7"/>
    <p:sldId id="268" r:id="rId8"/>
    <p:sldId id="300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02" r:id="rId21"/>
    <p:sldId id="271" r:id="rId22"/>
    <p:sldId id="270" r:id="rId23"/>
    <p:sldId id="299" r:id="rId24"/>
    <p:sldId id="276" r:id="rId25"/>
    <p:sldId id="293" r:id="rId26"/>
    <p:sldId id="292" r:id="rId27"/>
    <p:sldId id="303" r:id="rId28"/>
    <p:sldId id="291" r:id="rId29"/>
    <p:sldId id="296" r:id="rId30"/>
    <p:sldId id="295" r:id="rId31"/>
    <p:sldId id="282" r:id="rId32"/>
    <p:sldId id="304" r:id="rId33"/>
    <p:sldId id="305" r:id="rId34"/>
    <p:sldId id="294" r:id="rId35"/>
    <p:sldId id="27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70AF"/>
    <a:srgbClr val="64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3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AC96D-0610-40F1-BDD9-D25A216BC3FC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9B08C-D4A4-4130-B8F6-6567BBE14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65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959FB-0109-4505-ABF7-A3057B5098E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09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48D-811A-4B8D-8D7B-B562A024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B0A57-D55D-4E5D-87C4-A88948A6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2B6A-4D8F-46C6-9AE3-8E1DCF8D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245C-0AE0-4288-A92E-15185793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6DC3-3E37-484D-B1F9-E47791AA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F974D-D2CC-4101-90DD-AFF67E3E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9A1A0-39DC-4B01-BB5A-8708969E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014C-E888-4391-BD0E-804BE61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C1A2-C6A2-40F0-8DC9-D9B9973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E400-2776-4619-A618-013BF84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02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8609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EBD6-5A36-4B18-BFF8-6CFB4F6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CF1C-64F0-4278-AE2C-C8EAAA85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E623-682C-47AF-A07C-CAA1BFF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14B3-DF13-467C-B7EF-78570B88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5045-421C-4A85-9F64-D4F64AC5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FC41-8843-4FFF-A896-A5150B2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35EA-3002-4AF7-BDCF-0B8F563C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6311-C066-43EF-ABBB-CCBB0E25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725E-2952-48A9-8E92-0B7DC7A6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AD66-D3EF-462F-AB15-849D6F9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594F-627A-4DF7-B855-8CC82F51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461B-E92D-4501-A52C-509A8A052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5F31-52FC-4792-9EB5-D2F759E5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E8CE-40B3-464E-B453-A2FAE7D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3DEA6-68E7-417B-971D-04E969C0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9799-5B11-46B0-A940-0DCC140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0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FCA6-00C6-41E2-AF00-726DED7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5188-A5E7-4EA4-9546-FD6FFB9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9907-66EE-474F-864F-00973CC9F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B3DAF-6937-43DB-986D-859FB588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2ED2E-A442-454B-B572-584A9ECB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282F7-36C4-4A2A-9719-CE79E128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63480-2E45-4153-86B7-1DD8F278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0707F-A685-4D24-9336-F713FA1E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9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93A7-F48A-4663-9B68-22643CC8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13012-3122-48AD-8909-4D792BA2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55003-95C9-41B3-9F89-1E672A69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5A9DF-62BA-4C37-B108-B93D695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18507-3485-43B3-94BA-E02A2478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68016-CF04-4944-BA95-D1ED7FF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18B4-8439-4CBA-99F5-1D4974B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7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1D2-C64E-4758-A3B4-95A08F48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9681-561B-486E-A7BF-C8E91D0C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4526-F7A8-4298-9B83-0883B2D0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947-FAF2-4535-B79D-E1165CA4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1BA13-D544-4A48-BE06-989C7B55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728D-72A6-43E2-B27A-B331165C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831-AE82-4F43-BB87-976A500E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4CC60-87DE-43E2-BEB0-BF592ED83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137C4-5FB4-4E6F-A283-BA1E507F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D8B8-ED64-48C3-A10E-506D57AC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20F9-184D-4DEA-9E1C-18A0FEF1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F51A-9CAB-4C3C-A1CD-E07E62E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61B46-5204-4CDD-A0C0-3B7F9EB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3FC6-1DE6-4A76-8DD5-C433254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3486-730D-4383-9754-A1F2DD490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636D-264A-4F6D-8ECE-8EDFBE94DDD3}" type="datetimeFigureOut">
              <a:rPr lang="en-GB" smtClean="0"/>
              <a:t>02/09/2023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C15D-B9E3-44C2-99CA-29703B102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9060-30FC-4112-86C5-62322D71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37527" y="219973"/>
            <a:ext cx="4464965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1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-uJSAlo0sQs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6549" y="2024743"/>
            <a:ext cx="57215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EMW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Please practise these spellings and copy them out in your best handwriting!</a:t>
            </a:r>
          </a:p>
          <a:p>
            <a:pPr algn="l"/>
            <a:r>
              <a:rPr lang="en-GB" dirty="0" smtClean="0"/>
              <a:t>See you all at 930am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</a:p>
          <a:p>
            <a:pPr algn="l"/>
            <a:endParaRPr lang="en-GB" dirty="0">
              <a:sym typeface="Wingdings" panose="05000000000000000000" pitchFamily="2" charset="2"/>
            </a:endParaRPr>
          </a:p>
          <a:p>
            <a:pPr algn="l"/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958681" y="2311309"/>
            <a:ext cx="1343025" cy="3829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75074" y="2656173"/>
            <a:ext cx="162794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Accident-prone</a:t>
            </a:r>
          </a:p>
          <a:p>
            <a:r>
              <a:rPr lang="en-GB" dirty="0"/>
              <a:t>Accommodate</a:t>
            </a:r>
          </a:p>
          <a:p>
            <a:r>
              <a:rPr lang="en-GB" dirty="0"/>
              <a:t>Accompany</a:t>
            </a:r>
          </a:p>
          <a:p>
            <a:r>
              <a:rPr lang="en-GB" dirty="0"/>
              <a:t>Accountancy</a:t>
            </a:r>
          </a:p>
          <a:p>
            <a:r>
              <a:rPr lang="en-GB" dirty="0"/>
              <a:t>Align</a:t>
            </a:r>
          </a:p>
          <a:p>
            <a:r>
              <a:rPr lang="en-GB" dirty="0"/>
              <a:t>Amateur</a:t>
            </a:r>
          </a:p>
          <a:p>
            <a:r>
              <a:rPr lang="en-GB" dirty="0"/>
              <a:t>Apparent</a:t>
            </a:r>
          </a:p>
          <a:p>
            <a:r>
              <a:rPr lang="en-GB" dirty="0"/>
              <a:t>Appreciate</a:t>
            </a:r>
          </a:p>
          <a:p>
            <a:r>
              <a:rPr lang="en-GB" dirty="0"/>
              <a:t>Assign</a:t>
            </a:r>
          </a:p>
          <a:p>
            <a:r>
              <a:rPr lang="en-GB" dirty="0"/>
              <a:t>audible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901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919162"/>
            <a:ext cx="7810500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02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1595437"/>
            <a:ext cx="920115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3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466850"/>
            <a:ext cx="91630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24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281112"/>
            <a:ext cx="94297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80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1100137"/>
            <a:ext cx="92868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0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462" y="1266825"/>
            <a:ext cx="86010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1023937"/>
            <a:ext cx="942975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08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1085850"/>
            <a:ext cx="942022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21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1219200"/>
            <a:ext cx="91630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26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651" y="40862"/>
            <a:ext cx="5355772" cy="638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2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8834" y="1702149"/>
            <a:ext cx="6096000" cy="15799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Tuneful Tuesday!</a:t>
            </a:r>
            <a:endParaRPr lang="en-US" dirty="0"/>
          </a:p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r>
              <a:rPr lang="en-US" u="sng" dirty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https://www.youtube.com/watch?v=-</a:t>
            </a:r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  <a:hlinkClick r:id="rId2"/>
              </a:rPr>
              <a:t>uJSAlo0sQs</a:t>
            </a:r>
            <a:endParaRPr lang="en-US" u="sng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endParaRPr lang="en-US" u="sng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</a:rPr>
              <a:t>Word of the week:</a:t>
            </a:r>
          </a:p>
          <a:p>
            <a:r>
              <a:rPr lang="en-US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59" y="3489910"/>
            <a:ext cx="45720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41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talk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91EC1-735D-4525-A526-2977CF73CEF1}"/>
              </a:ext>
            </a:extLst>
          </p:cNvPr>
          <p:cNvSpPr/>
          <p:nvPr/>
        </p:nvSpPr>
        <p:spPr>
          <a:xfrm>
            <a:off x="235134" y="1286621"/>
            <a:ext cx="1174142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What is the next column heading? How is that written?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latin typeface="Century Gothic" panose="020B0502020202020204" pitchFamily="34" charset="0"/>
            </a:endParaRPr>
          </a:p>
          <a:p>
            <a:pPr algn="ctr"/>
            <a:endParaRPr lang="en-GB" sz="2800" b="1" dirty="0">
              <a:latin typeface="Century Gothic" panose="020B0502020202020204" pitchFamily="34" charset="0"/>
            </a:endParaRPr>
          </a:p>
          <a:p>
            <a:pPr algn="ctr"/>
            <a:endParaRPr lang="en-GB" sz="4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What is the largest 6-digit number?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What is the smallest 6-digit number?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FA09AFB-FA2D-40D6-8467-D48D1FDAD0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3067" y="2186024"/>
          <a:ext cx="11469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660">
                  <a:extLst>
                    <a:ext uri="{9D8B030D-6E8A-4147-A177-3AD203B41FA5}">
                      <a16:colId xmlns:a16="http://schemas.microsoft.com/office/drawing/2014/main" val="1867306922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753360475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3628977012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3926337971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3737596422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1362650965"/>
                    </a:ext>
                  </a:extLst>
                </a:gridCol>
              </a:tblGrid>
              <a:tr h="48892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Ten Thousands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Thousands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Hundreds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Tens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Ones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1415217"/>
                  </a:ext>
                </a:extLst>
              </a:tr>
              <a:tr h="173433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10,000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1,000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100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10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96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9658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learn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868305" y="5803060"/>
            <a:ext cx="4163005" cy="282314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FA09AFB-FA2D-40D6-8467-D48D1FDAD0B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0004" y="2174380"/>
          <a:ext cx="1146996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1660">
                  <a:extLst>
                    <a:ext uri="{9D8B030D-6E8A-4147-A177-3AD203B41FA5}">
                      <a16:colId xmlns:a16="http://schemas.microsoft.com/office/drawing/2014/main" val="1867306922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753360475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3628977012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3926337971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3737596422"/>
                    </a:ext>
                  </a:extLst>
                </a:gridCol>
                <a:gridCol w="1911660">
                  <a:extLst>
                    <a:ext uri="{9D8B030D-6E8A-4147-A177-3AD203B41FA5}">
                      <a16:colId xmlns:a16="http://schemas.microsoft.com/office/drawing/2014/main" val="1362650965"/>
                    </a:ext>
                  </a:extLst>
                </a:gridCol>
              </a:tblGrid>
              <a:tr h="48892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Hundred</a:t>
                      </a:r>
                      <a:r>
                        <a:rPr lang="en-GB" sz="2400" baseline="0" dirty="0">
                          <a:latin typeface="Century Gothic" panose="020B0502020202020204" pitchFamily="34" charset="0"/>
                        </a:rPr>
                        <a:t> Thousands</a:t>
                      </a:r>
                      <a:endParaRPr lang="en-GB" sz="24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Ten Thousands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Thousands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Hundreds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Tens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Ones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15217"/>
                  </a:ext>
                </a:extLst>
              </a:tr>
              <a:tr h="17343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4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396277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 flipH="1">
            <a:off x="6099129" y="1839810"/>
            <a:ext cx="1" cy="2124000"/>
          </a:xfrm>
          <a:prstGeom prst="line">
            <a:avLst/>
          </a:prstGeom>
          <a:ln w="603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551" y="1419198"/>
            <a:ext cx="8998476" cy="489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F9EA-800C-4E47-8F05-D27A13410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606A64-B68D-4DFF-8E15-092B39A25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34" y="365125"/>
            <a:ext cx="11146909" cy="6135757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3885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learn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1625600" y="1280555"/>
            <a:ext cx="8648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28588" y="1311478"/>
            <a:ext cx="123205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Let’s use a stem sentence to read and write this number.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This number has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millions,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hundred thousands,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ten thousands,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thousands,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hundreds and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ones.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This number is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>
                <a:latin typeface="Century Gothic" panose="020B0502020202020204" pitchFamily="34" charset="0"/>
              </a:rPr>
              <a:t> million,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________________________________</a:t>
            </a:r>
            <a:r>
              <a:rPr lang="en-GB" sz="2800" dirty="0">
                <a:latin typeface="Century Gothic" panose="020B0502020202020204" pitchFamily="34" charset="0"/>
              </a:rPr>
              <a:t> thousand,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________________________________</a:t>
            </a:r>
            <a:r>
              <a:rPr lang="en-GB" sz="2800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3" name="Control 2"/>
          <p:cNvSpPr>
            <a:spLocks noChangeArrowheads="1" noChangeShapeType="1"/>
          </p:cNvSpPr>
          <p:nvPr/>
        </p:nvSpPr>
        <p:spPr bwMode="auto">
          <a:xfrm>
            <a:off x="5387975" y="8385175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Control 3"/>
          <p:cNvSpPr>
            <a:spLocks noChangeArrowheads="1" noChangeShapeType="1"/>
          </p:cNvSpPr>
          <p:nvPr/>
        </p:nvSpPr>
        <p:spPr bwMode="auto">
          <a:xfrm>
            <a:off x="5622150" y="6635091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728475" y="2161044"/>
            <a:ext cx="2442949" cy="57888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3,562,207</a:t>
            </a:r>
          </a:p>
        </p:txBody>
      </p:sp>
    </p:spTree>
    <p:extLst>
      <p:ext uri="{BB962C8B-B14F-4D97-AF65-F5344CB8AC3E}">
        <p14:creationId xmlns:p14="http://schemas.microsoft.com/office/powerpoint/2010/main" val="329349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learn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1625600" y="1280555"/>
            <a:ext cx="8648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13" name="Control 2"/>
          <p:cNvSpPr>
            <a:spLocks noChangeArrowheads="1" noChangeShapeType="1"/>
          </p:cNvSpPr>
          <p:nvPr/>
        </p:nvSpPr>
        <p:spPr bwMode="auto">
          <a:xfrm>
            <a:off x="5387975" y="8385175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Control 3"/>
          <p:cNvSpPr>
            <a:spLocks noChangeArrowheads="1" noChangeShapeType="1"/>
          </p:cNvSpPr>
          <p:nvPr/>
        </p:nvSpPr>
        <p:spPr bwMode="auto">
          <a:xfrm>
            <a:off x="5622150" y="6635091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728475" y="2161044"/>
            <a:ext cx="2442949" cy="57888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9,069,881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128588" y="1311478"/>
            <a:ext cx="123205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Let’s use a stem sentence to read and write another number.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This number has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millions,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ten thousands,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thousands,           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hundreds,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tens and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</a:t>
            </a:r>
            <a:r>
              <a:rPr lang="en-GB" sz="2800" dirty="0">
                <a:latin typeface="Century Gothic" panose="020B0502020202020204" pitchFamily="34" charset="0"/>
              </a:rPr>
              <a:t> ones.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This number is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>
                <a:latin typeface="Century Gothic" panose="020B0502020202020204" pitchFamily="34" charset="0"/>
              </a:rPr>
              <a:t> million,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________________________________</a:t>
            </a:r>
            <a:r>
              <a:rPr lang="en-GB" sz="2800" dirty="0">
                <a:latin typeface="Century Gothic" panose="020B0502020202020204" pitchFamily="34" charset="0"/>
              </a:rPr>
              <a:t> thousand, </a:t>
            </a:r>
            <a:r>
              <a:rPr lang="en-GB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________________________________</a:t>
            </a:r>
            <a:r>
              <a:rPr lang="en-GB" sz="2800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learn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1625600" y="1280555"/>
            <a:ext cx="8648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1821" y="1311478"/>
            <a:ext cx="9908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Numbers can be partitioned in different ways.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This number has </a:t>
            </a:r>
            <a:r>
              <a:rPr lang="en-GB" sz="2800" b="1" dirty="0">
                <a:latin typeface="Century Gothic" panose="020B0502020202020204" pitchFamily="34" charset="0"/>
              </a:rPr>
              <a:t>2 millions and 7 hundred thousands </a:t>
            </a:r>
            <a:r>
              <a:rPr lang="en-GB" sz="2800" dirty="0">
                <a:latin typeface="Century Gothic" panose="020B0502020202020204" pitchFamily="34" charset="0"/>
              </a:rPr>
              <a:t>which is the same as saying </a:t>
            </a:r>
            <a:r>
              <a:rPr lang="en-GB" sz="2800" b="1" dirty="0">
                <a:latin typeface="Century Gothic" panose="020B0502020202020204" pitchFamily="34" charset="0"/>
              </a:rPr>
              <a:t>27</a:t>
            </a:r>
            <a:r>
              <a:rPr lang="en-GB" sz="2800" dirty="0">
                <a:latin typeface="Century Gothic" panose="020B0502020202020204" pitchFamily="34" charset="0"/>
              </a:rPr>
              <a:t> hundred thousands!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How many </a:t>
            </a:r>
            <a:r>
              <a:rPr lang="en-GB" sz="2800" b="1" dirty="0">
                <a:latin typeface="Century Gothic" panose="020B0502020202020204" pitchFamily="34" charset="0"/>
              </a:rPr>
              <a:t>10 thousands </a:t>
            </a:r>
            <a:r>
              <a:rPr lang="en-GB" sz="2800" dirty="0">
                <a:latin typeface="Century Gothic" panose="020B0502020202020204" pitchFamily="34" charset="0"/>
              </a:rPr>
              <a:t>does this number have?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278</a:t>
            </a:r>
            <a:r>
              <a:rPr lang="en-GB" sz="2800" dirty="0">
                <a:latin typeface="Century Gothic" panose="020B0502020202020204" pitchFamily="34" charset="0"/>
              </a:rPr>
              <a:t> ten thousands!</a:t>
            </a:r>
          </a:p>
        </p:txBody>
      </p:sp>
      <p:sp>
        <p:nvSpPr>
          <p:cNvPr id="13" name="Control 2"/>
          <p:cNvSpPr>
            <a:spLocks noChangeArrowheads="1" noChangeShapeType="1"/>
          </p:cNvSpPr>
          <p:nvPr/>
        </p:nvSpPr>
        <p:spPr bwMode="auto">
          <a:xfrm>
            <a:off x="5387975" y="8385175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Control 3"/>
          <p:cNvSpPr>
            <a:spLocks noChangeArrowheads="1" noChangeShapeType="1"/>
          </p:cNvSpPr>
          <p:nvPr/>
        </p:nvSpPr>
        <p:spPr bwMode="auto">
          <a:xfrm>
            <a:off x="5622150" y="6635091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728475" y="2161044"/>
            <a:ext cx="2442949" cy="57888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2,784,974</a:t>
            </a:r>
          </a:p>
        </p:txBody>
      </p:sp>
    </p:spTree>
    <p:extLst>
      <p:ext uri="{BB962C8B-B14F-4D97-AF65-F5344CB8AC3E}">
        <p14:creationId xmlns:p14="http://schemas.microsoft.com/office/powerpoint/2010/main" val="415926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771" y="95420"/>
            <a:ext cx="5839098" cy="643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43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talk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1625600" y="1280555"/>
            <a:ext cx="8648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1821" y="1379718"/>
            <a:ext cx="99082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Find 2 different ways to partition this number.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Write a number sentence like this to represent it…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2,784,974 = 2,000,000 + 500,000 + 280,000 + 4,974.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3" name="Control 2"/>
          <p:cNvSpPr>
            <a:spLocks noChangeArrowheads="1" noChangeShapeType="1"/>
          </p:cNvSpPr>
          <p:nvPr/>
        </p:nvSpPr>
        <p:spPr bwMode="auto">
          <a:xfrm>
            <a:off x="5387975" y="8385175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Control 3"/>
          <p:cNvSpPr>
            <a:spLocks noChangeArrowheads="1" noChangeShapeType="1"/>
          </p:cNvSpPr>
          <p:nvPr/>
        </p:nvSpPr>
        <p:spPr bwMode="auto">
          <a:xfrm>
            <a:off x="5622150" y="6635091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4728475" y="2461297"/>
            <a:ext cx="2442949" cy="57888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2,784,974</a:t>
            </a:r>
          </a:p>
        </p:txBody>
      </p:sp>
    </p:spTree>
    <p:extLst>
      <p:ext uri="{BB962C8B-B14F-4D97-AF65-F5344CB8AC3E}">
        <p14:creationId xmlns:p14="http://schemas.microsoft.com/office/powerpoint/2010/main" val="3249927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61AB-815D-4079-9ECE-AC998167C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AA368-D434-4BE2-876A-FEDDE1550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5239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9EC28-760A-40BA-AFC6-F00355486D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8" y="2266123"/>
            <a:ext cx="7103164" cy="24118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DF27F-F217-4E47-B84E-12009F0DEF27}"/>
              </a:ext>
            </a:extLst>
          </p:cNvPr>
          <p:cNvSpPr txBox="1"/>
          <p:nvPr/>
        </p:nvSpPr>
        <p:spPr>
          <a:xfrm>
            <a:off x="838200" y="4876800"/>
            <a:ext cx="10810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partition:</a:t>
            </a:r>
          </a:p>
          <a:p>
            <a:r>
              <a:rPr lang="en-GB" dirty="0" smtClean="0"/>
              <a:t>1,356,723</a:t>
            </a:r>
            <a:endParaRPr lang="en-GB" dirty="0"/>
          </a:p>
          <a:p>
            <a:r>
              <a:rPr lang="en-GB" dirty="0"/>
              <a:t>19,896,534</a:t>
            </a:r>
          </a:p>
        </p:txBody>
      </p:sp>
    </p:spTree>
    <p:extLst>
      <p:ext uri="{BB962C8B-B14F-4D97-AF65-F5344CB8AC3E}">
        <p14:creationId xmlns:p14="http://schemas.microsoft.com/office/powerpoint/2010/main" val="3218765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258957" y="77492"/>
            <a:ext cx="9477341" cy="95846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prove we can do this task!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6FBF2E-2B46-4DA2-AF58-51374A2ECA3A}"/>
              </a:ext>
            </a:extLst>
          </p:cNvPr>
          <p:cNvSpPr/>
          <p:nvPr/>
        </p:nvSpPr>
        <p:spPr>
          <a:xfrm>
            <a:off x="-6529" y="1474188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Use these digit cards to help Millie create 8 different 6-digit numbers that are a multiple of 3. How do you know it is a multiple of 3?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Put your numbers in descending order.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grpSp>
        <p:nvGrpSpPr>
          <p:cNvPr id="11" name="Group 2"/>
          <p:cNvGrpSpPr>
            <a:grpSpLocks/>
          </p:cNvGrpSpPr>
          <p:nvPr/>
        </p:nvGrpSpPr>
        <p:grpSpPr bwMode="auto">
          <a:xfrm>
            <a:off x="2119247" y="4249336"/>
            <a:ext cx="654050" cy="898525"/>
            <a:chOff x="105978960" y="111145320"/>
            <a:chExt cx="655320" cy="899160"/>
          </a:xfrm>
        </p:grpSpPr>
        <p:sp>
          <p:nvSpPr>
            <p:cNvPr id="12" name="AutoShape 3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2887597" y="4249336"/>
            <a:ext cx="655638" cy="898525"/>
            <a:chOff x="105978960" y="111145320"/>
            <a:chExt cx="655320" cy="899160"/>
          </a:xfrm>
        </p:grpSpPr>
        <p:sp>
          <p:nvSpPr>
            <p:cNvPr id="15" name="AutoShape 6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7" name="Group 8"/>
          <p:cNvGrpSpPr>
            <a:grpSpLocks/>
          </p:cNvGrpSpPr>
          <p:nvPr/>
        </p:nvGrpSpPr>
        <p:grpSpPr bwMode="auto">
          <a:xfrm>
            <a:off x="3657535" y="4249336"/>
            <a:ext cx="655637" cy="898525"/>
            <a:chOff x="105978960" y="111145320"/>
            <a:chExt cx="655320" cy="899160"/>
          </a:xfrm>
        </p:grpSpPr>
        <p:sp>
          <p:nvSpPr>
            <p:cNvPr id="18" name="AutoShape 9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11"/>
          <p:cNvGrpSpPr>
            <a:grpSpLocks/>
          </p:cNvGrpSpPr>
          <p:nvPr/>
        </p:nvGrpSpPr>
        <p:grpSpPr bwMode="auto">
          <a:xfrm>
            <a:off x="4427472" y="4249336"/>
            <a:ext cx="655638" cy="898525"/>
            <a:chOff x="105978960" y="111145320"/>
            <a:chExt cx="655320" cy="899160"/>
          </a:xfrm>
        </p:grpSpPr>
        <p:sp>
          <p:nvSpPr>
            <p:cNvPr id="21" name="AutoShape 12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14"/>
          <p:cNvGrpSpPr>
            <a:grpSpLocks/>
          </p:cNvGrpSpPr>
          <p:nvPr/>
        </p:nvGrpSpPr>
        <p:grpSpPr bwMode="auto">
          <a:xfrm>
            <a:off x="5187885" y="4249336"/>
            <a:ext cx="655637" cy="898525"/>
            <a:chOff x="105978960" y="111145320"/>
            <a:chExt cx="655320" cy="899160"/>
          </a:xfrm>
        </p:grpSpPr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17"/>
          <p:cNvGrpSpPr>
            <a:grpSpLocks/>
          </p:cNvGrpSpPr>
          <p:nvPr/>
        </p:nvGrpSpPr>
        <p:grpSpPr bwMode="auto">
          <a:xfrm>
            <a:off x="5957822" y="4249336"/>
            <a:ext cx="655638" cy="898525"/>
            <a:chOff x="105978960" y="111145320"/>
            <a:chExt cx="655320" cy="899160"/>
          </a:xfrm>
        </p:grpSpPr>
        <p:sp>
          <p:nvSpPr>
            <p:cNvPr id="27" name="AutoShape 18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0"/>
          <p:cNvGrpSpPr>
            <a:grpSpLocks/>
          </p:cNvGrpSpPr>
          <p:nvPr/>
        </p:nvGrpSpPr>
        <p:grpSpPr bwMode="auto">
          <a:xfrm>
            <a:off x="6727760" y="4249336"/>
            <a:ext cx="654050" cy="898525"/>
            <a:chOff x="105978960" y="111145320"/>
            <a:chExt cx="655320" cy="899160"/>
          </a:xfrm>
        </p:grpSpPr>
        <p:sp>
          <p:nvSpPr>
            <p:cNvPr id="30" name="AutoShape 21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oup 23"/>
          <p:cNvGrpSpPr>
            <a:grpSpLocks/>
          </p:cNvGrpSpPr>
          <p:nvPr/>
        </p:nvGrpSpPr>
        <p:grpSpPr bwMode="auto">
          <a:xfrm>
            <a:off x="7496110" y="4249336"/>
            <a:ext cx="655637" cy="898525"/>
            <a:chOff x="105978960" y="111145320"/>
            <a:chExt cx="655320" cy="899160"/>
          </a:xfrm>
        </p:grpSpPr>
        <p:sp>
          <p:nvSpPr>
            <p:cNvPr id="33" name="AutoShape 24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Text Box 25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Group 26"/>
          <p:cNvGrpSpPr>
            <a:grpSpLocks/>
          </p:cNvGrpSpPr>
          <p:nvPr/>
        </p:nvGrpSpPr>
        <p:grpSpPr bwMode="auto">
          <a:xfrm>
            <a:off x="8240647" y="4249336"/>
            <a:ext cx="655638" cy="898525"/>
            <a:chOff x="105978960" y="111145320"/>
            <a:chExt cx="655320" cy="899160"/>
          </a:xfrm>
        </p:grpSpPr>
        <p:sp>
          <p:nvSpPr>
            <p:cNvPr id="36" name="AutoShape 27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Text Box 28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Group 29"/>
          <p:cNvGrpSpPr>
            <a:grpSpLocks/>
          </p:cNvGrpSpPr>
          <p:nvPr/>
        </p:nvGrpSpPr>
        <p:grpSpPr bwMode="auto">
          <a:xfrm>
            <a:off x="9010585" y="4249336"/>
            <a:ext cx="654050" cy="898525"/>
            <a:chOff x="105978960" y="111145320"/>
            <a:chExt cx="655320" cy="899160"/>
          </a:xfrm>
        </p:grpSpPr>
        <p:sp>
          <p:nvSpPr>
            <p:cNvPr id="39" name="AutoShape 30"/>
            <p:cNvSpPr>
              <a:spLocks noChangeArrowheads="1"/>
            </p:cNvSpPr>
            <p:nvPr/>
          </p:nvSpPr>
          <p:spPr bwMode="auto">
            <a:xfrm>
              <a:off x="105978960" y="111145320"/>
              <a:ext cx="655320" cy="899160"/>
            </a:xfrm>
            <a:prstGeom prst="roundRect">
              <a:avLst>
                <a:gd name="adj" fmla="val 16667"/>
              </a:avLst>
            </a:prstGeom>
            <a:solidFill>
              <a:srgbClr val="DFEBF7"/>
            </a:solidFill>
            <a:ln w="31750" algn="ctr">
              <a:solidFill>
                <a:srgbClr val="5B9BD5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106004833" y="111187850"/>
              <a:ext cx="594360" cy="799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4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anose="020B0502020202020204" pitchFamily="34" charset="0"/>
                </a:rPr>
                <a:t>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1" name="Picture 3" descr="27145461_468214916908565_128156848_o">
            <a:extLst>
              <a:ext uri="{FF2B5EF4-FFF2-40B4-BE49-F238E27FC236}">
                <a16:creationId xmlns:a16="http://schemas.microsoft.com/office/drawing/2014/main" id="{27EAEF8D-9E36-4715-8503-9B6DCD9DB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41" t="7692" r="11136" b="73544"/>
          <a:stretch/>
        </p:blipFill>
        <p:spPr bwMode="auto">
          <a:xfrm>
            <a:off x="9820947" y="3392999"/>
            <a:ext cx="1921928" cy="228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52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6AEC828D-30A8-4335-AD8B-93AE4352B144}"/>
              </a:ext>
            </a:extLst>
          </p:cNvPr>
          <p:cNvSpPr txBox="1"/>
          <p:nvPr/>
        </p:nvSpPr>
        <p:spPr>
          <a:xfrm>
            <a:off x="5962348" y="3602686"/>
            <a:ext cx="133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F20EC9-ACDE-4A6A-B4D3-020E7ABC5CC8}"/>
                  </a:ext>
                </a:extLst>
              </p:cNvPr>
              <p:cNvSpPr txBox="1"/>
              <p:nvPr/>
            </p:nvSpPr>
            <p:spPr>
              <a:xfrm>
                <a:off x="1371600" y="1285103"/>
                <a:ext cx="7673546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1)		What number is shown?</a:t>
                </a:r>
              </a:p>
              <a:p>
                <a:pPr algn="l"/>
                <a:endParaRPr lang="en-GB" sz="2800" dirty="0"/>
              </a:p>
              <a:p>
                <a:pPr algn="l"/>
                <a:r>
                  <a:rPr lang="en-GB" sz="2800" dirty="0"/>
                  <a:t>		</a:t>
                </a:r>
              </a:p>
              <a:p>
                <a:pPr algn="l"/>
                <a:endParaRPr lang="en-GB" sz="2800" dirty="0"/>
              </a:p>
              <a:p>
                <a:pPr algn="l"/>
                <a:r>
                  <a:rPr lang="en-GB" sz="2800" dirty="0"/>
                  <a:t>2)		Which shape has the greater volume?</a:t>
                </a:r>
              </a:p>
              <a:p>
                <a:pPr algn="l"/>
                <a:endParaRPr lang="en-GB" sz="2800" dirty="0"/>
              </a:p>
              <a:p>
                <a:pPr algn="l"/>
                <a:endParaRPr lang="en-GB" sz="2800" dirty="0"/>
              </a:p>
              <a:p>
                <a:pPr algn="l"/>
                <a:endParaRPr lang="en-GB" sz="2800" dirty="0"/>
              </a:p>
              <a:p>
                <a:pPr algn="l"/>
                <a:r>
                  <a:rPr lang="en-GB" sz="2800" dirty="0"/>
                  <a:t>3)		What is the difference between 6 and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7?</a:t>
                </a:r>
              </a:p>
              <a:p>
                <a:pPr algn="l"/>
                <a:endParaRPr lang="en-GB" sz="2800" dirty="0"/>
              </a:p>
              <a:p>
                <a:pPr algn="l"/>
                <a:r>
                  <a:rPr lang="en-GB" sz="2800" dirty="0"/>
                  <a:t>4)		What is 562 rounded to the nearest 100?</a:t>
                </a:r>
              </a:p>
              <a:p>
                <a:pPr algn="l"/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F20EC9-ACDE-4A6A-B4D3-020E7ABC5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85103"/>
                <a:ext cx="7673546" cy="6124754"/>
              </a:xfrm>
              <a:prstGeom prst="rect">
                <a:avLst/>
              </a:prstGeom>
              <a:blipFill>
                <a:blip r:embed="rId2"/>
                <a:stretch>
                  <a:fillRect l="-1589" t="-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5B70338-0A76-485A-AB97-4A26CBC5C1C4}"/>
              </a:ext>
            </a:extLst>
          </p:cNvPr>
          <p:cNvSpPr txBox="1">
            <a:spLocks/>
          </p:cNvSpPr>
          <p:nvPr/>
        </p:nvSpPr>
        <p:spPr>
          <a:xfrm>
            <a:off x="7185991" y="219973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 Bold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F6E7C-1726-4C5D-A725-3755EA214E80}"/>
              </a:ext>
            </a:extLst>
          </p:cNvPr>
          <p:cNvSpPr txBox="1"/>
          <p:nvPr/>
        </p:nvSpPr>
        <p:spPr>
          <a:xfrm>
            <a:off x="9005838" y="833343"/>
            <a:ext cx="166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CCC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FCD0CE-A74A-409E-B1FF-0C503C82A3D3}"/>
              </a:ext>
            </a:extLst>
          </p:cNvPr>
          <p:cNvGrpSpPr/>
          <p:nvPr/>
        </p:nvGrpSpPr>
        <p:grpSpPr>
          <a:xfrm>
            <a:off x="4257252" y="3456625"/>
            <a:ext cx="851989" cy="1168864"/>
            <a:chOff x="7494351" y="719783"/>
            <a:chExt cx="1123476" cy="154132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9149C87-3E33-4001-866F-D4680B767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1380923"/>
              <a:ext cx="599809" cy="63204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43E32E7-F55C-4FF7-8188-FFB7FBE2A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1052023"/>
              <a:ext cx="599809" cy="63204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AAF4BC1-0C8F-4144-977E-57EBF7AC2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719783"/>
              <a:ext cx="599809" cy="63204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F2CFFC1-D1E6-4D17-92E3-A9013508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53039" y="1503742"/>
              <a:ext cx="599809" cy="63204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8F0E712-C6EF-406D-ADB0-050C698AE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53039" y="1171502"/>
              <a:ext cx="599809" cy="63204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636EDF3-9923-4064-B317-935ADFA8C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94351" y="1629065"/>
              <a:ext cx="599809" cy="63204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72DD7B3-394E-41F1-88E2-C5E85774C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94351" y="1293326"/>
              <a:ext cx="599809" cy="63204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FCD69F-F673-47E2-B039-1352713D26C3}"/>
              </a:ext>
            </a:extLst>
          </p:cNvPr>
          <p:cNvGrpSpPr/>
          <p:nvPr/>
        </p:nvGrpSpPr>
        <p:grpSpPr>
          <a:xfrm>
            <a:off x="6239690" y="3585228"/>
            <a:ext cx="1049408" cy="1008938"/>
            <a:chOff x="9184542" y="952994"/>
            <a:chExt cx="1383802" cy="133043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6DF1017-E39C-4848-83BC-770B52DFF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8535" y="1266234"/>
              <a:ext cx="599809" cy="63204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6479BE5-BD24-48CE-87A2-83C2374C7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8535" y="952994"/>
              <a:ext cx="599809" cy="63204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56007A7-6C72-43C0-808C-AC73CB803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3556" y="1396884"/>
              <a:ext cx="599809" cy="63204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61778C2-6DBA-4C79-BE2F-55FC3A84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3556" y="1072473"/>
              <a:ext cx="599809" cy="63204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B6AE878-2CA0-495E-BABD-BDABD61C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44868" y="1522206"/>
              <a:ext cx="599809" cy="63204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C8DC440-2570-4ACA-9011-7A27AD563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84542" y="1651389"/>
              <a:ext cx="599809" cy="632042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2CF8378-A760-42CC-88B6-6C2ECB33B656}"/>
              </a:ext>
            </a:extLst>
          </p:cNvPr>
          <p:cNvSpPr txBox="1"/>
          <p:nvPr/>
        </p:nvSpPr>
        <p:spPr>
          <a:xfrm>
            <a:off x="3787167" y="3602686"/>
            <a:ext cx="133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19EFB-C8B5-4B74-BF45-8C70B1310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204" y="1814279"/>
            <a:ext cx="4267956" cy="11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9989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Let’s develop our learning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1625600" y="1280555"/>
            <a:ext cx="8648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6529" y="1325126"/>
            <a:ext cx="121985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Millie’s number has some digits missing…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If Millie has at least 760 thousands, what could her number be? 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13" name="Control 2"/>
          <p:cNvSpPr>
            <a:spLocks noChangeArrowheads="1" noChangeShapeType="1"/>
          </p:cNvSpPr>
          <p:nvPr/>
        </p:nvSpPr>
        <p:spPr bwMode="auto">
          <a:xfrm>
            <a:off x="5387975" y="8385175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Control 3"/>
          <p:cNvSpPr>
            <a:spLocks noChangeArrowheads="1" noChangeShapeType="1"/>
          </p:cNvSpPr>
          <p:nvPr/>
        </p:nvSpPr>
        <p:spPr bwMode="auto">
          <a:xfrm>
            <a:off x="5622150" y="6635091"/>
            <a:ext cx="3406775" cy="1171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3070746" y="2660588"/>
            <a:ext cx="3809750" cy="1573846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C670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>
                <a:solidFill>
                  <a:schemeClr val="tx1"/>
                </a:solidFill>
                <a:latin typeface="Century Gothic" panose="020B0502020202020204" pitchFamily="34" charset="0"/>
              </a:rPr>
              <a:t>7,_ _9, 874</a:t>
            </a:r>
          </a:p>
        </p:txBody>
      </p:sp>
      <p:pic>
        <p:nvPicPr>
          <p:cNvPr id="66" name="Picture 3" descr="27145461_468214916908565_128156848_o">
            <a:extLst>
              <a:ext uri="{FF2B5EF4-FFF2-40B4-BE49-F238E27FC236}">
                <a16:creationId xmlns:a16="http://schemas.microsoft.com/office/drawing/2014/main" id="{27EAEF8D-9E36-4715-8503-9B6DCD9DB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4" t="7579" r="10963" b="73657"/>
          <a:stretch/>
        </p:blipFill>
        <p:spPr bwMode="auto">
          <a:xfrm>
            <a:off x="7042137" y="2226865"/>
            <a:ext cx="2160756" cy="256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4898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Stick 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572" y="266514"/>
            <a:ext cx="6309360" cy="619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50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Stick 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097" y="575596"/>
            <a:ext cx="3435532" cy="543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08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Independent Task</a:t>
            </a: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3600" b="1" dirty="0">
                <a:latin typeface="Century Gothic" panose="020B0502020202020204" pitchFamily="34" charset="0"/>
              </a:rPr>
              <a:t>Let’s showcase our learning</a:t>
            </a:r>
            <a:endParaRPr lang="en-GB" sz="54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11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39589" y="2586446"/>
            <a:ext cx="58652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 smtClean="0"/>
              <a:t>Please see the sheet for the questions</a:t>
            </a:r>
          </a:p>
          <a:p>
            <a:endParaRPr lang="en-GB" sz="3500" dirty="0"/>
          </a:p>
          <a:p>
            <a:r>
              <a:rPr lang="en-GB" sz="3500" dirty="0" smtClean="0"/>
              <a:t>We are writing the full answers in our books – like this!</a:t>
            </a:r>
            <a:endParaRPr lang="en-GB" sz="3500" dirty="0"/>
          </a:p>
        </p:txBody>
      </p:sp>
    </p:spTree>
    <p:extLst>
      <p:ext uri="{BB962C8B-B14F-4D97-AF65-F5344CB8AC3E}">
        <p14:creationId xmlns:p14="http://schemas.microsoft.com/office/powerpoint/2010/main" val="1817371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59831" y="347196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Exit task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479279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2019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-6529" y="1215943"/>
            <a:ext cx="12192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Millie used 29 counters to represent a number on this chart.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There are at least 3 counters in each column.</a:t>
            </a:r>
          </a:p>
          <a:p>
            <a:pPr algn="ctr"/>
            <a:endParaRPr lang="en-GB" sz="12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From millions, each alternate column has the same even number of counters.</a:t>
            </a:r>
          </a:p>
          <a:p>
            <a:pPr algn="ctr"/>
            <a:endParaRPr lang="en-GB" sz="1200" dirty="0">
              <a:latin typeface="Century Gothic" panose="020B0502020202020204" pitchFamily="34" charset="0"/>
            </a:endParaRPr>
          </a:p>
          <a:p>
            <a:pPr algn="ctr"/>
            <a:r>
              <a:rPr lang="en-GB" sz="2400" dirty="0">
                <a:latin typeface="Century Gothic" panose="020B0502020202020204" pitchFamily="34" charset="0"/>
              </a:rPr>
              <a:t>The other columns contain an odd number of counters.</a:t>
            </a:r>
          </a:p>
          <a:p>
            <a:pPr algn="ctr"/>
            <a:endParaRPr lang="en-GB" sz="2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What could Millie’s number be?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26595"/>
              </p:ext>
            </p:extLst>
          </p:nvPr>
        </p:nvGraphicFramePr>
        <p:xfrm>
          <a:off x="2520594" y="2084710"/>
          <a:ext cx="9272340" cy="12871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4620">
                  <a:extLst>
                    <a:ext uri="{9D8B030D-6E8A-4147-A177-3AD203B41FA5}">
                      <a16:colId xmlns:a16="http://schemas.microsoft.com/office/drawing/2014/main" val="2955381481"/>
                    </a:ext>
                  </a:extLst>
                </a:gridCol>
                <a:gridCol w="1324620">
                  <a:extLst>
                    <a:ext uri="{9D8B030D-6E8A-4147-A177-3AD203B41FA5}">
                      <a16:colId xmlns:a16="http://schemas.microsoft.com/office/drawing/2014/main" val="3733133540"/>
                    </a:ext>
                  </a:extLst>
                </a:gridCol>
                <a:gridCol w="1324620">
                  <a:extLst>
                    <a:ext uri="{9D8B030D-6E8A-4147-A177-3AD203B41FA5}">
                      <a16:colId xmlns:a16="http://schemas.microsoft.com/office/drawing/2014/main" val="2498335527"/>
                    </a:ext>
                  </a:extLst>
                </a:gridCol>
                <a:gridCol w="1324620">
                  <a:extLst>
                    <a:ext uri="{9D8B030D-6E8A-4147-A177-3AD203B41FA5}">
                      <a16:colId xmlns:a16="http://schemas.microsoft.com/office/drawing/2014/main" val="4087164650"/>
                    </a:ext>
                  </a:extLst>
                </a:gridCol>
                <a:gridCol w="1324620">
                  <a:extLst>
                    <a:ext uri="{9D8B030D-6E8A-4147-A177-3AD203B41FA5}">
                      <a16:colId xmlns:a16="http://schemas.microsoft.com/office/drawing/2014/main" val="3195605632"/>
                    </a:ext>
                  </a:extLst>
                </a:gridCol>
                <a:gridCol w="1324620">
                  <a:extLst>
                    <a:ext uri="{9D8B030D-6E8A-4147-A177-3AD203B41FA5}">
                      <a16:colId xmlns:a16="http://schemas.microsoft.com/office/drawing/2014/main" val="4100045968"/>
                    </a:ext>
                  </a:extLst>
                </a:gridCol>
                <a:gridCol w="1324620">
                  <a:extLst>
                    <a:ext uri="{9D8B030D-6E8A-4147-A177-3AD203B41FA5}">
                      <a16:colId xmlns:a16="http://schemas.microsoft.com/office/drawing/2014/main" val="254111450"/>
                    </a:ext>
                  </a:extLst>
                </a:gridCol>
              </a:tblGrid>
              <a:tr h="406224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latin typeface="Century Gothic" panose="020B0502020202020204" pitchFamily="34" charset="0"/>
                        </a:rPr>
                        <a:t>HTh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>
                          <a:latin typeface="Century Gothic" panose="020B0502020202020204" pitchFamily="34" charset="0"/>
                        </a:rPr>
                        <a:t>TTh</a:t>
                      </a:r>
                      <a:endParaRPr lang="en-GB" b="1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Th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76000"/>
                  </a:ext>
                </a:extLst>
              </a:tr>
              <a:tr h="8809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0987719"/>
                  </a:ext>
                </a:extLst>
              </a:tr>
            </a:tbl>
          </a:graphicData>
        </a:graphic>
      </p:graphicFrame>
      <p:pic>
        <p:nvPicPr>
          <p:cNvPr id="10" name="Picture 3" descr="27145461_468214916908565_128156848_o">
            <a:extLst>
              <a:ext uri="{FF2B5EF4-FFF2-40B4-BE49-F238E27FC236}">
                <a16:creationId xmlns:a16="http://schemas.microsoft.com/office/drawing/2014/main" id="{27EAEF8D-9E36-4715-8503-9B6DCD9DB6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4" t="7579" r="10963" b="73657"/>
          <a:stretch/>
        </p:blipFill>
        <p:spPr bwMode="auto">
          <a:xfrm>
            <a:off x="522169" y="1721382"/>
            <a:ext cx="1720671" cy="2043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314327" y="3228970"/>
            <a:ext cx="478557" cy="47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66727" y="3381370"/>
            <a:ext cx="478557" cy="47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54314" y="3509064"/>
            <a:ext cx="478557" cy="47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 rot="4863248">
            <a:off x="452439" y="3324218"/>
            <a:ext cx="478557" cy="47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 rot="4863248">
            <a:off x="604839" y="3476618"/>
            <a:ext cx="478557" cy="47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 rot="4863248">
            <a:off x="392426" y="3604312"/>
            <a:ext cx="478557" cy="478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84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6AEC828D-30A8-4335-AD8B-93AE4352B144}"/>
              </a:ext>
            </a:extLst>
          </p:cNvPr>
          <p:cNvSpPr txBox="1"/>
          <p:nvPr/>
        </p:nvSpPr>
        <p:spPr>
          <a:xfrm>
            <a:off x="5962348" y="3602686"/>
            <a:ext cx="133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F20EC9-ACDE-4A6A-B4D3-020E7ABC5CC8}"/>
                  </a:ext>
                </a:extLst>
              </p:cNvPr>
              <p:cNvSpPr txBox="1"/>
              <p:nvPr/>
            </p:nvSpPr>
            <p:spPr>
              <a:xfrm>
                <a:off x="1371600" y="1285103"/>
                <a:ext cx="7673546" cy="6124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GB" sz="2800" dirty="0"/>
                  <a:t>1)		What number is shown?</a:t>
                </a:r>
              </a:p>
              <a:p>
                <a:pPr algn="l"/>
                <a:endParaRPr lang="en-GB" sz="2800" dirty="0"/>
              </a:p>
              <a:p>
                <a:pPr algn="l"/>
                <a:r>
                  <a:rPr lang="en-GB" sz="2800" dirty="0"/>
                  <a:t>		</a:t>
                </a:r>
              </a:p>
              <a:p>
                <a:pPr algn="l"/>
                <a:endParaRPr lang="en-GB" sz="2800" dirty="0"/>
              </a:p>
              <a:p>
                <a:pPr algn="l"/>
                <a:r>
                  <a:rPr lang="en-GB" sz="2800" dirty="0"/>
                  <a:t>2)		Which shape has the greater volume?</a:t>
                </a:r>
              </a:p>
              <a:p>
                <a:pPr algn="l"/>
                <a:endParaRPr lang="en-GB" sz="2800" dirty="0"/>
              </a:p>
              <a:p>
                <a:pPr algn="l"/>
                <a:endParaRPr lang="en-GB" sz="2800" dirty="0"/>
              </a:p>
              <a:p>
                <a:pPr algn="l"/>
                <a:endParaRPr lang="en-GB" sz="2800" dirty="0"/>
              </a:p>
              <a:p>
                <a:pPr algn="l"/>
                <a:r>
                  <a:rPr lang="en-GB" sz="2800" dirty="0"/>
                  <a:t>3)		What is the difference between 6 and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7?</a:t>
                </a:r>
              </a:p>
              <a:p>
                <a:pPr algn="l"/>
                <a:endParaRPr lang="en-GB" sz="2800" dirty="0"/>
              </a:p>
              <a:p>
                <a:pPr algn="l"/>
                <a:r>
                  <a:rPr lang="en-GB" sz="2800" dirty="0"/>
                  <a:t>4)		What is 562 rounded to the nearest 100?</a:t>
                </a:r>
              </a:p>
              <a:p>
                <a:pPr algn="l"/>
                <a:endParaRPr lang="en-GB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2F20EC9-ACDE-4A6A-B4D3-020E7ABC5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85103"/>
                <a:ext cx="7673546" cy="6124754"/>
              </a:xfrm>
              <a:prstGeom prst="rect">
                <a:avLst/>
              </a:prstGeom>
              <a:blipFill>
                <a:blip r:embed="rId2"/>
                <a:stretch>
                  <a:fillRect l="-1589" t="-9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B5B70338-0A76-485A-AB97-4A26CBC5C1C4}"/>
              </a:ext>
            </a:extLst>
          </p:cNvPr>
          <p:cNvSpPr txBox="1">
            <a:spLocks/>
          </p:cNvSpPr>
          <p:nvPr/>
        </p:nvSpPr>
        <p:spPr>
          <a:xfrm>
            <a:off x="7185991" y="219973"/>
            <a:ext cx="362778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 Bold" panose="02000506040000020003" pitchFamily="2" charset="0"/>
                <a:ea typeface="+mj-ea"/>
                <a:cs typeface="+mj-cs"/>
              </a:defRPr>
            </a:lvl1pPr>
          </a:lstStyle>
          <a:p>
            <a:r>
              <a:rPr lang="en-GB" dirty="0">
                <a:latin typeface="+mn-lt"/>
              </a:rPr>
              <a:t>Year 6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Week 1</a:t>
            </a:r>
            <a:r>
              <a:rPr lang="en-GB" dirty="0">
                <a:solidFill>
                  <a:srgbClr val="1C3A63"/>
                </a:solidFill>
                <a:latin typeface="+mn-lt"/>
              </a:rPr>
              <a:t> | </a:t>
            </a:r>
            <a:r>
              <a:rPr lang="en-GB" dirty="0">
                <a:latin typeface="+mn-lt"/>
              </a:rPr>
              <a:t>Day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C1762-E791-481B-85E4-2F67F8D44547}"/>
              </a:ext>
            </a:extLst>
          </p:cNvPr>
          <p:cNvSpPr txBox="1"/>
          <p:nvPr/>
        </p:nvSpPr>
        <p:spPr>
          <a:xfrm>
            <a:off x="7293397" y="2297738"/>
            <a:ext cx="158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210,320</a:t>
            </a:r>
            <a:endParaRPr lang="en-GB" sz="2800" baseline="30000" dirty="0">
              <a:solidFill>
                <a:srgbClr val="FF0000"/>
              </a:solidFill>
            </a:endParaRPr>
          </a:p>
          <a:p>
            <a:pPr algn="l"/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5F6E7C-1726-4C5D-A725-3755EA214E80}"/>
              </a:ext>
            </a:extLst>
          </p:cNvPr>
          <p:cNvSpPr txBox="1"/>
          <p:nvPr/>
        </p:nvSpPr>
        <p:spPr>
          <a:xfrm>
            <a:off x="9005838" y="833343"/>
            <a:ext cx="1666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/>
              <a:t>CCC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843698-CC83-41E7-AFB5-06534CF960BE}"/>
              </a:ext>
            </a:extLst>
          </p:cNvPr>
          <p:cNvSpPr txBox="1"/>
          <p:nvPr/>
        </p:nvSpPr>
        <p:spPr>
          <a:xfrm>
            <a:off x="7545503" y="3602687"/>
            <a:ext cx="158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A</a:t>
            </a:r>
          </a:p>
          <a:p>
            <a:pPr algn="l"/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08E6DF-87C8-44CA-864B-2577398A274C}"/>
              </a:ext>
            </a:extLst>
          </p:cNvPr>
          <p:cNvSpPr txBox="1"/>
          <p:nvPr/>
        </p:nvSpPr>
        <p:spPr>
          <a:xfrm>
            <a:off x="8623797" y="4705972"/>
            <a:ext cx="1583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13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BFCD0CE-A74A-409E-B1FF-0C503C82A3D3}"/>
              </a:ext>
            </a:extLst>
          </p:cNvPr>
          <p:cNvGrpSpPr/>
          <p:nvPr/>
        </p:nvGrpSpPr>
        <p:grpSpPr>
          <a:xfrm>
            <a:off x="4257252" y="3456625"/>
            <a:ext cx="851989" cy="1168864"/>
            <a:chOff x="7494351" y="719783"/>
            <a:chExt cx="1123476" cy="1541324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89149C87-3E33-4001-866F-D4680B767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1380923"/>
              <a:ext cx="599809" cy="632041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C43E32E7-F55C-4FF7-8188-FFB7FBE2A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1052023"/>
              <a:ext cx="599809" cy="63204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AAF4BC1-0C8F-4144-977E-57EBF7AC2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18018" y="719783"/>
              <a:ext cx="599809" cy="632041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F2CFFC1-D1E6-4D17-92E3-A9013508C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53039" y="1503742"/>
              <a:ext cx="599809" cy="632041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98F0E712-C6EF-406D-ADB0-050C698AE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53039" y="1171502"/>
              <a:ext cx="599809" cy="63204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636EDF3-9923-4064-B317-935ADFA8C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94351" y="1629065"/>
              <a:ext cx="599809" cy="63204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172DD7B3-394E-41F1-88E2-C5E85774C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94351" y="1293326"/>
              <a:ext cx="599809" cy="63204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0FCD69F-F673-47E2-B039-1352713D26C3}"/>
              </a:ext>
            </a:extLst>
          </p:cNvPr>
          <p:cNvGrpSpPr/>
          <p:nvPr/>
        </p:nvGrpSpPr>
        <p:grpSpPr>
          <a:xfrm>
            <a:off x="6239690" y="3585228"/>
            <a:ext cx="1049408" cy="1008938"/>
            <a:chOff x="9184542" y="952994"/>
            <a:chExt cx="1383802" cy="1330437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6DF1017-E39C-4848-83BC-770B52DFF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8535" y="1266234"/>
              <a:ext cx="599809" cy="63204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96479BE5-BD24-48CE-87A2-83C2374C7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968535" y="952994"/>
              <a:ext cx="599809" cy="63204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256007A7-6C72-43C0-808C-AC73CB803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3556" y="1396884"/>
              <a:ext cx="599809" cy="63204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B61778C2-6DBA-4C79-BE2F-55FC3A849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03556" y="1072473"/>
              <a:ext cx="599809" cy="632042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6B6AE878-2CA0-495E-BABD-BDABD61C1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444868" y="1522206"/>
              <a:ext cx="599809" cy="632042"/>
            </a:xfrm>
            <a:prstGeom prst="rect">
              <a:avLst/>
            </a:prstGeom>
          </p:spPr>
        </p:pic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C8DC440-2570-4ACA-9011-7A27AD5636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87" b="93570" l="7477" r="90888">
                          <a14:foregroundMark x1="61449" y1="80931" x2="61449" y2="80931"/>
                          <a14:foregroundMark x1="67991" y1="61863" x2="67991" y2="61863"/>
                          <a14:foregroundMark x1="67991" y1="61863" x2="67991" y2="61863"/>
                          <a14:foregroundMark x1="80841" y1="61863" x2="80841" y2="61863"/>
                          <a14:foregroundMark x1="80841" y1="61863" x2="80841" y2="61863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6682" y1="73392" x2="86682" y2="73392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85047" y2="38803"/>
                          <a14:foregroundMark x1="85047" y1="38803" x2="57477" y2="45676"/>
                          <a14:foregroundMark x1="58178" y1="51885" x2="55140" y2="59424"/>
                          <a14:foregroundMark x1="55140" y1="60976" x2="87150" y2="34590"/>
                          <a14:foregroundMark x1="87150" y1="34590" x2="51869" y2="57428"/>
                          <a14:foregroundMark x1="51869" y1="57428" x2="81776" y2="64080"/>
                          <a14:foregroundMark x1="52570" y1="7317" x2="52570" y2="7317"/>
                          <a14:foregroundMark x1="42991" y1="6430" x2="42991" y2="6430"/>
                          <a14:foregroundMark x1="55841" y1="89357" x2="55841" y2="89357"/>
                          <a14:foregroundMark x1="46028" y1="90244" x2="46028" y2="90244"/>
                          <a14:foregroundMark x1="91121" y1="51663" x2="91121" y2="51663"/>
                          <a14:foregroundMark x1="8645" y1="66519" x2="8645" y2="66519"/>
                          <a14:foregroundMark x1="7710" y1="66297" x2="7710" y2="66297"/>
                          <a14:foregroundMark x1="48832" y1="93570" x2="48832" y2="93570"/>
                          <a14:foregroundMark x1="50000" y1="93126" x2="50000" y2="93126"/>
                          <a14:foregroundMark x1="55140" y1="93126" x2="55140" y2="931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84542" y="1651389"/>
              <a:ext cx="599809" cy="632042"/>
            </a:xfrm>
            <a:prstGeom prst="rect">
              <a:avLst/>
            </a:prstGeom>
          </p:spPr>
        </p:pic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92CF8378-A760-42CC-88B6-6C2ECB33B656}"/>
              </a:ext>
            </a:extLst>
          </p:cNvPr>
          <p:cNvSpPr txBox="1"/>
          <p:nvPr/>
        </p:nvSpPr>
        <p:spPr>
          <a:xfrm>
            <a:off x="3787167" y="3602686"/>
            <a:ext cx="1331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/>
              <a:t>A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097F05-E52A-4F89-BA71-03E6CE2B7BAE}"/>
              </a:ext>
            </a:extLst>
          </p:cNvPr>
          <p:cNvSpPr txBox="1"/>
          <p:nvPr/>
        </p:nvSpPr>
        <p:spPr>
          <a:xfrm>
            <a:off x="8437222" y="5580035"/>
            <a:ext cx="15836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dirty="0">
                <a:solidFill>
                  <a:srgbClr val="FF0000"/>
                </a:solidFill>
              </a:rPr>
              <a:t>600</a:t>
            </a:r>
          </a:p>
          <a:p>
            <a:pPr algn="l"/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F19EFB-C8B5-4B74-BF45-8C70B1310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204" y="1814279"/>
            <a:ext cx="4267956" cy="117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  <p:bldP spid="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37" y="1343025"/>
            <a:ext cx="6867525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7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4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2140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4"/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0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calculations. </a:t>
            </a:r>
            <a:endParaRPr dirty="0"/>
          </a:p>
          <a:p>
            <a:pPr algn="ctr"/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answers in Roman numerals.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216" name="Google Shape;216;p14"/>
          <p:cNvGraphicFramePr/>
          <p:nvPr/>
        </p:nvGraphicFramePr>
        <p:xfrm>
          <a:off x="2781984" y="1960993"/>
          <a:ext cx="6628025" cy="3549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0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 + CCLXXX =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DCCVIII – 405 =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CCXXIV + 210 = 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7" name="Google Shape;217;p14"/>
          <p:cNvSpPr txBox="1"/>
          <p:nvPr/>
        </p:nvSpPr>
        <p:spPr>
          <a:xfrm>
            <a:off x="9973798" y="6006518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5" descr="A close up of a sign&#10;&#10;Description generated with high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2140" y="6454317"/>
            <a:ext cx="1174025" cy="278902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5"/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lt1">
              <a:alpha val="81960"/>
            </a:schemeClr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0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/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calculations. </a:t>
            </a:r>
            <a:endParaRPr dirty="0"/>
          </a:p>
          <a:p>
            <a:pPr algn="ctr"/>
            <a:r>
              <a:rPr lang="en-GB" sz="20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the answers in Roman numerals.</a:t>
            </a:r>
            <a:endParaRPr dirty="0"/>
          </a:p>
          <a:p>
            <a:pPr algn="ctr"/>
            <a:endParaRPr sz="20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GB" sz="5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© Classroom Secrets Limited 2018</a:t>
            </a:r>
            <a:endParaRPr/>
          </a:p>
        </p:txBody>
      </p:sp>
      <p:graphicFrame>
        <p:nvGraphicFramePr>
          <p:cNvPr id="226" name="Google Shape;226;p15"/>
          <p:cNvGraphicFramePr/>
          <p:nvPr/>
        </p:nvGraphicFramePr>
        <p:xfrm>
          <a:off x="2781984" y="1960993"/>
          <a:ext cx="6628025" cy="3549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80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100 + CCLXXX =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CCCLXXX</a:t>
                      </a: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DCCVIII – 405 =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CCCIII</a:t>
                      </a: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 gridSpan="2"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1550"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CCXXIV + 210 = </a:t>
                      </a:r>
                      <a:endParaRPr/>
                    </a:p>
                  </a:txBody>
                  <a:tcPr marL="207500" marR="207500" marT="103750" marB="1037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CDXXXIV</a:t>
                      </a:r>
                      <a:endParaRPr sz="3200" b="1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207500" marR="207500" marT="103750" marB="103750" anchor="ctr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7" name="Google Shape;227;p15"/>
          <p:cNvSpPr txBox="1"/>
          <p:nvPr/>
        </p:nvSpPr>
        <p:spPr>
          <a:xfrm>
            <a:off x="9973798" y="6006518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2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42" y="613954"/>
            <a:ext cx="9147108" cy="53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0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87" y="828675"/>
            <a:ext cx="94964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8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4083</TotalTime>
  <Words>691</Words>
  <Application>Microsoft Office PowerPoint</Application>
  <PresentationFormat>Widescreen</PresentationFormat>
  <Paragraphs>315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Bariol</vt:lpstr>
      <vt:lpstr>Calibri</vt:lpstr>
      <vt:lpstr>Calibri Light</vt:lpstr>
      <vt:lpstr>Cambria Math</vt:lpstr>
      <vt:lpstr>Century Gothic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Partitioning</vt:lpstr>
      <vt:lpstr>PowerPoint Presentation</vt:lpstr>
      <vt:lpstr>PowerPoint Presentation</vt:lpstr>
      <vt:lpstr>Stick in</vt:lpstr>
      <vt:lpstr>Stick in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DEEPENING UNDERSTANDING LTD</dc:creator>
  <cp:lastModifiedBy>Teacher</cp:lastModifiedBy>
  <cp:revision>164</cp:revision>
  <dcterms:created xsi:type="dcterms:W3CDTF">2018-03-29T14:43:08Z</dcterms:created>
  <dcterms:modified xsi:type="dcterms:W3CDTF">2023-09-02T09:48:58Z</dcterms:modified>
  <cp:contentStatus/>
</cp:coreProperties>
</file>