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48"/>
  </p:notesMasterIdLst>
  <p:sldIdLst>
    <p:sldId id="305" r:id="rId3"/>
    <p:sldId id="306" r:id="rId4"/>
    <p:sldId id="304" r:id="rId5"/>
    <p:sldId id="30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281" r:id="rId16"/>
    <p:sldId id="284" r:id="rId17"/>
    <p:sldId id="285" r:id="rId18"/>
    <p:sldId id="286" r:id="rId19"/>
    <p:sldId id="287" r:id="rId20"/>
    <p:sldId id="289" r:id="rId21"/>
    <p:sldId id="292" r:id="rId22"/>
    <p:sldId id="293" r:id="rId23"/>
    <p:sldId id="291" r:id="rId24"/>
    <p:sldId id="257" r:id="rId25"/>
    <p:sldId id="258" r:id="rId26"/>
    <p:sldId id="259" r:id="rId27"/>
    <p:sldId id="260" r:id="rId28"/>
    <p:sldId id="261" r:id="rId29"/>
    <p:sldId id="262" r:id="rId30"/>
    <p:sldId id="263" r:id="rId31"/>
    <p:sldId id="264" r:id="rId32"/>
    <p:sldId id="265" r:id="rId33"/>
    <p:sldId id="266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entury Gothic" panose="020B050202020202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gjKTdFg364Oa39dB6Z9dwMIz7U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EB1750-FD16-412C-B16D-DFED5ADC127C}">
  <a:tblStyle styleId="{3BEB1750-FD16-412C-B16D-DFED5ADC127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4CB665-C6C9-44DC-9EBC-B20FC31E0BB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610224a78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610224a78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10224a78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10224a78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10224a78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10224a78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10224a78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10224a78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610224a78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610224a78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610224a78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610224a78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96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8145" y="219973"/>
            <a:ext cx="334872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 Bold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 Bold" panose="02000506040000020003" pitchFamily="2" charset="0"/>
              </a:rPr>
              <a:t> | </a:t>
            </a:r>
            <a:r>
              <a:rPr lang="en-GB" b="1" dirty="0">
                <a:effectLst/>
                <a:latin typeface="Bariol Bold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 Bold" panose="02000506040000020003" pitchFamily="2" charset="0"/>
              </a:rPr>
              <a:t> | </a:t>
            </a:r>
            <a:r>
              <a:rPr lang="en-GB" b="1" dirty="0">
                <a:effectLst/>
                <a:latin typeface="Bariol Bold" panose="02000506040000020003" pitchFamily="2" charset="0"/>
              </a:rPr>
              <a:t>Day 1</a:t>
            </a:r>
            <a:endParaRPr lang="en-GB" dirty="0">
              <a:effectLst/>
              <a:latin typeface="Bariol Regular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3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844083" rtl="0" eaLnBrk="1" latinLnBrk="0" hangingPunct="1">
        <a:lnSpc>
          <a:spcPct val="90000"/>
        </a:lnSpc>
        <a:spcBef>
          <a:spcPct val="0"/>
        </a:spcBef>
        <a:buNone/>
        <a:defRPr lang="en-GB" sz="2215" b="1" i="0" kern="1200" baseline="0" smtClean="0">
          <a:solidFill>
            <a:schemeClr val="bg1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945" y="1717964"/>
            <a:ext cx="5846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Welcome back! </a:t>
            </a:r>
            <a:r>
              <a:rPr lang="en-GB" sz="2000" dirty="0" smtClean="0"/>
              <a:t>This word of the week is:</a:t>
            </a:r>
          </a:p>
          <a:p>
            <a:pPr algn="l"/>
            <a:endParaRPr lang="en-GB" sz="2000" dirty="0" smtClean="0"/>
          </a:p>
          <a:p>
            <a:pPr algn="l"/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2105247"/>
            <a:ext cx="4572000" cy="242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2945" y="4724400"/>
            <a:ext cx="648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What does it mean? Use it in a sentence and post on GC – most inventive gets 10 dabs!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7530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23925"/>
            <a:ext cx="90678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40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100137"/>
            <a:ext cx="86391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4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942975"/>
            <a:ext cx="92202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9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900112"/>
            <a:ext cx="89058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88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097970" y="1087829"/>
            <a:ext cx="6954254" cy="54638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Let’s do this!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4897" y="5496978"/>
            <a:ext cx="9144000" cy="4456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5" y="5440072"/>
            <a:ext cx="572974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6FBF2E-2B46-4DA2-AF58-51374A2ECA3A}"/>
              </a:ext>
            </a:extLst>
          </p:cNvPr>
          <p:cNvSpPr/>
          <p:nvPr/>
        </p:nvSpPr>
        <p:spPr>
          <a:xfrm>
            <a:off x="744583" y="1820242"/>
            <a:ext cx="765156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Spot the Mistakes!</a:t>
            </a: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r>
              <a:rPr lang="en-GB" sz="2100" dirty="0">
                <a:latin typeface="Century Gothic" panose="020B0502020202020204" pitchFamily="34" charset="0"/>
              </a:rPr>
              <a:t>How should the numbers be written in Roman numerals?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308041" y="2432828"/>
          <a:ext cx="6547484" cy="189812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36871">
                  <a:extLst>
                    <a:ext uri="{9D8B030D-6E8A-4147-A177-3AD203B41FA5}">
                      <a16:colId xmlns:a16="http://schemas.microsoft.com/office/drawing/2014/main" val="4252792381"/>
                    </a:ext>
                  </a:extLst>
                </a:gridCol>
                <a:gridCol w="1636871">
                  <a:extLst>
                    <a:ext uri="{9D8B030D-6E8A-4147-A177-3AD203B41FA5}">
                      <a16:colId xmlns:a16="http://schemas.microsoft.com/office/drawing/2014/main" val="2633499267"/>
                    </a:ext>
                  </a:extLst>
                </a:gridCol>
                <a:gridCol w="1636871">
                  <a:extLst>
                    <a:ext uri="{9D8B030D-6E8A-4147-A177-3AD203B41FA5}">
                      <a16:colId xmlns:a16="http://schemas.microsoft.com/office/drawing/2014/main" val="2537942620"/>
                    </a:ext>
                  </a:extLst>
                </a:gridCol>
                <a:gridCol w="1636871">
                  <a:extLst>
                    <a:ext uri="{9D8B030D-6E8A-4147-A177-3AD203B41FA5}">
                      <a16:colId xmlns:a16="http://schemas.microsoft.com/office/drawing/2014/main" val="3818088822"/>
                    </a:ext>
                  </a:extLst>
                </a:gridCol>
              </a:tblGrid>
              <a:tr h="949061"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Century Gothic" panose="020B0502020202020204" pitchFamily="34" charset="0"/>
                        </a:rPr>
                        <a:t>77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88327968"/>
                  </a:ext>
                </a:extLst>
              </a:tr>
              <a:tr h="949061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XIIIII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XXIV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LXXLXX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81136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4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097970" y="1087829"/>
            <a:ext cx="6954254" cy="54638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Let’s revisit what we should know..</a:t>
            </a:r>
            <a:endParaRPr lang="en-GB" sz="4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4897" y="5496978"/>
            <a:ext cx="9144000" cy="4456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5" y="5440072"/>
            <a:ext cx="572974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5151229" y="5209545"/>
            <a:ext cx="3122254" cy="211735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FC9549-BF54-4A38-9DF5-F48EB37A1FC7}"/>
              </a:ext>
            </a:extLst>
          </p:cNvPr>
          <p:cNvSpPr/>
          <p:nvPr/>
        </p:nvSpPr>
        <p:spPr>
          <a:xfrm>
            <a:off x="724987" y="1763794"/>
            <a:ext cx="76907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The multiples of </a:t>
            </a:r>
            <a:r>
              <a:rPr lang="en-GB" sz="2100" b="1" dirty="0">
                <a:latin typeface="Century Gothic" panose="020B0502020202020204" pitchFamily="34" charset="0"/>
              </a:rPr>
              <a:t>10</a:t>
            </a:r>
            <a:r>
              <a:rPr lang="en-GB" sz="2100" dirty="0">
                <a:latin typeface="Century Gothic" panose="020B0502020202020204" pitchFamily="34" charset="0"/>
              </a:rPr>
              <a:t> in Roman numerals are written like this</a:t>
            </a:r>
            <a:r>
              <a:rPr lang="en-GB" sz="2100" b="1" dirty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2100" b="1" dirty="0">
              <a:latin typeface="Century Gothic" panose="020B0502020202020204" pitchFamily="34" charset="0"/>
            </a:endParaRPr>
          </a:p>
          <a:p>
            <a:pPr algn="ctr"/>
            <a:endParaRPr lang="en-GB" sz="2100" b="1" dirty="0">
              <a:latin typeface="Century Gothic" panose="020B0502020202020204" pitchFamily="34" charset="0"/>
            </a:endParaRPr>
          </a:p>
          <a:p>
            <a:pPr algn="ctr"/>
            <a:endParaRPr lang="en-GB" sz="2100" b="1" dirty="0">
              <a:latin typeface="Century Gothic" panose="020B0502020202020204" pitchFamily="34" charset="0"/>
            </a:endParaRPr>
          </a:p>
          <a:p>
            <a:pPr algn="ctr"/>
            <a:endParaRPr lang="en-GB" sz="2100" b="1" dirty="0">
              <a:latin typeface="Century Gothic" panose="020B0502020202020204" pitchFamily="34" charset="0"/>
            </a:endParaRPr>
          </a:p>
          <a:p>
            <a:pPr algn="ctr"/>
            <a:endParaRPr lang="en-GB" sz="2100" b="1" dirty="0">
              <a:latin typeface="Century Gothic" panose="020B0502020202020204" pitchFamily="34" charset="0"/>
            </a:endParaRPr>
          </a:p>
          <a:p>
            <a:pPr algn="ctr"/>
            <a:endParaRPr lang="en-GB" sz="2100" b="1" dirty="0">
              <a:latin typeface="Century Gothic" panose="020B0502020202020204" pitchFamily="34" charset="0"/>
            </a:endParaRPr>
          </a:p>
          <a:p>
            <a:pPr algn="ctr"/>
            <a:endParaRPr lang="en-GB" sz="2100" b="1" dirty="0">
              <a:latin typeface="Century Gothic" panose="020B0502020202020204" pitchFamily="34" charset="0"/>
            </a:endParaRPr>
          </a:p>
          <a:p>
            <a:pPr algn="ctr"/>
            <a:endParaRPr lang="en-GB" sz="27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100" dirty="0">
                <a:latin typeface="Century Gothic" panose="020B0502020202020204" pitchFamily="34" charset="0"/>
              </a:rPr>
              <a:t>Can you spot any patterns?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398911" y="2413524"/>
          <a:ext cx="4346180" cy="1943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6545">
                  <a:extLst>
                    <a:ext uri="{9D8B030D-6E8A-4147-A177-3AD203B41FA5}">
                      <a16:colId xmlns:a16="http://schemas.microsoft.com/office/drawing/2014/main" val="3024180189"/>
                    </a:ext>
                  </a:extLst>
                </a:gridCol>
                <a:gridCol w="1086545">
                  <a:extLst>
                    <a:ext uri="{9D8B030D-6E8A-4147-A177-3AD203B41FA5}">
                      <a16:colId xmlns:a16="http://schemas.microsoft.com/office/drawing/2014/main" val="1761213843"/>
                    </a:ext>
                  </a:extLst>
                </a:gridCol>
                <a:gridCol w="1086545">
                  <a:extLst>
                    <a:ext uri="{9D8B030D-6E8A-4147-A177-3AD203B41FA5}">
                      <a16:colId xmlns:a16="http://schemas.microsoft.com/office/drawing/2014/main" val="138312301"/>
                    </a:ext>
                  </a:extLst>
                </a:gridCol>
                <a:gridCol w="1086545">
                  <a:extLst>
                    <a:ext uri="{9D8B030D-6E8A-4147-A177-3AD203B41FA5}">
                      <a16:colId xmlns:a16="http://schemas.microsoft.com/office/drawing/2014/main" val="32293236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LX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87085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XX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70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LXX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47033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XXX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LXXX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20775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XL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XC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78815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951622"/>
                  </a:ext>
                </a:extLst>
              </a:tr>
            </a:tbl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:a16="http://schemas.microsoft.com/office/drawing/2014/main" id="{BADD857A-DE5B-4004-8151-558E3638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5942" y="2558743"/>
            <a:ext cx="1363984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2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097970" y="1087829"/>
            <a:ext cx="6954254" cy="54638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Let’s talk</a:t>
            </a:r>
            <a:endParaRPr lang="en-GB" sz="4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4897" y="5496978"/>
            <a:ext cx="9144000" cy="4456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5" y="5440072"/>
            <a:ext cx="572974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5151229" y="5209545"/>
            <a:ext cx="3122254" cy="2117359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1CBCB-35DD-41F0-B003-EEC079D094BE}"/>
              </a:ext>
            </a:extLst>
          </p:cNvPr>
          <p:cNvSpPr/>
          <p:nvPr/>
        </p:nvSpPr>
        <p:spPr>
          <a:xfrm>
            <a:off x="1677140" y="1921649"/>
            <a:ext cx="5817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There are only 2 more Roman numerals to learn and then any number can be written!</a:t>
            </a: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r>
              <a:rPr lang="en-GB" sz="2100" b="1" dirty="0">
                <a:latin typeface="Century Gothic" panose="020B0502020202020204" pitchFamily="34" charset="0"/>
              </a:rPr>
              <a:t>D = 500    </a:t>
            </a:r>
            <a:r>
              <a:rPr lang="en-GB" sz="2100" dirty="0">
                <a:latin typeface="Century Gothic" panose="020B0502020202020204" pitchFamily="34" charset="0"/>
              </a:rPr>
              <a:t>and    </a:t>
            </a:r>
            <a:r>
              <a:rPr lang="en-GB" sz="2100" b="1" dirty="0">
                <a:latin typeface="Century Gothic" panose="020B0502020202020204" pitchFamily="34" charset="0"/>
              </a:rPr>
              <a:t>M = 1,000</a:t>
            </a:r>
          </a:p>
          <a:p>
            <a:pPr algn="ctr"/>
            <a:endParaRPr lang="en-GB" sz="2700" dirty="0">
              <a:latin typeface="Century Gothic" panose="020B0502020202020204" pitchFamily="34" charset="0"/>
            </a:endParaRPr>
          </a:p>
          <a:p>
            <a:pPr algn="ctr"/>
            <a:r>
              <a:rPr lang="en-GB" sz="2100" dirty="0">
                <a:latin typeface="Century Gothic" panose="020B0502020202020204" pitchFamily="34" charset="0"/>
              </a:rPr>
              <a:t>How do you think </a:t>
            </a:r>
            <a:r>
              <a:rPr lang="en-GB" sz="2100" b="1" dirty="0">
                <a:latin typeface="Century Gothic" panose="020B0502020202020204" pitchFamily="34" charset="0"/>
              </a:rPr>
              <a:t>400</a:t>
            </a:r>
            <a:r>
              <a:rPr lang="en-GB" sz="2100" dirty="0">
                <a:latin typeface="Century Gothic" panose="020B0502020202020204" pitchFamily="34" charset="0"/>
              </a:rPr>
              <a:t> is written?</a:t>
            </a: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r>
              <a:rPr lang="en-GB" sz="2100" dirty="0">
                <a:latin typeface="Century Gothic" panose="020B0502020202020204" pitchFamily="34" charset="0"/>
              </a:rPr>
              <a:t>What about </a:t>
            </a:r>
            <a:r>
              <a:rPr lang="en-GB" sz="2100" b="1" dirty="0">
                <a:latin typeface="Century Gothic" panose="020B0502020202020204" pitchFamily="34" charset="0"/>
              </a:rPr>
              <a:t>900</a:t>
            </a:r>
            <a:r>
              <a:rPr lang="en-GB" sz="2100" dirty="0">
                <a:latin typeface="Century Gothic" panose="020B0502020202020204" pitchFamily="34" charset="0"/>
              </a:rPr>
              <a:t>?</a:t>
            </a: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ADD857A-DE5B-4004-8151-558E3638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683" y="2822921"/>
            <a:ext cx="887017" cy="233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ADD857A-DE5B-4004-8151-558E3638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41" y="2703204"/>
            <a:ext cx="1363984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097970" y="1087829"/>
            <a:ext cx="6954254" cy="54638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Let’s learn</a:t>
            </a:r>
            <a:endParaRPr lang="en-GB" sz="4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4897" y="5496978"/>
            <a:ext cx="9144000" cy="4456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5" y="5440072"/>
            <a:ext cx="572974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C1CBCB-35DD-41F0-B003-EEC079D094BE}"/>
              </a:ext>
            </a:extLst>
          </p:cNvPr>
          <p:cNvSpPr/>
          <p:nvPr/>
        </p:nvSpPr>
        <p:spPr>
          <a:xfrm>
            <a:off x="1635202" y="1856926"/>
            <a:ext cx="58173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b="1" dirty="0">
                <a:latin typeface="Century Gothic" panose="020B0502020202020204" pitchFamily="34" charset="0"/>
              </a:rPr>
              <a:t>400</a:t>
            </a:r>
            <a:r>
              <a:rPr lang="en-GB" sz="2100" dirty="0">
                <a:latin typeface="Century Gothic" panose="020B0502020202020204" pitchFamily="34" charset="0"/>
              </a:rPr>
              <a:t> is written </a:t>
            </a:r>
            <a:r>
              <a:rPr lang="en-GB" sz="2100" b="1" dirty="0">
                <a:latin typeface="Century Gothic" panose="020B0502020202020204" pitchFamily="34" charset="0"/>
              </a:rPr>
              <a:t>CD</a:t>
            </a:r>
          </a:p>
          <a:p>
            <a:pPr algn="ctr"/>
            <a:r>
              <a:rPr lang="en-GB" sz="2100" dirty="0">
                <a:latin typeface="Century Gothic" panose="020B0502020202020204" pitchFamily="34" charset="0"/>
              </a:rPr>
              <a:t>Which is 100 </a:t>
            </a:r>
            <a:r>
              <a:rPr lang="en-GB" sz="2100" b="1" dirty="0">
                <a:latin typeface="Century Gothic" panose="020B0502020202020204" pitchFamily="34" charset="0"/>
              </a:rPr>
              <a:t>less than </a:t>
            </a:r>
            <a:r>
              <a:rPr lang="en-GB" sz="2100" dirty="0">
                <a:latin typeface="Century Gothic" panose="020B0502020202020204" pitchFamily="34" charset="0"/>
              </a:rPr>
              <a:t>500.</a:t>
            </a: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r>
              <a:rPr lang="en-GB" sz="2100" b="1" dirty="0">
                <a:latin typeface="Century Gothic" panose="020B0502020202020204" pitchFamily="34" charset="0"/>
              </a:rPr>
              <a:t>900</a:t>
            </a:r>
            <a:r>
              <a:rPr lang="en-GB" sz="2100" dirty="0">
                <a:latin typeface="Century Gothic" panose="020B0502020202020204" pitchFamily="34" charset="0"/>
              </a:rPr>
              <a:t> is written </a:t>
            </a:r>
            <a:r>
              <a:rPr lang="en-GB" sz="2100" b="1" dirty="0">
                <a:latin typeface="Century Gothic" panose="020B0502020202020204" pitchFamily="34" charset="0"/>
              </a:rPr>
              <a:t>CM</a:t>
            </a:r>
          </a:p>
          <a:p>
            <a:pPr algn="ctr"/>
            <a:r>
              <a:rPr lang="en-GB" sz="2100" dirty="0">
                <a:latin typeface="Century Gothic" panose="020B0502020202020204" pitchFamily="34" charset="0"/>
              </a:rPr>
              <a:t>Which is 100 </a:t>
            </a:r>
            <a:r>
              <a:rPr lang="en-GB" sz="2100" b="1" dirty="0">
                <a:latin typeface="Century Gothic" panose="020B0502020202020204" pitchFamily="34" charset="0"/>
              </a:rPr>
              <a:t>less than </a:t>
            </a:r>
            <a:r>
              <a:rPr lang="en-GB" sz="2100" dirty="0">
                <a:latin typeface="Century Gothic" panose="020B0502020202020204" pitchFamily="34" charset="0"/>
              </a:rPr>
              <a:t>1,000.</a:t>
            </a: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r>
              <a:rPr lang="en-GB" sz="2100" dirty="0">
                <a:latin typeface="Century Gothic" panose="020B0502020202020204" pitchFamily="34" charset="0"/>
              </a:rPr>
              <a:t>Write these numbers in Roman numerals.</a:t>
            </a: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r>
              <a:rPr lang="en-GB" sz="2100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6994" y="4570292"/>
            <a:ext cx="1037633" cy="459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latin typeface="Century Gothic" panose="020B0502020202020204" pitchFamily="34" charset="0"/>
              </a:rPr>
              <a:t>425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8745" y="4570292"/>
            <a:ext cx="1037633" cy="459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latin typeface="Century Gothic" panose="020B0502020202020204" pitchFamily="34" charset="0"/>
              </a:rPr>
              <a:t>956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0495" y="4570292"/>
            <a:ext cx="1037633" cy="459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latin typeface="Century Gothic" panose="020B0502020202020204" pitchFamily="34" charset="0"/>
              </a:rPr>
              <a:t>425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2246" y="4570292"/>
            <a:ext cx="1037633" cy="4597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latin typeface="Century Gothic" panose="020B0502020202020204" pitchFamily="34" charset="0"/>
              </a:rPr>
              <a:t>942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ADD857A-DE5B-4004-8151-558E3638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673" y="1866723"/>
            <a:ext cx="1129621" cy="20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ADD857A-DE5B-4004-8151-558E3638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941" y="1932633"/>
            <a:ext cx="738478" cy="19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097970" y="1087829"/>
            <a:ext cx="6954254" cy="54638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Let’s develop our learning</a:t>
            </a:r>
            <a:endParaRPr lang="en-GB" sz="4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4897" y="5496978"/>
            <a:ext cx="9144000" cy="4456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5" y="5440072"/>
            <a:ext cx="572974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C1CBCB-35DD-41F0-B003-EEC079D094BE}"/>
              </a:ext>
            </a:extLst>
          </p:cNvPr>
          <p:cNvSpPr/>
          <p:nvPr/>
        </p:nvSpPr>
        <p:spPr>
          <a:xfrm>
            <a:off x="1" y="1689985"/>
            <a:ext cx="91391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We can calculate with Roman numerals!</a:t>
            </a:r>
          </a:p>
          <a:p>
            <a:pPr algn="ctr"/>
            <a:endParaRPr lang="en-GB" sz="27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r>
              <a:rPr lang="en-GB" sz="2100" dirty="0">
                <a:latin typeface="Century Gothic" panose="020B0502020202020204" pitchFamily="34" charset="0"/>
              </a:rPr>
              <a:t>Add 10 to each of these numbers.</a:t>
            </a: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r>
              <a:rPr lang="en-GB" sz="2100" dirty="0">
                <a:latin typeface="Century Gothic" panose="020B0502020202020204" pitchFamily="34" charset="0"/>
              </a:rPr>
              <a:t>Now, subtract 100 from your new number</a:t>
            </a: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ADD857A-DE5B-4004-8151-558E3638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525" y="2278199"/>
            <a:ext cx="1129621" cy="20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ADD857A-DE5B-4004-8151-558E3638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4521" y="2295123"/>
            <a:ext cx="738478" cy="19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642884" y="2385295"/>
            <a:ext cx="3858233" cy="2915008"/>
            <a:chOff x="3733306" y="2037393"/>
            <a:chExt cx="5144311" cy="3886677"/>
          </a:xfrm>
        </p:grpSpPr>
        <p:sp>
          <p:nvSpPr>
            <p:cNvPr id="2" name="TextBox 1"/>
            <p:cNvSpPr txBox="1"/>
            <p:nvPr/>
          </p:nvSpPr>
          <p:spPr>
            <a:xfrm>
              <a:off x="3733306" y="2037393"/>
              <a:ext cx="2095993" cy="54483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latin typeface="Century Gothic" panose="020B0502020202020204" pitchFamily="34" charset="0"/>
                </a:rPr>
                <a:t>CXCIX</a:t>
              </a:r>
              <a:endParaRPr lang="en-GB" sz="1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1624" y="2037393"/>
              <a:ext cx="2095993" cy="54483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latin typeface="Century Gothic" panose="020B0502020202020204" pitchFamily="34" charset="0"/>
                </a:rPr>
                <a:t>DXXXVII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3306" y="3783460"/>
              <a:ext cx="2095993" cy="54483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latin typeface="Century Gothic" panose="020B0502020202020204" pitchFamily="34" charset="0"/>
                </a:rPr>
                <a:t>CCIX</a:t>
              </a:r>
              <a:endParaRPr lang="en-GB" sz="1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624" y="3776268"/>
              <a:ext cx="2095993" cy="54483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latin typeface="Century Gothic" panose="020B0502020202020204" pitchFamily="34" charset="0"/>
                </a:rPr>
                <a:t>DXLVII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33306" y="5379239"/>
              <a:ext cx="2095993" cy="54483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latin typeface="Century Gothic" panose="020B0502020202020204" pitchFamily="34" charset="0"/>
                </a:rPr>
                <a:t>CIX</a:t>
              </a:r>
              <a:endParaRPr lang="en-GB" sz="1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81624" y="5379239"/>
              <a:ext cx="2095993" cy="544831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latin typeface="Century Gothic" panose="020B0502020202020204" pitchFamily="34" charset="0"/>
                </a:rPr>
                <a:t>CDXLVII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3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097970" y="1087829"/>
            <a:ext cx="6954254" cy="54638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7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Exit task – Dong Nao </a:t>
            </a:r>
            <a:r>
              <a:rPr lang="en-GB" sz="27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Jin</a:t>
            </a:r>
            <a:endParaRPr lang="en-GB" sz="4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4897" y="5496978"/>
            <a:ext cx="9144000" cy="44565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350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5" y="5440072"/>
            <a:ext cx="572974" cy="55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6FBF2E-2B46-4DA2-AF58-51374A2ECA3A}"/>
              </a:ext>
            </a:extLst>
          </p:cNvPr>
          <p:cNvSpPr/>
          <p:nvPr/>
        </p:nvSpPr>
        <p:spPr>
          <a:xfrm>
            <a:off x="998851" y="1930930"/>
            <a:ext cx="71829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dirty="0">
                <a:latin typeface="Century Gothic" panose="020B0502020202020204" pitchFamily="34" charset="0"/>
              </a:rPr>
              <a:t>Use these Roman numerals once and any operation to get as close as possible to the target number.</a:t>
            </a: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  <a:p>
            <a:pPr algn="ctr"/>
            <a:endParaRPr lang="en-GB" sz="21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8009" y="3031454"/>
            <a:ext cx="1881052" cy="2809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2248319" y="4177724"/>
            <a:ext cx="79356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Century Gothic" panose="020B0502020202020204" pitchFamily="34" charset="0"/>
              </a:rPr>
              <a:t>XI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4964" y="4177723"/>
            <a:ext cx="79356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1609" y="4173403"/>
            <a:ext cx="79356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Century Gothic" panose="020B0502020202020204" pitchFamily="34" charset="0"/>
              </a:rPr>
              <a:t>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0110" y="4164469"/>
            <a:ext cx="79356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Century Gothic" panose="020B0502020202020204" pitchFamily="34" charset="0"/>
              </a:rPr>
              <a:t>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21369" y="4154671"/>
            <a:ext cx="79356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Century Gothic" panose="020B0502020202020204" pitchFamily="34" charset="0"/>
              </a:rPr>
              <a:t>VIII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67751" y="3136657"/>
            <a:ext cx="16361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>
                <a:latin typeface="Century Gothic" panose="020B0502020202020204" pitchFamily="34" charset="0"/>
              </a:rPr>
              <a:t>DCLXXXV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ADD857A-DE5B-4004-8151-558E3638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381" y="2865005"/>
            <a:ext cx="1129621" cy="20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BADD857A-DE5B-4004-8151-558E3638D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0267" y="2921117"/>
            <a:ext cx="738478" cy="19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4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4" y="1690255"/>
            <a:ext cx="695498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EMW</a:t>
            </a:r>
          </a:p>
          <a:p>
            <a:pPr algn="l"/>
            <a:endParaRPr lang="en-GB" dirty="0"/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Today I would like you to play 5 3 minute </a:t>
            </a:r>
            <a:r>
              <a:rPr lang="en-GB" dirty="0" err="1" smtClean="0"/>
              <a:t>TTRockstars</a:t>
            </a:r>
            <a:r>
              <a:rPr lang="en-GB" dirty="0" smtClean="0"/>
              <a:t> games as EMW</a:t>
            </a:r>
          </a:p>
          <a:p>
            <a:pPr algn="l"/>
            <a:endParaRPr lang="en-GB" dirty="0"/>
          </a:p>
          <a:p>
            <a:pPr algn="l"/>
            <a:endParaRPr lang="en-GB" dirty="0" smtClean="0"/>
          </a:p>
          <a:p>
            <a:pPr algn="l"/>
            <a:endParaRPr lang="en-GB" dirty="0"/>
          </a:p>
          <a:p>
            <a:pPr algn="l"/>
            <a:r>
              <a:rPr lang="en-GB" dirty="0" smtClean="0"/>
              <a:t>Maths for today is attached. 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The </a:t>
            </a:r>
            <a:r>
              <a:rPr lang="en-GB" dirty="0" err="1" smtClean="0"/>
              <a:t>powerpoint</a:t>
            </a:r>
            <a:r>
              <a:rPr lang="en-GB" dirty="0" smtClean="0"/>
              <a:t> is a reminder about Roman Numerals. This will consolidate your learning from Year 4 and 5.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Please complete the questions from the chilli you feel is best suited to you or answer the questions in the </a:t>
            </a:r>
            <a:r>
              <a:rPr lang="en-GB" dirty="0" err="1" smtClean="0"/>
              <a:t>powerpoint</a:t>
            </a:r>
            <a:r>
              <a:rPr lang="en-GB" dirty="0" smtClean="0"/>
              <a:t>. No printing </a:t>
            </a:r>
            <a:r>
              <a:rPr lang="en-GB" smtClean="0"/>
              <a:t>is required.</a:t>
            </a:r>
            <a:endParaRPr lang="en-GB" dirty="0" smtClean="0"/>
          </a:p>
          <a:p>
            <a:pPr algn="l"/>
            <a:endParaRPr lang="en-GB" dirty="0"/>
          </a:p>
          <a:p>
            <a:pPr algn="l"/>
            <a:r>
              <a:rPr lang="en-GB" dirty="0" smtClean="0"/>
              <a:t>Remember I am expecting you to work for around an hour on Maths. Please message me if you need any help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301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6AEC828D-30A8-4335-AD8B-93AE4352B144}"/>
              </a:ext>
            </a:extLst>
          </p:cNvPr>
          <p:cNvSpPr txBox="1"/>
          <p:nvPr/>
        </p:nvSpPr>
        <p:spPr>
          <a:xfrm>
            <a:off x="4448628" y="3589326"/>
            <a:ext cx="1228661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>
              <a:buClrTx/>
            </a:pPr>
            <a:r>
              <a:rPr lang="en-GB" sz="258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F20EC9-ACDE-4A6A-B4D3-020E7ABC5CC8}"/>
                  </a:ext>
                </a:extLst>
              </p:cNvPr>
              <p:cNvSpPr txBox="1"/>
              <p:nvPr/>
            </p:nvSpPr>
            <p:spPr>
              <a:xfrm>
                <a:off x="211016" y="1450019"/>
                <a:ext cx="7083273" cy="486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22041">
                  <a:buClrTx/>
                </a:pPr>
                <a:r>
                  <a:rPr lang="en-GB" sz="2585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1)		What number is shown?</a:t>
                </a:r>
              </a:p>
              <a:p>
                <a:pPr defTabSz="422041">
                  <a:buClrTx/>
                </a:pPr>
                <a:endParaRPr lang="en-GB" sz="2585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defTabSz="422041">
                  <a:buClrTx/>
                </a:pPr>
                <a:r>
                  <a:rPr lang="en-GB" sz="2585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		</a:t>
                </a:r>
              </a:p>
              <a:p>
                <a:pPr defTabSz="422041">
                  <a:buClrTx/>
                </a:pPr>
                <a:endParaRPr lang="en-GB" sz="2585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defTabSz="422041">
                  <a:buClrTx/>
                </a:pPr>
                <a:r>
                  <a:rPr lang="en-GB" sz="2585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2)		Which shape has the greater volume?</a:t>
                </a:r>
              </a:p>
              <a:p>
                <a:pPr defTabSz="422041">
                  <a:buClrTx/>
                </a:pPr>
                <a:endParaRPr lang="en-GB" sz="2585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defTabSz="422041">
                  <a:buClrTx/>
                </a:pPr>
                <a:endParaRPr lang="en-GB" sz="2585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defTabSz="422041">
                  <a:buClrTx/>
                </a:pPr>
                <a:endParaRPr lang="en-GB" sz="2585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defTabSz="422041">
                  <a:buClrTx/>
                </a:pPr>
                <a:r>
                  <a:rPr lang="en-GB" sz="2585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3)		What is the difference between 6 and </a:t>
                </a:r>
                <a14:m>
                  <m:oMath xmlns:m="http://schemas.openxmlformats.org/officeDocument/2006/math">
                    <m:r>
                      <a:rPr lang="en-GB" sz="2585" i="1" kern="12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lang="en-GB" sz="2585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7?</a:t>
                </a:r>
              </a:p>
              <a:p>
                <a:pPr defTabSz="422041">
                  <a:buClrTx/>
                </a:pPr>
                <a:endParaRPr lang="en-GB" sz="2585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defTabSz="422041">
                  <a:buClrTx/>
                </a:pPr>
                <a:r>
                  <a:rPr lang="en-GB" sz="2585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4)		What is 562 rounded to the nearest 100?</a:t>
                </a:r>
              </a:p>
              <a:p>
                <a:pPr defTabSz="422041">
                  <a:buClrTx/>
                </a:pPr>
                <a:endParaRPr lang="en-GB" sz="2585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F20EC9-ACDE-4A6A-B4D3-020E7ABC5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6" y="1450019"/>
                <a:ext cx="7083273" cy="4865947"/>
              </a:xfrm>
              <a:prstGeom prst="rect">
                <a:avLst/>
              </a:prstGeom>
              <a:blipFill>
                <a:blip r:embed="rId3"/>
                <a:stretch>
                  <a:fillRect l="-1549" t="-1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5B70338-0A76-485A-AB97-4A26CBC5C1C4}"/>
              </a:ext>
            </a:extLst>
          </p:cNvPr>
          <p:cNvSpPr txBox="1">
            <a:spLocks/>
          </p:cNvSpPr>
          <p:nvPr/>
        </p:nvSpPr>
        <p:spPr>
          <a:xfrm>
            <a:off x="5578145" y="466821"/>
            <a:ext cx="3348724" cy="40126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 Bold" panose="02000506040000020003" pitchFamily="2" charset="0"/>
                <a:ea typeface="+mj-ea"/>
                <a:cs typeface="+mj-cs"/>
              </a:defRPr>
            </a:lvl1pPr>
          </a:lstStyle>
          <a:p>
            <a:pPr defTabSz="844083">
              <a:buClrTx/>
            </a:pPr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Year 6</a:t>
            </a:r>
            <a:r>
              <a:rPr lang="en-GB" sz="2215" dirty="0">
                <a:solidFill>
                  <a:srgbClr val="1C3A63"/>
                </a:solidFill>
                <a:latin typeface="Calibri" panose="020F0502020204030204"/>
              </a:rPr>
              <a:t> | </a:t>
            </a:r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Week 1</a:t>
            </a:r>
            <a:r>
              <a:rPr lang="en-GB" sz="2215" dirty="0">
                <a:solidFill>
                  <a:srgbClr val="1C3A63"/>
                </a:solidFill>
                <a:latin typeface="Calibri" panose="020F0502020204030204"/>
              </a:rPr>
              <a:t> | </a:t>
            </a:r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Day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F6E7C-1726-4C5D-A725-3755EA214E80}"/>
              </a:ext>
            </a:extLst>
          </p:cNvPr>
          <p:cNvSpPr txBox="1"/>
          <p:nvPr/>
        </p:nvSpPr>
        <p:spPr>
          <a:xfrm>
            <a:off x="7258004" y="1033009"/>
            <a:ext cx="1538491" cy="85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>
              <a:buClrTx/>
            </a:pPr>
            <a:r>
              <a:rPr lang="en-GB" sz="498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CCC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BFCD0CE-A74A-409E-B1FF-0C503C82A3D3}"/>
              </a:ext>
            </a:extLst>
          </p:cNvPr>
          <p:cNvGrpSpPr/>
          <p:nvPr/>
        </p:nvGrpSpPr>
        <p:grpSpPr>
          <a:xfrm>
            <a:off x="2874694" y="3454500"/>
            <a:ext cx="786451" cy="1078951"/>
            <a:chOff x="7494351" y="719783"/>
            <a:chExt cx="1123476" cy="1541324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89149C87-3E33-4001-866F-D4680B767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18018" y="1380923"/>
              <a:ext cx="599809" cy="632041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43E32E7-F55C-4FF7-8188-FFB7FBE2A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18018" y="1052023"/>
              <a:ext cx="599809" cy="63204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AAF4BC1-0C8F-4144-977E-57EBF7AC2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18018" y="719783"/>
              <a:ext cx="599809" cy="632041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F2CFFC1-D1E6-4D17-92E3-A9013508C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53039" y="1503742"/>
              <a:ext cx="599809" cy="632041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8F0E712-C6EF-406D-ADB0-050C698AE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53039" y="1171502"/>
              <a:ext cx="599809" cy="63204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636EDF3-9923-4064-B317-935ADFA8C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94351" y="1629065"/>
              <a:ext cx="599809" cy="632042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72DD7B3-394E-41F1-88E2-C5E85774C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94351" y="1293326"/>
              <a:ext cx="599809" cy="632042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0FCD69F-F673-47E2-B039-1352713D26C3}"/>
              </a:ext>
            </a:extLst>
          </p:cNvPr>
          <p:cNvGrpSpPr/>
          <p:nvPr/>
        </p:nvGrpSpPr>
        <p:grpSpPr>
          <a:xfrm>
            <a:off x="4704637" y="3573211"/>
            <a:ext cx="968684" cy="931327"/>
            <a:chOff x="9184542" y="952994"/>
            <a:chExt cx="1383802" cy="1330437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6DF1017-E39C-4848-83BC-770B52DFF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68535" y="1266234"/>
              <a:ext cx="599809" cy="632043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6479BE5-BD24-48CE-87A2-83C2374C7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68535" y="952994"/>
              <a:ext cx="599809" cy="63204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256007A7-6C72-43C0-808C-AC73CB803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03556" y="1396884"/>
              <a:ext cx="599809" cy="63204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61778C2-6DBA-4C79-BE2F-55FC3A849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03556" y="1072473"/>
              <a:ext cx="599809" cy="632042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B6AE878-2CA0-495E-BABD-BDABD61C1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44868" y="1522206"/>
              <a:ext cx="599809" cy="632042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C8DC440-2570-4ACA-9011-7A27AD563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84542" y="1651389"/>
              <a:ext cx="599809" cy="632042"/>
            </a:xfrm>
            <a:prstGeom prst="rect">
              <a:avLst/>
            </a:prstGeom>
          </p:spPr>
        </p:pic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92CF8378-A760-42CC-88B6-6C2ECB33B656}"/>
              </a:ext>
            </a:extLst>
          </p:cNvPr>
          <p:cNvSpPr txBox="1"/>
          <p:nvPr/>
        </p:nvSpPr>
        <p:spPr>
          <a:xfrm>
            <a:off x="2440769" y="3589326"/>
            <a:ext cx="1228661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>
              <a:buClrTx/>
            </a:pPr>
            <a:r>
              <a:rPr lang="en-GB" sz="258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F19EFB-C8B5-4B74-BF45-8C70B1310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957" y="1938488"/>
            <a:ext cx="3939652" cy="10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16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091" y="2092036"/>
            <a:ext cx="6567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Now we are going to practice our times tables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See what you can remember. You are only working on improving yourself so do not even think about other </a:t>
            </a:r>
            <a:r>
              <a:rPr lang="en-GB" smtClean="0"/>
              <a:t>people’s scores.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640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231" y="2144278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The Romans could only count</a:t>
            </a:r>
          </a:p>
          <a:p>
            <a:r>
              <a:rPr lang="en-US" dirty="0"/>
              <a:t>For the Romans large numbers were a pain, as you can see, but their number system was also useless when it comes to doing any calculations. </a:t>
            </a:r>
            <a:endParaRPr lang="en-US" dirty="0" smtClean="0"/>
          </a:p>
          <a:p>
            <a:r>
              <a:rPr lang="en-US" dirty="0"/>
              <a:t>They had two problems - firstly they did not have zero and secondly they did not have a system which allowed for "place value" in other words the position of a number told you nothing about its value (so in Roman numerals a C means 100 wherever you see it). Whereas, in our number system you know the value of a number by its column counted from the right (ones, tens, hundreds, etc.)</a:t>
            </a:r>
          </a:p>
          <a:p>
            <a:r>
              <a:rPr lang="en-US" dirty="0"/>
              <a:t>The Romans, and Greeks, did not have a zero and their ability to calculate suffered as a result.</a:t>
            </a: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1032" name="Picture 8" descr="Calculation using Roman numer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918" y="597765"/>
            <a:ext cx="14573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41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9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RECAP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missing parts of the Roman numeral 100 square.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graphicFrame>
        <p:nvGraphicFramePr>
          <p:cNvPr id="96" name="Google Shape;96;p4"/>
          <p:cNvGraphicFramePr/>
          <p:nvPr/>
        </p:nvGraphicFramePr>
        <p:xfrm>
          <a:off x="822960" y="2131939"/>
          <a:ext cx="4023350" cy="182884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128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XV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7" name="Google Shape;97;p4"/>
          <p:cNvGraphicFramePr/>
          <p:nvPr/>
        </p:nvGraphicFramePr>
        <p:xfrm>
          <a:off x="4483481" y="2591980"/>
          <a:ext cx="4023350" cy="137163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128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LIII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LXI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LXII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LXXIII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8" name="Google Shape;98;p4"/>
          <p:cNvGraphicFramePr/>
          <p:nvPr/>
        </p:nvGraphicFramePr>
        <p:xfrm>
          <a:off x="822960" y="1442115"/>
          <a:ext cx="7498050" cy="370850"/>
        </p:xfrm>
        <a:graphic>
          <a:graphicData uri="http://schemas.openxmlformats.org/drawingml/2006/table">
            <a:tbl>
              <a:tblPr firstRow="1" bandRow="1">
                <a:noFill/>
                <a:tableStyleId>{9F4CB665-C6C9-44DC-9EBC-B20FC31E0BBC}</a:tableStyleId>
              </a:tblPr>
              <a:tblGrid>
                <a:gridCol w="109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= 1</a:t>
                      </a: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 = 5</a:t>
                      </a: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 = 10</a:t>
                      </a: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 = 50</a:t>
                      </a: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 = 100</a:t>
                      </a: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9" name="Google Shape;99;p4"/>
          <p:cNvGraphicFramePr/>
          <p:nvPr/>
        </p:nvGraphicFramePr>
        <p:xfrm>
          <a:off x="822960" y="4367632"/>
          <a:ext cx="3962400" cy="137163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146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LXXIX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LXXX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LXXXVIII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XCVIII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Google Shape;100;p4"/>
          <p:cNvGraphicFramePr/>
          <p:nvPr/>
        </p:nvGraphicFramePr>
        <p:xfrm>
          <a:off x="4483481" y="4730085"/>
          <a:ext cx="4023350" cy="137163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128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1" name="Google Shape;101;p4"/>
          <p:cNvSpPr txBox="1"/>
          <p:nvPr/>
        </p:nvSpPr>
        <p:spPr>
          <a:xfrm>
            <a:off x="8449798" y="6006517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9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5"/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missing parts of the Roman numeral 100 square.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graphicFrame>
        <p:nvGraphicFramePr>
          <p:cNvPr id="110" name="Google Shape;110;p5"/>
          <p:cNvGraphicFramePr/>
          <p:nvPr/>
        </p:nvGraphicFramePr>
        <p:xfrm>
          <a:off x="822960" y="2131939"/>
          <a:ext cx="4023350" cy="182884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128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VII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XV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XXV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XXXV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7030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1" name="Google Shape;111;p5"/>
          <p:cNvGraphicFramePr/>
          <p:nvPr/>
        </p:nvGraphicFramePr>
        <p:xfrm>
          <a:off x="4483481" y="2591980"/>
          <a:ext cx="4023350" cy="137163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128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LIII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LXI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LXII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LXIII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LXXI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LXXII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LXXIII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2" name="Google Shape;112;p5"/>
          <p:cNvGraphicFramePr/>
          <p:nvPr/>
        </p:nvGraphicFramePr>
        <p:xfrm>
          <a:off x="822960" y="1442115"/>
          <a:ext cx="7498050" cy="370850"/>
        </p:xfrm>
        <a:graphic>
          <a:graphicData uri="http://schemas.openxmlformats.org/drawingml/2006/table">
            <a:tbl>
              <a:tblPr firstRow="1" bandRow="1">
                <a:noFill/>
                <a:tableStyleId>{9F4CB665-C6C9-44DC-9EBC-B20FC31E0BBC}</a:tableStyleId>
              </a:tblPr>
              <a:tblGrid>
                <a:gridCol w="109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7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= 1</a:t>
                      </a: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 = 5</a:t>
                      </a: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 = 10</a:t>
                      </a: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 = 50</a:t>
                      </a: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 = 100</a:t>
                      </a:r>
                      <a:endParaRPr sz="24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3" name="Google Shape;113;p5"/>
          <p:cNvGraphicFramePr/>
          <p:nvPr/>
        </p:nvGraphicFramePr>
        <p:xfrm>
          <a:off x="822960" y="4367632"/>
          <a:ext cx="3962400" cy="137163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146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LXXVIII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LXXIX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LXXX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LXXXVIII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LXXXIX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rgbClr val="3A383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XCVIII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XCIX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rgbClr val="3A383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1E4E7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4" name="Google Shape;114;p5"/>
          <p:cNvGraphicFramePr/>
          <p:nvPr/>
        </p:nvGraphicFramePr>
        <p:xfrm>
          <a:off x="4483481" y="4730085"/>
          <a:ext cx="4023350" cy="137163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128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rgbClr val="3A383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rgbClr val="3A383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XI</a:t>
                      </a:r>
                      <a:endParaRPr sz="24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XII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XIII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XXII</a:t>
                      </a:r>
                      <a:endParaRPr sz="24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rgbClr val="3A3838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5" name="Google Shape;115;p5"/>
          <p:cNvSpPr txBox="1"/>
          <p:nvPr/>
        </p:nvSpPr>
        <p:spPr>
          <a:xfrm>
            <a:off x="8449798" y="6006517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9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sequences by filling in the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missing Roman numerals.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graphicFrame>
        <p:nvGraphicFramePr>
          <p:cNvPr id="124" name="Google Shape;124;p6"/>
          <p:cNvGraphicFramePr/>
          <p:nvPr/>
        </p:nvGraphicFramePr>
        <p:xfrm>
          <a:off x="361675" y="1896871"/>
          <a:ext cx="8086525" cy="120600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80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CXLVI</a:t>
                      </a:r>
                      <a:endParaRPr/>
                    </a:p>
                  </a:txBody>
                  <a:tcPr marL="0" marR="0" marT="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1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CXLVIII</a:t>
                      </a:r>
                      <a:endParaRPr/>
                    </a:p>
                  </a:txBody>
                  <a:tcPr marL="0" marR="0" marT="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1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5" name="Google Shape;125;p6"/>
          <p:cNvGraphicFramePr/>
          <p:nvPr/>
        </p:nvGraphicFramePr>
        <p:xfrm>
          <a:off x="361674" y="3350045"/>
          <a:ext cx="8086525" cy="120600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80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1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129975" marB="129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</a:t>
                      </a:r>
                      <a:endParaRPr/>
                    </a:p>
                  </a:txBody>
                  <a:tcPr marL="180000" marR="180000" marT="129975" marB="129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1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129975" marB="129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CCXII</a:t>
                      </a:r>
                      <a:endParaRPr/>
                    </a:p>
                  </a:txBody>
                  <a:tcPr marL="180000" marR="180000" marT="129975" marB="129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6" name="Google Shape;126;p6"/>
          <p:cNvGraphicFramePr/>
          <p:nvPr/>
        </p:nvGraphicFramePr>
        <p:xfrm>
          <a:off x="361673" y="4801033"/>
          <a:ext cx="8086525" cy="120600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80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CCXCI</a:t>
                      </a:r>
                      <a:endParaRPr/>
                    </a:p>
                  </a:txBody>
                  <a:tcPr marL="180000" marR="180000" marT="129975" marB="129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1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129975" marB="129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CCXCIII</a:t>
                      </a:r>
                      <a:endParaRPr/>
                    </a:p>
                  </a:txBody>
                  <a:tcPr marL="0" marR="0" marT="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1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129975" marB="129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7" name="Google Shape;127;p6"/>
          <p:cNvSpPr txBox="1"/>
          <p:nvPr/>
        </p:nvSpPr>
        <p:spPr>
          <a:xfrm>
            <a:off x="8449798" y="6006517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9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sequences by filling in the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missing Roman numerals.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graphicFrame>
        <p:nvGraphicFramePr>
          <p:cNvPr id="136" name="Google Shape;136;p7"/>
          <p:cNvGraphicFramePr/>
          <p:nvPr/>
        </p:nvGraphicFramePr>
        <p:xfrm>
          <a:off x="361675" y="1896871"/>
          <a:ext cx="8086525" cy="120600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80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CXLVI</a:t>
                      </a:r>
                      <a:endParaRPr/>
                    </a:p>
                  </a:txBody>
                  <a:tcPr marL="180000" marR="180000" marT="129975" marB="129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CXLVII</a:t>
                      </a:r>
                      <a:endParaRPr sz="31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129975" marB="129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CXLVIII</a:t>
                      </a:r>
                      <a:endParaRPr/>
                    </a:p>
                  </a:txBody>
                  <a:tcPr marL="180000" marR="180000" marT="129975" marB="129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CXLIX</a:t>
                      </a:r>
                      <a:endParaRPr sz="31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129975" marB="129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7" name="Google Shape;137;p7"/>
          <p:cNvGraphicFramePr/>
          <p:nvPr/>
        </p:nvGraphicFramePr>
        <p:xfrm>
          <a:off x="361674" y="3350045"/>
          <a:ext cx="8086525" cy="120600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80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CCIX</a:t>
                      </a:r>
                      <a:endParaRPr sz="31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129975" marB="129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</a:t>
                      </a:r>
                      <a:endParaRPr/>
                    </a:p>
                  </a:txBody>
                  <a:tcPr marL="180000" marR="180000" marT="129975" marB="129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CCXI</a:t>
                      </a:r>
                      <a:endParaRPr sz="31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80000" marR="180000" marT="129975" marB="129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CCXII</a:t>
                      </a:r>
                      <a:endParaRPr/>
                    </a:p>
                  </a:txBody>
                  <a:tcPr marL="180000" marR="180000" marT="129975" marB="129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8" name="Google Shape;138;p7"/>
          <p:cNvGraphicFramePr/>
          <p:nvPr/>
        </p:nvGraphicFramePr>
        <p:xfrm>
          <a:off x="361673" y="4801033"/>
          <a:ext cx="8086525" cy="120600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80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6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CCXCI</a:t>
                      </a:r>
                      <a:endParaRPr/>
                    </a:p>
                  </a:txBody>
                  <a:tcPr marL="0" marR="0" marT="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CCXCII</a:t>
                      </a:r>
                      <a:endParaRPr sz="31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1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CCXCIII</a:t>
                      </a:r>
                      <a:endParaRPr/>
                    </a:p>
                  </a:txBody>
                  <a:tcPr marL="0" marR="0" marT="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CCXCIV</a:t>
                      </a:r>
                      <a:endParaRPr sz="3100" b="1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9" name="Google Shape;139;p7"/>
          <p:cNvSpPr txBox="1"/>
          <p:nvPr/>
        </p:nvSpPr>
        <p:spPr>
          <a:xfrm>
            <a:off x="8449798" y="6006517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9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following Roman numerals in ascending order.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graphicFrame>
        <p:nvGraphicFramePr>
          <p:cNvPr id="148" name="Google Shape;148;p8"/>
          <p:cNvGraphicFramePr/>
          <p:nvPr/>
        </p:nvGraphicFramePr>
        <p:xfrm>
          <a:off x="406400" y="1801092"/>
          <a:ext cx="8353750" cy="609600"/>
        </p:xfrm>
        <a:graphic>
          <a:graphicData uri="http://schemas.openxmlformats.org/drawingml/2006/table">
            <a:tbl>
              <a:tblPr firstRow="1" bandRow="1">
                <a:noFill/>
                <a:tableStyleId>{9F4CB665-C6C9-44DC-9EBC-B20FC31E0BBC}</a:tableStyleId>
              </a:tblPr>
              <a:tblGrid>
                <a:gridCol w="241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CDXXXIII</a:t>
                      </a:r>
                      <a:endParaRPr sz="4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CCXX</a:t>
                      </a:r>
                      <a:endParaRPr sz="4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DLVI</a:t>
                      </a:r>
                      <a:endParaRPr sz="4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CXXVI</a:t>
                      </a:r>
                      <a:endParaRPr sz="4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9" name="Google Shape;149;p8"/>
          <p:cNvSpPr txBox="1"/>
          <p:nvPr/>
        </p:nvSpPr>
        <p:spPr>
          <a:xfrm>
            <a:off x="8449798" y="6006517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9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"/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following Roman numerals in ascending order.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graphicFrame>
        <p:nvGraphicFramePr>
          <p:cNvPr id="158" name="Google Shape;158;p9"/>
          <p:cNvGraphicFramePr/>
          <p:nvPr/>
        </p:nvGraphicFramePr>
        <p:xfrm>
          <a:off x="406400" y="1801092"/>
          <a:ext cx="8353750" cy="609600"/>
        </p:xfrm>
        <a:graphic>
          <a:graphicData uri="http://schemas.openxmlformats.org/drawingml/2006/table">
            <a:tbl>
              <a:tblPr firstRow="1" bandRow="1">
                <a:noFill/>
                <a:tableStyleId>{9F4CB665-C6C9-44DC-9EBC-B20FC31E0BBC}</a:tableStyleId>
              </a:tblPr>
              <a:tblGrid>
                <a:gridCol w="241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CDXXXIII</a:t>
                      </a:r>
                      <a:endParaRPr sz="4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CCXX</a:t>
                      </a:r>
                      <a:endParaRPr sz="4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DLVI</a:t>
                      </a:r>
                      <a:endParaRPr sz="4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CXXVI</a:t>
                      </a:r>
                      <a:endParaRPr sz="4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9" name="Google Shape;159;p9"/>
          <p:cNvGraphicFramePr/>
          <p:nvPr/>
        </p:nvGraphicFramePr>
        <p:xfrm>
          <a:off x="395125" y="3415754"/>
          <a:ext cx="8353750" cy="1218050"/>
        </p:xfrm>
        <a:graphic>
          <a:graphicData uri="http://schemas.openxmlformats.org/drawingml/2006/table">
            <a:tbl>
              <a:tblPr firstRow="1" bandRow="1">
                <a:noFill/>
                <a:tableStyleId>{9F4CB665-C6C9-44DC-9EBC-B20FC31E0BBC}</a:tableStyleId>
              </a:tblPr>
              <a:tblGrid>
                <a:gridCol w="196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4000"/>
                        <a:buFont typeface="Century Gothic"/>
                        <a:buNone/>
                      </a:pPr>
                      <a:r>
                        <a:rPr lang="en-GB" sz="40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CXXVI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CCXX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CDXXXIII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DLVI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800"/>
                        <a:buFont typeface="Century Gothic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126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220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433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556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0" name="Google Shape;160;p9"/>
          <p:cNvSpPr txBox="1"/>
          <p:nvPr/>
        </p:nvSpPr>
        <p:spPr>
          <a:xfrm>
            <a:off x="8449798" y="6006517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0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9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0"/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&lt;, &gt; or = to complete the statements.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10"/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graphicFrame>
        <p:nvGraphicFramePr>
          <p:cNvPr id="169" name="Google Shape;169;p10"/>
          <p:cNvGraphicFramePr/>
          <p:nvPr/>
        </p:nvGraphicFramePr>
        <p:xfrm>
          <a:off x="1058539" y="1560105"/>
          <a:ext cx="7026900" cy="440220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307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DCCCIX</a:t>
                      </a:r>
                      <a:endParaRPr/>
                    </a:p>
                  </a:txBody>
                  <a:tcPr marL="241975" marR="241975" marT="120975" marB="1209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 b="1" u="none" strike="noStrike" cap="non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41975" marR="241975" marT="120975" marB="120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809</a:t>
                      </a:r>
                      <a:endParaRPr/>
                    </a:p>
                  </a:txBody>
                  <a:tcPr marL="241975" marR="241975" marT="120975" marB="120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1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40125" marR="140125" marT="70075" marB="70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DCLXXII</a:t>
                      </a:r>
                      <a:endParaRPr/>
                    </a:p>
                  </a:txBody>
                  <a:tcPr marL="241975" marR="241975" marT="120975" marB="1209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 b="1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41975" marR="241975" marT="120975" marB="120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627</a:t>
                      </a:r>
                      <a:endParaRPr/>
                    </a:p>
                  </a:txBody>
                  <a:tcPr marL="241975" marR="241975" marT="120975" marB="120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1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41975" marR="241975" marT="120975" marB="1209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41975" marR="241975" marT="120975" marB="1209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41975" marR="241975" marT="120975" marB="1209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712</a:t>
                      </a:r>
                      <a:endParaRPr/>
                    </a:p>
                  </a:txBody>
                  <a:tcPr marL="241975" marR="241975" marT="120975" marB="1209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 b="1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41975" marR="241975" marT="120975" marB="120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DCCXXII</a:t>
                      </a:r>
                      <a:endParaRPr/>
                    </a:p>
                  </a:txBody>
                  <a:tcPr marL="241975" marR="241975" marT="120975" marB="120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0" name="Google Shape;170;p10"/>
          <p:cNvSpPr txBox="1"/>
          <p:nvPr/>
        </p:nvSpPr>
        <p:spPr>
          <a:xfrm>
            <a:off x="8449798" y="6006517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F20EC9-ACDE-4A6A-B4D3-020E7ABC5CC8}"/>
                  </a:ext>
                </a:extLst>
              </p:cNvPr>
              <p:cNvSpPr txBox="1"/>
              <p:nvPr/>
            </p:nvSpPr>
            <p:spPr>
              <a:xfrm>
                <a:off x="211016" y="1450019"/>
                <a:ext cx="7083273" cy="5029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22041">
                  <a:buClrTx/>
                </a:pPr>
                <a:r>
                  <a:rPr lang="en-GB" sz="2585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1)		How many cubes make up this shape?</a:t>
                </a:r>
              </a:p>
              <a:p>
                <a:pPr defTabSz="422041">
                  <a:buClrTx/>
                </a:pPr>
                <a:endParaRPr lang="en-GB" sz="2585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defTabSz="422041">
                  <a:buClrTx/>
                </a:pPr>
                <a:endParaRPr lang="en-GB" sz="2585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defTabSz="422041">
                  <a:buClrTx/>
                </a:pPr>
                <a:endParaRPr lang="en-GB" sz="2585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defTabSz="422041">
                  <a:buClrTx/>
                </a:pPr>
                <a:r>
                  <a:rPr lang="en-GB" sz="2585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2)		How many grams are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85" i="1" kern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2585" i="1" kern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2585" i="1" kern="1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585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 a kilogram?</a:t>
                </a:r>
              </a:p>
              <a:p>
                <a:pPr defTabSz="422041">
                  <a:buClrTx/>
                </a:pPr>
                <a:endParaRPr lang="en-GB" sz="2585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defTabSz="422041">
                  <a:buClrTx/>
                </a:pPr>
                <a:endParaRPr lang="en-GB" sz="2585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defTabSz="422041">
                  <a:buClrTx/>
                </a:pPr>
                <a:r>
                  <a:rPr lang="en-GB" sz="2585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3)		What is 9 subtract 15? </a:t>
                </a:r>
              </a:p>
              <a:p>
                <a:pPr defTabSz="422041">
                  <a:buClrTx/>
                </a:pPr>
                <a:endParaRPr lang="en-GB" sz="2585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defTabSz="422041">
                  <a:buClrTx/>
                </a:pPr>
                <a:endParaRPr lang="en-GB" sz="2585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  <a:p>
                <a:pPr defTabSz="422041">
                  <a:buClrTx/>
                </a:pPr>
                <a:r>
                  <a:rPr lang="en-GB" sz="2585" kern="1200" dirty="0">
                    <a:solidFill>
                      <a:prstClr val="black"/>
                    </a:solidFill>
                    <a:latin typeface="Calibri" panose="020F0502020204030204"/>
                    <a:ea typeface="+mn-ea"/>
                    <a:cs typeface="+mn-cs"/>
                  </a:rPr>
                  <a:t>4)		What fraction is shaded?</a:t>
                </a:r>
              </a:p>
              <a:p>
                <a:pPr defTabSz="422041">
                  <a:buClrTx/>
                </a:pPr>
                <a:endParaRPr lang="en-GB" sz="2585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F20EC9-ACDE-4A6A-B4D3-020E7ABC5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6" y="1450019"/>
                <a:ext cx="7083273" cy="5029775"/>
              </a:xfrm>
              <a:prstGeom prst="rect">
                <a:avLst/>
              </a:prstGeom>
              <a:blipFill>
                <a:blip r:embed="rId3"/>
                <a:stretch>
                  <a:fillRect l="-1549" t="-1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5B70338-0A76-485A-AB97-4A26CBC5C1C4}"/>
              </a:ext>
            </a:extLst>
          </p:cNvPr>
          <p:cNvSpPr txBox="1">
            <a:spLocks/>
          </p:cNvSpPr>
          <p:nvPr/>
        </p:nvSpPr>
        <p:spPr>
          <a:xfrm>
            <a:off x="5578145" y="466821"/>
            <a:ext cx="3348724" cy="40126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 Bold" panose="02000506040000020003" pitchFamily="2" charset="0"/>
                <a:ea typeface="+mj-ea"/>
                <a:cs typeface="+mj-cs"/>
              </a:defRPr>
            </a:lvl1pPr>
          </a:lstStyle>
          <a:p>
            <a:pPr defTabSz="844083">
              <a:buClrTx/>
            </a:pPr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Year 6</a:t>
            </a:r>
            <a:r>
              <a:rPr lang="en-GB" sz="2215" dirty="0">
                <a:solidFill>
                  <a:srgbClr val="1C3A63"/>
                </a:solidFill>
                <a:latin typeface="Calibri" panose="020F0502020204030204"/>
              </a:rPr>
              <a:t> | </a:t>
            </a:r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Week 1</a:t>
            </a:r>
            <a:r>
              <a:rPr lang="en-GB" sz="2215" dirty="0">
                <a:solidFill>
                  <a:srgbClr val="1C3A63"/>
                </a:solidFill>
                <a:latin typeface="Calibri" panose="020F0502020204030204"/>
              </a:rPr>
              <a:t> | </a:t>
            </a:r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Day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C1762-E791-481B-85E4-2F67F8D44547}"/>
              </a:ext>
            </a:extLst>
          </p:cNvPr>
          <p:cNvSpPr txBox="1"/>
          <p:nvPr/>
        </p:nvSpPr>
        <p:spPr>
          <a:xfrm>
            <a:off x="5637566" y="2069084"/>
            <a:ext cx="1461858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>
              <a:buClrTx/>
            </a:pPr>
            <a:r>
              <a:rPr lang="en-GB" sz="258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cubes</a:t>
            </a:r>
            <a:endParaRPr lang="en-GB" sz="2585" kern="1200" baseline="300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defTabSz="422041">
              <a:buClrTx/>
            </a:pPr>
            <a:endParaRPr lang="en-GB" sz="2585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F6E7C-1726-4C5D-A725-3755EA214E80}"/>
              </a:ext>
            </a:extLst>
          </p:cNvPr>
          <p:cNvSpPr txBox="1"/>
          <p:nvPr/>
        </p:nvSpPr>
        <p:spPr>
          <a:xfrm>
            <a:off x="7258004" y="1033009"/>
            <a:ext cx="1538491" cy="85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22041">
              <a:buClrTx/>
            </a:pPr>
            <a:r>
              <a:rPr lang="en-GB" sz="4985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XII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F6149F-9338-4F52-97B7-4EB224D9D371}"/>
              </a:ext>
            </a:extLst>
          </p:cNvPr>
          <p:cNvGrpSpPr/>
          <p:nvPr/>
        </p:nvGrpSpPr>
        <p:grpSpPr>
          <a:xfrm>
            <a:off x="2753987" y="2061267"/>
            <a:ext cx="1381343" cy="687097"/>
            <a:chOff x="4493628" y="1744665"/>
            <a:chExt cx="1496455" cy="744355"/>
          </a:xfrm>
        </p:grpSpPr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EC8D9348-18FD-4A2C-B48E-BD6CE98EB9FC}"/>
                </a:ext>
              </a:extLst>
            </p:cNvPr>
            <p:cNvSpPr/>
            <p:nvPr/>
          </p:nvSpPr>
          <p:spPr>
            <a:xfrm>
              <a:off x="4736319" y="1744665"/>
              <a:ext cx="499620" cy="499620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>
                <a:buClrTx/>
              </a:pPr>
              <a:endParaRPr lang="en-GB" sz="1662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B8E83123-6384-4498-8C64-319FEBF62EE4}"/>
                </a:ext>
              </a:extLst>
            </p:cNvPr>
            <p:cNvSpPr/>
            <p:nvPr/>
          </p:nvSpPr>
          <p:spPr>
            <a:xfrm>
              <a:off x="5113391" y="1744665"/>
              <a:ext cx="499620" cy="499620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>
                <a:buClrTx/>
              </a:pPr>
              <a:endParaRPr lang="en-GB" sz="1662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96301ACC-3623-4C48-81F5-883E5CC91BD6}"/>
                </a:ext>
              </a:extLst>
            </p:cNvPr>
            <p:cNvSpPr/>
            <p:nvPr/>
          </p:nvSpPr>
          <p:spPr>
            <a:xfrm>
              <a:off x="5490463" y="1744665"/>
              <a:ext cx="499620" cy="499620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>
                <a:buClrTx/>
              </a:pPr>
              <a:endParaRPr lang="en-GB" sz="1662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14DBE5FF-F300-4C67-A3DC-107FE9B694AD}"/>
                </a:ext>
              </a:extLst>
            </p:cNvPr>
            <p:cNvSpPr/>
            <p:nvPr/>
          </p:nvSpPr>
          <p:spPr>
            <a:xfrm>
              <a:off x="4615373" y="1862319"/>
              <a:ext cx="499620" cy="499620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>
                <a:buClrTx/>
              </a:pPr>
              <a:endParaRPr lang="en-GB" sz="1662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D02A7749-B0D4-4B7E-8A92-FAC8F1664885}"/>
                </a:ext>
              </a:extLst>
            </p:cNvPr>
            <p:cNvSpPr/>
            <p:nvPr/>
          </p:nvSpPr>
          <p:spPr>
            <a:xfrm>
              <a:off x="4993248" y="1862319"/>
              <a:ext cx="499620" cy="499620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>
                <a:buClrTx/>
              </a:pPr>
              <a:endParaRPr lang="en-GB" sz="1662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758D268A-4110-4360-AF4E-5FF3BD1FEA43}"/>
                </a:ext>
              </a:extLst>
            </p:cNvPr>
            <p:cNvSpPr/>
            <p:nvPr/>
          </p:nvSpPr>
          <p:spPr>
            <a:xfrm>
              <a:off x="4493628" y="1989400"/>
              <a:ext cx="499620" cy="499620"/>
            </a:xfrm>
            <a:prstGeom prst="cub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>
                <a:buClrTx/>
              </a:pPr>
              <a:endParaRPr lang="en-GB" sz="1662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AE095D6-4641-4461-A716-225F8ABB8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472" y="4987013"/>
            <a:ext cx="1308207" cy="13054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4CB643-4267-4713-A2CD-04EF9EBB9554}"/>
              </a:ext>
            </a:extLst>
          </p:cNvPr>
          <p:cNvSpPr/>
          <p:nvPr/>
        </p:nvSpPr>
        <p:spPr>
          <a:xfrm>
            <a:off x="5086618" y="2061267"/>
            <a:ext cx="525917" cy="478199"/>
          </a:xfrm>
          <a:prstGeom prst="rect">
            <a:avLst/>
          </a:prstGeom>
          <a:noFill/>
          <a:ln w="19050">
            <a:solidFill>
              <a:srgbClr val="4FB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>
              <a:buClrTx/>
            </a:pPr>
            <a:endParaRPr lang="en-GB" sz="1662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9751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1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9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1"/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&lt;, &gt; or = to complete the statements.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graphicFrame>
        <p:nvGraphicFramePr>
          <p:cNvPr id="179" name="Google Shape;179;p11"/>
          <p:cNvGraphicFramePr/>
          <p:nvPr/>
        </p:nvGraphicFramePr>
        <p:xfrm>
          <a:off x="1058539" y="1560105"/>
          <a:ext cx="7026900" cy="440220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307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DCCCIX</a:t>
                      </a:r>
                      <a:endParaRPr/>
                    </a:p>
                  </a:txBody>
                  <a:tcPr marL="241975" marR="241975" marT="120975" marB="1209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=</a:t>
                      </a:r>
                      <a:endParaRPr/>
                    </a:p>
                  </a:txBody>
                  <a:tcPr marL="241975" marR="241975" marT="120975" marB="120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809</a:t>
                      </a:r>
                      <a:endParaRPr/>
                    </a:p>
                  </a:txBody>
                  <a:tcPr marL="241975" marR="241975" marT="120975" marB="120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1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140125" marR="140125" marT="70075" marB="700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DCLXXII</a:t>
                      </a:r>
                      <a:endParaRPr/>
                    </a:p>
                  </a:txBody>
                  <a:tcPr marL="241975" marR="241975" marT="120975" marB="1209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&gt;</a:t>
                      </a:r>
                      <a:endParaRPr/>
                    </a:p>
                  </a:txBody>
                  <a:tcPr marL="241975" marR="241975" marT="120975" marB="120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627</a:t>
                      </a:r>
                      <a:endParaRPr/>
                    </a:p>
                  </a:txBody>
                  <a:tcPr marL="241975" marR="241975" marT="120975" marB="120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1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41975" marR="241975" marT="120975" marB="1209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41975" marR="241975" marT="120975" marB="1209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41975" marR="241975" marT="120975" marB="1209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712</a:t>
                      </a:r>
                      <a:endParaRPr/>
                    </a:p>
                  </a:txBody>
                  <a:tcPr marL="241975" marR="241975" marT="120975" marB="1209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&lt;</a:t>
                      </a:r>
                      <a:endParaRPr/>
                    </a:p>
                  </a:txBody>
                  <a:tcPr marL="241975" marR="241975" marT="120975" marB="120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DCCXXII</a:t>
                      </a:r>
                      <a:endParaRPr/>
                    </a:p>
                  </a:txBody>
                  <a:tcPr marL="241975" marR="241975" marT="120975" marB="12097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0" name="Google Shape;180;p11"/>
          <p:cNvSpPr txBox="1"/>
          <p:nvPr/>
        </p:nvSpPr>
        <p:spPr>
          <a:xfrm>
            <a:off x="8449798" y="6006517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9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World War 1 began in 1914.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correct Roman numeral.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graphicFrame>
        <p:nvGraphicFramePr>
          <p:cNvPr id="189" name="Google Shape;189;p12"/>
          <p:cNvGraphicFramePr/>
          <p:nvPr/>
        </p:nvGraphicFramePr>
        <p:xfrm>
          <a:off x="1182826" y="3028343"/>
          <a:ext cx="6778350" cy="801325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225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MCMXV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MCMXVI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MCMXIV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0" name="Google Shape;190;p12"/>
          <p:cNvSpPr txBox="1"/>
          <p:nvPr/>
        </p:nvSpPr>
        <p:spPr>
          <a:xfrm>
            <a:off x="8449798" y="6006517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3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9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3"/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World War 1 began in 1914.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the correct Roman numeral.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graphicFrame>
        <p:nvGraphicFramePr>
          <p:cNvPr id="199" name="Google Shape;199;p13"/>
          <p:cNvGraphicFramePr/>
          <p:nvPr/>
        </p:nvGraphicFramePr>
        <p:xfrm>
          <a:off x="1182826" y="3028343"/>
          <a:ext cx="6778350" cy="801325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225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1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MCMXV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MCMXVI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MCMXIV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0" name="Google Shape;200;p13"/>
          <p:cNvSpPr/>
          <p:nvPr/>
        </p:nvSpPr>
        <p:spPr>
          <a:xfrm>
            <a:off x="5729681" y="2969661"/>
            <a:ext cx="2122435" cy="918677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3"/>
          <p:cNvSpPr txBox="1"/>
          <p:nvPr/>
        </p:nvSpPr>
        <p:spPr>
          <a:xfrm>
            <a:off x="8449798" y="6006517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9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4"/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calculations.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answers in Roman numerals.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14"/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graphicFrame>
        <p:nvGraphicFramePr>
          <p:cNvPr id="216" name="Google Shape;216;p14"/>
          <p:cNvGraphicFramePr/>
          <p:nvPr/>
        </p:nvGraphicFramePr>
        <p:xfrm>
          <a:off x="1257983" y="1960993"/>
          <a:ext cx="6628025" cy="354925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380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5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 + CCLXXX =</a:t>
                      </a:r>
                      <a:endParaRPr/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5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DCCVIII – 405 =</a:t>
                      </a:r>
                      <a:endParaRPr/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5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CCXXIV + 210 = </a:t>
                      </a:r>
                      <a:endParaRPr/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7" name="Google Shape;217;p14"/>
          <p:cNvSpPr txBox="1"/>
          <p:nvPr/>
        </p:nvSpPr>
        <p:spPr>
          <a:xfrm>
            <a:off x="8449798" y="6006517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5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9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5"/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calculations.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answers in Roman numerals.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15"/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graphicFrame>
        <p:nvGraphicFramePr>
          <p:cNvPr id="226" name="Google Shape;226;p15"/>
          <p:cNvGraphicFramePr/>
          <p:nvPr/>
        </p:nvGraphicFramePr>
        <p:xfrm>
          <a:off x="1257983" y="1960993"/>
          <a:ext cx="6628025" cy="3549250"/>
        </p:xfrm>
        <a:graphic>
          <a:graphicData uri="http://schemas.openxmlformats.org/drawingml/2006/table">
            <a:tbl>
              <a:tblPr firstRow="1" bandRow="1">
                <a:noFill/>
                <a:tableStyleId>{3BEB1750-FD16-412C-B16D-DFED5ADC127C}</a:tableStyleId>
              </a:tblPr>
              <a:tblGrid>
                <a:gridCol w="380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5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 + CCLXXX =</a:t>
                      </a:r>
                      <a:endParaRPr/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CCCLXXX</a:t>
                      </a:r>
                      <a:endParaRPr sz="3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5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DCCVIII – 405 =</a:t>
                      </a:r>
                      <a:endParaRPr/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CCCIII</a:t>
                      </a:r>
                      <a:endParaRPr sz="3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5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CCXXIV + 210 = </a:t>
                      </a:r>
                      <a:endParaRPr/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CDXXXIV</a:t>
                      </a:r>
                      <a:endParaRPr sz="3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7" name="Google Shape;227;p15"/>
          <p:cNvSpPr txBox="1"/>
          <p:nvPr/>
        </p:nvSpPr>
        <p:spPr>
          <a:xfrm>
            <a:off x="8449798" y="6006517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6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9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6"/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sng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your knowledge of Roman numerals to 1,000,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out the value of the Roman numeral below.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your reasoning.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6"/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sp>
        <p:nvSpPr>
          <p:cNvPr id="236" name="Google Shape;236;p16"/>
          <p:cNvSpPr txBox="1"/>
          <p:nvPr/>
        </p:nvSpPr>
        <p:spPr>
          <a:xfrm>
            <a:off x="8449798" y="6006517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7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9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7"/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your knowledge of Roman numerals to 1,000,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out the value of the Roman numeral below.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your reasoning.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 = 2,000 because...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8449798" y="6006517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8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9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8"/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your knowledge of Roman numerals to 1,000,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out the value of the Roman numeral below.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</a:t>
            </a: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your reasoning.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MM = 2,000 because M = 1,000 so two Ms must equal 2,000.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sp>
        <p:nvSpPr>
          <p:cNvPr id="254" name="Google Shape;254;p18"/>
          <p:cNvSpPr txBox="1"/>
          <p:nvPr/>
        </p:nvSpPr>
        <p:spPr>
          <a:xfrm>
            <a:off x="8449798" y="6006517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9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9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9"/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Arrange the cards below to create different Roman numerals. Each card may only be used once.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Find all the possibilities.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19"/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grpSp>
        <p:nvGrpSpPr>
          <p:cNvPr id="263" name="Google Shape;263;p19"/>
          <p:cNvGrpSpPr/>
          <p:nvPr/>
        </p:nvGrpSpPr>
        <p:grpSpPr>
          <a:xfrm>
            <a:off x="1300873" y="1788202"/>
            <a:ext cx="6542255" cy="1894152"/>
            <a:chOff x="863287" y="1800394"/>
            <a:chExt cx="6542255" cy="1894152"/>
          </a:xfrm>
        </p:grpSpPr>
        <p:sp>
          <p:nvSpPr>
            <p:cNvPr id="264" name="Google Shape;264;p19"/>
            <p:cNvSpPr/>
            <p:nvPr/>
          </p:nvSpPr>
          <p:spPr>
            <a:xfrm>
              <a:off x="863287" y="1800394"/>
              <a:ext cx="1339028" cy="189415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</a:t>
              </a:r>
              <a:endParaRPr/>
            </a:p>
          </p:txBody>
        </p:sp>
        <p:sp>
          <p:nvSpPr>
            <p:cNvPr id="265" name="Google Shape;265;p19"/>
            <p:cNvSpPr/>
            <p:nvPr/>
          </p:nvSpPr>
          <p:spPr>
            <a:xfrm>
              <a:off x="2597696" y="1800394"/>
              <a:ext cx="1339028" cy="189415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X</a:t>
              </a: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4332105" y="1800394"/>
              <a:ext cx="1339028" cy="189415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/>
            </a:p>
          </p:txBody>
        </p:sp>
        <p:sp>
          <p:nvSpPr>
            <p:cNvPr id="267" name="Google Shape;267;p19"/>
            <p:cNvSpPr/>
            <p:nvPr/>
          </p:nvSpPr>
          <p:spPr>
            <a:xfrm>
              <a:off x="6066514" y="1800394"/>
              <a:ext cx="1339028" cy="189415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</a:t>
              </a:r>
              <a:endParaRPr/>
            </a:p>
          </p:txBody>
        </p:sp>
      </p:grpSp>
      <p:sp>
        <p:nvSpPr>
          <p:cNvPr id="268" name="Google Shape;268;p19"/>
          <p:cNvSpPr txBox="1"/>
          <p:nvPr/>
        </p:nvSpPr>
        <p:spPr>
          <a:xfrm>
            <a:off x="8449798" y="6006517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0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139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0"/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Arrange the cards below to create different Roman numerals. Each card may only be used once.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Find all the possibilities.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2 possibilities: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CXII (112)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XCII (92)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20"/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grpSp>
        <p:nvGrpSpPr>
          <p:cNvPr id="277" name="Google Shape;277;p20"/>
          <p:cNvGrpSpPr/>
          <p:nvPr/>
        </p:nvGrpSpPr>
        <p:grpSpPr>
          <a:xfrm>
            <a:off x="1300872" y="1788202"/>
            <a:ext cx="6542255" cy="1894152"/>
            <a:chOff x="863287" y="1800394"/>
            <a:chExt cx="6542255" cy="1894152"/>
          </a:xfrm>
        </p:grpSpPr>
        <p:sp>
          <p:nvSpPr>
            <p:cNvPr id="278" name="Google Shape;278;p20"/>
            <p:cNvSpPr/>
            <p:nvPr/>
          </p:nvSpPr>
          <p:spPr>
            <a:xfrm>
              <a:off x="863287" y="1800394"/>
              <a:ext cx="1339028" cy="189415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</a:t>
              </a: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2597696" y="1800394"/>
              <a:ext cx="1339028" cy="189415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X</a:t>
              </a: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4332105" y="1800394"/>
              <a:ext cx="1339028" cy="189415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6066514" y="1800394"/>
              <a:ext cx="1339028" cy="189415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</a:t>
              </a:r>
              <a:endParaRPr/>
            </a:p>
          </p:txBody>
        </p:sp>
      </p:grpSp>
      <p:sp>
        <p:nvSpPr>
          <p:cNvPr id="282" name="Google Shape;282;p20"/>
          <p:cNvSpPr txBox="1"/>
          <p:nvPr/>
        </p:nvSpPr>
        <p:spPr>
          <a:xfrm>
            <a:off x="8449798" y="6006517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152525"/>
            <a:ext cx="68961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610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10224a78b_0_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Rules</a:t>
            </a:r>
            <a:endParaRPr/>
          </a:p>
        </p:txBody>
      </p:sp>
      <p:sp>
        <p:nvSpPr>
          <p:cNvPr id="288" name="Google Shape;288;g610224a78b_0_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/>
              <a:t>In pairs discuss the rules for Roman Numerals and jot them in your maths books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10224a78b_0_10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610224a78b_0_10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g610224a78b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5" y="1009650"/>
            <a:ext cx="901065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DC8061-CC75-4FC0-9DDC-A12FDBF4EEC5}"/>
              </a:ext>
            </a:extLst>
          </p:cNvPr>
          <p:cNvSpPr txBox="1"/>
          <p:nvPr/>
        </p:nvSpPr>
        <p:spPr>
          <a:xfrm>
            <a:off x="3305908" y="520505"/>
            <a:ext cx="3629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Complete these tasks in your books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10224a78b_0_1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610224a78b_0_1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2" name="Google Shape;302;g610224a78b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" y="1447800"/>
            <a:ext cx="90678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10224a78b_0_2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610224a78b_0_2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g610224a78b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8642"/>
            <a:ext cx="9144001" cy="4540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10224a78b_0_2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610224a78b_0_2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g610224a78b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5488"/>
            <a:ext cx="9144000" cy="4147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10224a78b_0_3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610224a78b_0_3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3" name="Google Shape;323;g610224a78b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63" y="1843088"/>
            <a:ext cx="8982075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16" y="1385455"/>
            <a:ext cx="8263796" cy="38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46" y="1897206"/>
            <a:ext cx="8620125" cy="4781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9127" y="1094509"/>
            <a:ext cx="4308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RULES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7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028700"/>
            <a:ext cx="86010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0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204912"/>
            <a:ext cx="72771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3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30" y="1294890"/>
            <a:ext cx="8306233" cy="44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30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</TotalTime>
  <Words>1218</Words>
  <Application>Microsoft Office PowerPoint</Application>
  <PresentationFormat>On-screen Show (4:3)</PresentationFormat>
  <Paragraphs>430</Paragraphs>
  <Slides>45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Cambria Math</vt:lpstr>
      <vt:lpstr>Bariol Regular</vt:lpstr>
      <vt:lpstr>Bariol Bold</vt:lpstr>
      <vt:lpstr>Times New Roman</vt:lpstr>
      <vt:lpstr>Arial</vt:lpstr>
      <vt:lpstr>Calibri</vt:lpstr>
      <vt:lpstr>Century Gothic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Teacher</cp:lastModifiedBy>
  <cp:revision>11</cp:revision>
  <dcterms:created xsi:type="dcterms:W3CDTF">2018-03-17T10:08:43Z</dcterms:created>
  <dcterms:modified xsi:type="dcterms:W3CDTF">2023-09-01T14:42:01Z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19456">
    <vt:lpwstr>268</vt:lpwstr>
  </property>
</Properties>
</file>