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19"/>
  </p:notesMasterIdLst>
  <p:sldIdLst>
    <p:sldId id="256" r:id="rId3"/>
    <p:sldId id="300" r:id="rId4"/>
    <p:sldId id="302" r:id="rId5"/>
    <p:sldId id="301" r:id="rId6"/>
    <p:sldId id="292" r:id="rId7"/>
    <p:sldId id="286" r:id="rId8"/>
    <p:sldId id="293" r:id="rId9"/>
    <p:sldId id="294" r:id="rId10"/>
    <p:sldId id="291" r:id="rId11"/>
    <p:sldId id="288" r:id="rId12"/>
    <p:sldId id="295" r:id="rId13"/>
    <p:sldId id="296" r:id="rId14"/>
    <p:sldId id="298" r:id="rId15"/>
    <p:sldId id="299" r:id="rId16"/>
    <p:sldId id="281" r:id="rId17"/>
    <p:sldId id="303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3746"/>
    <a:srgbClr val="EA7600"/>
    <a:srgbClr val="9AF67A"/>
    <a:srgbClr val="85F45E"/>
    <a:srgbClr val="E7B8F6"/>
    <a:srgbClr val="F4D2FE"/>
    <a:srgbClr val="F7B635"/>
    <a:srgbClr val="E2AAF4"/>
    <a:srgbClr val="F1C6FE"/>
    <a:srgbClr val="F9B1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76" autoAdjust="0"/>
    <p:restoredTop sz="82375" autoAdjust="0"/>
  </p:normalViewPr>
  <p:slideViewPr>
    <p:cSldViewPr snapToGrid="0">
      <p:cViewPr varScale="1">
        <p:scale>
          <a:sx n="77" d="100"/>
          <a:sy n="77" d="100"/>
        </p:scale>
        <p:origin x="108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ECC001-2C7A-4C2A-8B06-705CA02DC7C6}" type="datetimeFigureOut">
              <a:rPr lang="en-GB" smtClean="0"/>
              <a:t>09/08/2019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73E03-7F6C-40B1-9C82-92C8804404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70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GB" b="1" dirty="0">
                <a:solidFill>
                  <a:srgbClr val="253746"/>
                </a:solidFill>
              </a:rPr>
              <a:t>Before teaching, be aware that</a:t>
            </a:r>
            <a:r>
              <a:rPr lang="en-GB" dirty="0">
                <a:solidFill>
                  <a:srgbClr val="253746"/>
                </a:solidFill>
              </a:rPr>
              <a:t>:</a:t>
            </a:r>
          </a:p>
          <a:p>
            <a:pPr marL="231775" indent="-2317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Day 1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children will need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compasses, rulers and string.</a:t>
            </a:r>
          </a:p>
          <a:p>
            <a:pPr marL="231775" indent="-2317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53746"/>
                </a:solidFill>
              </a:rPr>
              <a:t>On </a:t>
            </a:r>
            <a:r>
              <a:rPr lang="en-GB" b="1" dirty="0">
                <a:solidFill>
                  <a:srgbClr val="253746"/>
                </a:solidFill>
              </a:rPr>
              <a:t>Day 2</a:t>
            </a:r>
            <a:r>
              <a:rPr lang="en-GB" dirty="0">
                <a:solidFill>
                  <a:srgbClr val="253746"/>
                </a:solidFill>
              </a:rPr>
              <a:t> </a:t>
            </a: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children will need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rulers. </a:t>
            </a: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will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need access to the internet.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You may want to discuss how a square is a ‘special’ rectangle, and also a ‘special’ rhombus!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6179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Click on angles and each shape in turn. Move a point and see what happens to the shape, e.g. how the lengths of sides are always the same in a rhombus, a kite has one pair of opposite angles the same and 2 pairs of sides the same length, a trapezium has at least 1 pair of parallel sides, a parallelogram has 2 pairs of parallel sides, etc. Point out how a square is actually a special rectangle, parallelogram, kite or rhombus!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Repeat, this time clicking on ‘diagonals’. Discuss which shapes have diagonals perpendicular to 1 another, reminding children that perpendicular means at right angles to each other.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05152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Take suggestions, e.g. at least 1 pair of parallel sides, at least 1 line of symmetry.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Children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can now go on to do differentiated GROUP ACTIVITIES. You can find Hamilton’s group activities in this unit’s TEACHING AND GROUP ACTIVITIES download.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Children make a range of quadrilaterals using art straws. Copy into books and identify features. Sort with sorting tree or Venn diagram.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There are adaptations for WT/ARE/GD.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70949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Practice Sheet on this slide is suitable for most children.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Differentiated PRACTICE WORKSHEETS are available on Hamilton’s website in this unit’s PROCEDURAL FLUENCY box.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WT/ARE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 Sort quadrilaterals.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GD:  Quadrilaterals challenge.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83297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can now use the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Mastery: Reasoning and Problem-Solving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questions to assess children’s success across this unit.  Go to the next slide.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97250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lang="en-GB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43251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lang="en-GB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569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Choose starters that suit your class by dragging and dropping the relevant slide or slides below to the start of the teaching for each day.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419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Pre-requisite skills – to use this starter, drag this slide to the start of Day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Display Shape Game board (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 resources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Choose a shape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pairs, children write at least 5 facts about it. Take feedback to include: regular/non-regular; number of vertices/sides; number of right/obtuse/acute angles; lines of symmetry. Remind children that a polygon only has straight sides, so a circle, oval, semi-circle are not polygons but are 2-D shapes. Secretly choose a shape, children work out which it is by asking questions about its properties to which you can only answer ‘yes’ or ‘no’.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4193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Simmering skills – to use this starter, drag this slide to the start of Day 2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Challenge pairs of children to draw as many polygons as they can in 3 minutes with only 1 line of symmetry. They swap with another pair to compare. Share the most unusual shapes with the class.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Repeat: this time the shapes must be quadrilaterals. </a:t>
            </a:r>
            <a:r>
              <a:rPr lang="en-GB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Repeat: now they must be quadrilaterals with 2 lines of symmetry.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4193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22998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Take feedback and agree definitions for radius, diameter and circumference. </a:t>
            </a:r>
          </a:p>
          <a:p>
            <a:r>
              <a:rPr lang="en-GB" dirty="0"/>
              <a:t>Agree the relationship between the diameter and radius as 2 to 1, 2:1, i.e. the diameter is twice the radius.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02337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Today would be a great day to use a problem-solving investigation</a:t>
            </a:r>
            <a:r>
              <a:rPr lang="en-GB" sz="12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</a:t>
            </a:r>
            <a:r>
              <a:rPr lang="en-GB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Ellipse in a Circles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as the group activity, which you can find in this unit’s IN-DEPTH INVESTIGATION box on Hamilton’s website.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Alternatively, children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can now go on to do differentiated GROUP ACTIVITIES. You can find Hamilton’s group activities in this unit’s TEACHING AND GROUP ACTIVITIES download.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Children draw circles, measure diameters and circumferences with string and work out ratio. Pi is introduced.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There are adaptations for WT/ARE/GD.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39760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Practice Sheet on this slide is suitable for most children.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Differentiated PRACTICE WORKSHEETS are available on Hamilton’s website in this unit’s PROCEDURAL FLUENCY box.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WT/ARE/GD: Investigating circle relationships. Children interpret a table of data to try to discover any relationship between a circle’s circumference and its diameter.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GD:  Children also complete the challenge on Sheet 2.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6455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4149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hamilton-trust.org.uk/" TargetMode="Externa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 Shape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754010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 Shape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625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 Shape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515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FB96D1F-83BC-4887-89A5-175B6E6C68B9}"/>
              </a:ext>
            </a:extLst>
          </p:cNvPr>
          <p:cNvSpPr/>
          <p:nvPr userDrawn="1"/>
        </p:nvSpPr>
        <p:spPr>
          <a:xfrm>
            <a:off x="-53107" y="6221405"/>
            <a:ext cx="9197108" cy="657069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13BC91-F6D0-4DC8-B0B8-6E7E7FAB6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7E7D638D-B41C-46A9-87E5-34C770A46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>
            <a:lvl1pPr>
              <a:defRPr sz="1200" b="0">
                <a:solidFill>
                  <a:srgbClr val="EA7600"/>
                </a:solidFill>
                <a:latin typeface="+mn-lt"/>
              </a:defRPr>
            </a:lvl1pPr>
          </a:lstStyle>
          <a:p>
            <a:pPr algn="r"/>
            <a:r>
              <a:rPr lang="en-GB" dirty="0"/>
              <a:t>Year 6</a:t>
            </a:r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5D9A2E24-96C9-44BE-881E-97F4ADE19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85487" y="6367375"/>
            <a:ext cx="719921" cy="365125"/>
          </a:xfrm>
        </p:spPr>
        <p:txBody>
          <a:bodyPr/>
          <a:lstStyle>
            <a:lvl1pPr algn="ctr">
              <a:defRPr sz="1200" b="0">
                <a:solidFill>
                  <a:srgbClr val="EA7600"/>
                </a:solidFill>
                <a:latin typeface="+mn-lt"/>
              </a:defRPr>
            </a:lvl1pPr>
          </a:lstStyle>
          <a:p>
            <a:fld id="{BA0EE811-478C-4958-8104-2A70B5A1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89D1CB2-11BF-434A-9AE8-BEAF97E774D6}"/>
              </a:ext>
            </a:extLst>
          </p:cNvPr>
          <p:cNvSpPr/>
          <p:nvPr userDrawn="1"/>
        </p:nvSpPr>
        <p:spPr>
          <a:xfrm>
            <a:off x="810410" y="6390463"/>
            <a:ext cx="168135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GB" sz="1200" b="0" dirty="0">
                <a:solidFill>
                  <a:srgbClr val="EA7600"/>
                </a:solidFill>
              </a:rPr>
              <a:t>© </a:t>
            </a:r>
            <a:r>
              <a:rPr lang="en-GB" sz="1200" b="0" dirty="0">
                <a:solidFill>
                  <a:srgbClr val="EA7600"/>
                </a:solidFill>
                <a:hlinkClick r:id="rId2"/>
              </a:rPr>
              <a:t>hamilton-trust.org.uk</a:t>
            </a:r>
            <a:endParaRPr lang="en-GB" sz="1200" b="0" dirty="0">
              <a:solidFill>
                <a:srgbClr val="EA76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51EBB7B-6C39-48C7-850C-99BEC78CA16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058" y="6091747"/>
            <a:ext cx="775846" cy="721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1408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Year 6 Decimals and Fractions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5485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Year 6 Decimals and Fractions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6278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Year 6 Decimals and Fractions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6428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Year 6 Decimals and Fractions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8897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Year 6 Decimals and Fractions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0691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Year 6 Decimals and Fractions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4613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Year 6 Decimals and Fractions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434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 Shape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1847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Year 6 Decimals and Fractions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1334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Year 6 Decimals and Fractions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0492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Year 6 Decimals and Fractions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6154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Year 6 Decimals and Fractions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76725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FB96D1F-83BC-4887-89A5-175B6E6C68B9}"/>
              </a:ext>
            </a:extLst>
          </p:cNvPr>
          <p:cNvSpPr/>
          <p:nvPr userDrawn="1"/>
        </p:nvSpPr>
        <p:spPr>
          <a:xfrm>
            <a:off x="-53107" y="6221405"/>
            <a:ext cx="9197108" cy="657069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 b="1" dirty="0">
              <a:solidFill>
                <a:prstClr val="white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13BC91-F6D0-4DC8-B0B8-6E7E7FAB6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7E7D638D-B41C-46A9-87E5-34C770A46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>
            <a:lvl1pPr>
              <a:defRPr sz="1200" b="0">
                <a:solidFill>
                  <a:srgbClr val="EA7600"/>
                </a:solidFill>
                <a:latin typeface="+mn-lt"/>
              </a:defRPr>
            </a:lvl1pPr>
          </a:lstStyle>
          <a:p>
            <a:pPr algn="r"/>
            <a:r>
              <a:rPr lang="en-GB"/>
              <a:t>Year 6 Decimals and Fractions</a:t>
            </a:r>
            <a:endParaRPr lang="en-GB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5D9A2E24-96C9-44BE-881E-97F4ADE19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85487" y="6367375"/>
            <a:ext cx="719921" cy="365125"/>
          </a:xfrm>
        </p:spPr>
        <p:txBody>
          <a:bodyPr/>
          <a:lstStyle>
            <a:lvl1pPr algn="ctr">
              <a:defRPr sz="1200" b="0">
                <a:solidFill>
                  <a:srgbClr val="EA7600"/>
                </a:solidFill>
                <a:latin typeface="+mn-lt"/>
              </a:defRPr>
            </a:lvl1pPr>
          </a:lstStyle>
          <a:p>
            <a:fld id="{BA0EE811-478C-4958-8104-2A70B5A1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89D1CB2-11BF-434A-9AE8-BEAF97E774D6}"/>
              </a:ext>
            </a:extLst>
          </p:cNvPr>
          <p:cNvSpPr/>
          <p:nvPr userDrawn="1"/>
        </p:nvSpPr>
        <p:spPr>
          <a:xfrm>
            <a:off x="810410" y="6390463"/>
            <a:ext cx="12956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>
                <a:solidFill>
                  <a:srgbClr val="EA7600"/>
                </a:solidFill>
              </a:rPr>
              <a:t>© Hamilton Trust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51EBB7B-6C39-48C7-850C-99BEC78CA16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058" y="6091747"/>
            <a:ext cx="775846" cy="721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119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 Shape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776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 Shape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77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 Shape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469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 Shape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172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 Shape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032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 Shape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641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 Shape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712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1000">
              <a:schemeClr val="bg1">
                <a:lumMod val="95000"/>
              </a:schemeClr>
            </a:gs>
            <a:gs pos="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Year 6 Shape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276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1000">
              <a:schemeClr val="bg1">
                <a:lumMod val="95000"/>
              </a:schemeClr>
            </a:gs>
            <a:gs pos="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Year 6 Decimals and Fractions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EE811-478C-4958-8104-2A70B5A1961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804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sisfun.com/geometry/quadrilaterals-interactive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64F3FED-3247-4F55-BF8A-D1D9E087C650}"/>
              </a:ext>
            </a:extLst>
          </p:cNvPr>
          <p:cNvSpPr txBox="1"/>
          <p:nvPr/>
        </p:nvSpPr>
        <p:spPr>
          <a:xfrm>
            <a:off x="1094084" y="301899"/>
            <a:ext cx="6902726" cy="9566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Shape</a:t>
            </a:r>
          </a:p>
          <a:p>
            <a:pPr algn="ctr">
              <a:spcBef>
                <a:spcPts val="450"/>
              </a:spcBef>
            </a:pPr>
            <a:r>
              <a:rPr lang="en-GB" sz="2400" b="1" dirty="0">
                <a:solidFill>
                  <a:srgbClr val="253746"/>
                </a:solidFill>
              </a:rPr>
              <a:t>2-D shapes (circles and quadrilaterals)</a:t>
            </a:r>
            <a:endParaRPr lang="en-GB" sz="2400" dirty="0">
              <a:solidFill>
                <a:srgbClr val="253746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203961" y="1666811"/>
            <a:ext cx="6792849" cy="1885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US" sz="2400" b="1" dirty="0">
                <a:solidFill>
                  <a:srgbClr val="253746"/>
                </a:solidFill>
              </a:rPr>
              <a:t>Objectives</a:t>
            </a:r>
            <a:endParaRPr lang="en-GB" sz="2400" b="1" dirty="0">
              <a:solidFill>
                <a:srgbClr val="253746"/>
              </a:solidFill>
            </a:endParaRP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1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Name parts of circles.</a:t>
            </a:r>
            <a:endParaRPr lang="en-GB" sz="2000" b="1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</a:t>
            </a:r>
          </a:p>
          <a:p>
            <a:pPr>
              <a:spcAft>
                <a:spcPts val="45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Classify and sort quadrilaterals.</a:t>
            </a:r>
          </a:p>
        </p:txBody>
      </p:sp>
      <p:sp>
        <p:nvSpPr>
          <p:cNvPr id="7" name="AutoShape 2" descr="Image result for hamilton trust"/>
          <p:cNvSpPr>
            <a:spLocks noChangeAspect="1" noChangeArrowheads="1"/>
          </p:cNvSpPr>
          <p:nvPr/>
        </p:nvSpPr>
        <p:spPr bwMode="auto">
          <a:xfrm>
            <a:off x="116681" y="7489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8" name="AutoShape 4" descr="Image result for hamilton trust"/>
          <p:cNvSpPr>
            <a:spLocks noChangeAspect="1" noChangeArrowheads="1"/>
          </p:cNvSpPr>
          <p:nvPr/>
        </p:nvSpPr>
        <p:spPr bwMode="auto">
          <a:xfrm>
            <a:off x="230981" y="8632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9" name="AutoShape 8" descr="Image result for hamilton trust"/>
          <p:cNvSpPr>
            <a:spLocks noChangeAspect="1" noChangeArrowheads="1"/>
          </p:cNvSpPr>
          <p:nvPr/>
        </p:nvSpPr>
        <p:spPr bwMode="auto">
          <a:xfrm>
            <a:off x="345281" y="9775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C850A9-87A7-4669-94E4-2D4D38F29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>
                <a:solidFill>
                  <a:srgbClr val="EA7600"/>
                </a:solidFill>
              </a:rPr>
              <a:t>Year </a:t>
            </a:r>
            <a:r>
              <a:rPr lang="en-GB" dirty="0"/>
              <a:t>6</a:t>
            </a:r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</a:t>
            </a:fld>
            <a:endParaRPr lang="en-GB" dirty="0">
              <a:solidFill>
                <a:srgbClr val="EA7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145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F0D71DE-5C79-4255-B479-729B95AEF261}"/>
              </a:ext>
            </a:extLst>
          </p:cNvPr>
          <p:cNvSpPr/>
          <p:nvPr/>
        </p:nvSpPr>
        <p:spPr>
          <a:xfrm>
            <a:off x="79513" y="61090"/>
            <a:ext cx="845571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75"/>
              </a:spcAft>
              <a:buClr>
                <a:schemeClr val="accent2"/>
              </a:buClr>
              <a:buSzPct val="120000"/>
            </a:pPr>
            <a:r>
              <a:rPr lang="en-GB" sz="1600" b="1" dirty="0">
                <a:solidFill>
                  <a:srgbClr val="253746"/>
                </a:solidFill>
              </a:rPr>
              <a:t>Day 2:  </a:t>
            </a:r>
            <a:r>
              <a:rPr lang="en-GB" sz="1600" b="1" dirty="0">
                <a:solidFill>
                  <a:schemeClr val="accent5">
                    <a:lumMod val="75000"/>
                  </a:schemeClr>
                </a:solidFill>
              </a:rPr>
              <a:t>Classify and sort quadrilaterals.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6E5E31-094D-4E1D-B7CB-D8EE76837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10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993EA7-6CC2-43E5-B787-751AA8651322}"/>
              </a:ext>
            </a:extLst>
          </p:cNvPr>
          <p:cNvSpPr txBox="1"/>
          <p:nvPr/>
        </p:nvSpPr>
        <p:spPr>
          <a:xfrm>
            <a:off x="520262" y="725214"/>
            <a:ext cx="8014966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Aft>
                <a:spcPts val="1200"/>
              </a:spcAft>
              <a:buClr>
                <a:srgbClr val="EA7600"/>
              </a:buClr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253746"/>
                </a:solidFill>
              </a:rPr>
              <a:t>Draw a quadrilateral (4 straight sides), different from your neighbour’s. </a:t>
            </a:r>
          </a:p>
          <a:p>
            <a:pPr marL="342900" lvl="0" indent="-342900">
              <a:spcAft>
                <a:spcPts val="1200"/>
              </a:spcAft>
              <a:buClr>
                <a:srgbClr val="EA7600"/>
              </a:buClr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253746"/>
                </a:solidFill>
              </a:rPr>
              <a:t>Describe your shape to your partner and agree what is different and what is the same. </a:t>
            </a:r>
          </a:p>
        </p:txBody>
      </p:sp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B44EE47A-B101-4C9E-BFD7-A33100EA4886}"/>
              </a:ext>
            </a:extLst>
          </p:cNvPr>
          <p:cNvSpPr/>
          <p:nvPr/>
        </p:nvSpPr>
        <p:spPr>
          <a:xfrm>
            <a:off x="824784" y="2713227"/>
            <a:ext cx="2512800" cy="1011065"/>
          </a:xfrm>
          <a:prstGeom prst="wedgeRoundRectCallout">
            <a:avLst>
              <a:gd name="adj1" fmla="val 36668"/>
              <a:gd name="adj2" fmla="val 72400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253746"/>
                </a:solidFill>
              </a:rPr>
              <a:t>Whose shape has at least one pair of parallel sides? What shape is it? </a:t>
            </a:r>
            <a:endParaRPr lang="en-GB" sz="1600" b="1" i="1" dirty="0">
              <a:solidFill>
                <a:srgbClr val="253746"/>
              </a:solidFill>
            </a:endParaRPr>
          </a:p>
        </p:txBody>
      </p:sp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3592CDA8-54F8-440F-9CE9-05739148F06E}"/>
              </a:ext>
            </a:extLst>
          </p:cNvPr>
          <p:cNvSpPr/>
          <p:nvPr/>
        </p:nvSpPr>
        <p:spPr>
          <a:xfrm>
            <a:off x="5040673" y="2372445"/>
            <a:ext cx="2817185" cy="1011065"/>
          </a:xfrm>
          <a:prstGeom prst="wedgeRoundRectCallout">
            <a:avLst>
              <a:gd name="adj1" fmla="val -39248"/>
              <a:gd name="adj2" fmla="val 75519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253746"/>
                </a:solidFill>
              </a:rPr>
              <a:t>Whose shape has at least one pair of perpendicular sides? What shape is it? </a:t>
            </a:r>
            <a:endParaRPr lang="en-GB" sz="1600" b="1" i="1" dirty="0">
              <a:solidFill>
                <a:srgbClr val="253746"/>
              </a:solidFill>
            </a:endParaRPr>
          </a:p>
        </p:txBody>
      </p:sp>
      <p:sp>
        <p:nvSpPr>
          <p:cNvPr id="11" name="Speech Bubble: Rectangle with Corners Rounded 10">
            <a:extLst>
              <a:ext uri="{FF2B5EF4-FFF2-40B4-BE49-F238E27FC236}">
                <a16:creationId xmlns:a16="http://schemas.microsoft.com/office/drawing/2014/main" id="{6361168B-2B08-415B-BFA4-3205F651D6CD}"/>
              </a:ext>
            </a:extLst>
          </p:cNvPr>
          <p:cNvSpPr/>
          <p:nvPr/>
        </p:nvSpPr>
        <p:spPr>
          <a:xfrm>
            <a:off x="3337584" y="3666779"/>
            <a:ext cx="1939572" cy="1011065"/>
          </a:xfrm>
          <a:prstGeom prst="wedgeRoundRectCallout">
            <a:avLst>
              <a:gd name="adj1" fmla="val -2061"/>
              <a:gd name="adj2" fmla="val -97628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253746"/>
                </a:solidFill>
              </a:rPr>
              <a:t>Whose shape has four right angles? What shape is it? </a:t>
            </a:r>
            <a:endParaRPr lang="en-GB" sz="1600" b="1" i="1" dirty="0">
              <a:solidFill>
                <a:srgbClr val="253746"/>
              </a:solidFill>
            </a:endParaRPr>
          </a:p>
        </p:txBody>
      </p:sp>
      <p:sp>
        <p:nvSpPr>
          <p:cNvPr id="12" name="Speech Bubble: Rectangle with Corners Rounded 11">
            <a:extLst>
              <a:ext uri="{FF2B5EF4-FFF2-40B4-BE49-F238E27FC236}">
                <a16:creationId xmlns:a16="http://schemas.microsoft.com/office/drawing/2014/main" id="{78CD9E6E-93A2-4EF4-BCFC-43D98B5961FE}"/>
              </a:ext>
            </a:extLst>
          </p:cNvPr>
          <p:cNvSpPr/>
          <p:nvPr/>
        </p:nvSpPr>
        <p:spPr>
          <a:xfrm>
            <a:off x="5718178" y="3666778"/>
            <a:ext cx="1935140" cy="1011065"/>
          </a:xfrm>
          <a:prstGeom prst="wedgeRoundRectCallout">
            <a:avLst>
              <a:gd name="adj1" fmla="val 74232"/>
              <a:gd name="adj2" fmla="val -10762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253746"/>
                </a:solidFill>
              </a:rPr>
              <a:t>Whose shape has four equal sides? What shape is it? </a:t>
            </a:r>
            <a:endParaRPr lang="en-GB" sz="1600" b="1" i="1" dirty="0">
              <a:solidFill>
                <a:srgbClr val="253746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90CD36-7658-453C-8DF6-75E30E0A7D52}"/>
              </a:ext>
            </a:extLst>
          </p:cNvPr>
          <p:cNvSpPr txBox="1"/>
          <p:nvPr/>
        </p:nvSpPr>
        <p:spPr>
          <a:xfrm>
            <a:off x="738882" y="4677843"/>
            <a:ext cx="1935140" cy="1200329"/>
          </a:xfrm>
          <a:prstGeom prst="rect">
            <a:avLst/>
          </a:prstGeom>
          <a:blipFill dpi="0"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19050">
            <a:solidFill>
              <a:srgbClr val="25374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C00000"/>
                </a:solidFill>
              </a:rPr>
              <a:t>Rectangles have all right angles.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29AA04B-DBA9-40BD-A412-5CE464FDC103}"/>
              </a:ext>
            </a:extLst>
          </p:cNvPr>
          <p:cNvSpPr txBox="1"/>
          <p:nvPr/>
        </p:nvSpPr>
        <p:spPr>
          <a:xfrm>
            <a:off x="2764357" y="4932457"/>
            <a:ext cx="2512799" cy="1200329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19050">
            <a:solidFill>
              <a:srgbClr val="25374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C00000"/>
                </a:solidFill>
              </a:rPr>
              <a:t>Squares have all right angles AND four equal sides.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3678664-3A7F-499F-9D53-0849D3465631}"/>
              </a:ext>
            </a:extLst>
          </p:cNvPr>
          <p:cNvSpPr txBox="1"/>
          <p:nvPr/>
        </p:nvSpPr>
        <p:spPr>
          <a:xfrm>
            <a:off x="5374357" y="4797715"/>
            <a:ext cx="3299699" cy="156966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19050">
            <a:solidFill>
              <a:srgbClr val="25374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C00000"/>
                </a:solidFill>
              </a:rPr>
              <a:t>A rhombus has equal sides, but 2 different angle sizes (opposite angles equal). </a:t>
            </a:r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79C850A9-87A7-4669-94E4-2D4D38F29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/>
          <a:p>
            <a:pPr algn="r"/>
            <a:r>
              <a:rPr lang="en-GB" dirty="0">
                <a:solidFill>
                  <a:srgbClr val="EA7600"/>
                </a:solidFill>
              </a:rPr>
              <a:t>Year </a:t>
            </a:r>
            <a:r>
              <a:rPr lang="en-GB" dirty="0"/>
              <a:t>6</a:t>
            </a:r>
            <a:endParaRPr lang="en-GB" dirty="0">
              <a:solidFill>
                <a:srgbClr val="EA7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96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1" grpId="0" animBg="1"/>
      <p:bldP spid="12" grpId="0" animBg="1"/>
      <p:bldP spid="3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F0D71DE-5C79-4255-B479-729B95AEF261}"/>
              </a:ext>
            </a:extLst>
          </p:cNvPr>
          <p:cNvSpPr/>
          <p:nvPr/>
        </p:nvSpPr>
        <p:spPr>
          <a:xfrm>
            <a:off x="79513" y="61090"/>
            <a:ext cx="845571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75"/>
              </a:spcAft>
              <a:buClr>
                <a:srgbClr val="ED7D31"/>
              </a:buClr>
              <a:buSzPct val="120000"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Day 2: 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Classify and sort quadrilaterals.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6E5E31-094D-4E1D-B7CB-D8EE76837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hlinkClick r:id="rId3"/>
            <a:extLst>
              <a:ext uri="{FF2B5EF4-FFF2-40B4-BE49-F238E27FC236}">
                <a16:creationId xmlns:a16="http://schemas.microsoft.com/office/drawing/2014/main" id="{7600382D-4C55-4E2C-A0A6-C552A3C333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8147" y="662152"/>
            <a:ext cx="5362575" cy="3124200"/>
          </a:xfrm>
          <a:prstGeom prst="rect">
            <a:avLst/>
          </a:prstGeom>
        </p:spPr>
      </p:pic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27B68BCC-98A0-4AA1-BED6-08549845EB47}"/>
              </a:ext>
            </a:extLst>
          </p:cNvPr>
          <p:cNvSpPr/>
          <p:nvPr/>
        </p:nvSpPr>
        <p:spPr>
          <a:xfrm>
            <a:off x="6339970" y="1472218"/>
            <a:ext cx="1935140" cy="1011065"/>
          </a:xfrm>
          <a:prstGeom prst="wedgeRoundRectCallout">
            <a:avLst>
              <a:gd name="adj1" fmla="val -78353"/>
              <a:gd name="adj2" fmla="val 23002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253746"/>
                </a:solidFill>
              </a:rPr>
              <a:t>Let’s explore quadrilaterals!</a:t>
            </a:r>
            <a:endParaRPr lang="en-GB" sz="1600" b="1" i="1" dirty="0">
              <a:solidFill>
                <a:srgbClr val="253746"/>
              </a:solidFill>
            </a:endParaRPr>
          </a:p>
        </p:txBody>
      </p:sp>
      <p:sp>
        <p:nvSpPr>
          <p:cNvPr id="4" name="Arrow: Pentagon 3">
            <a:extLst>
              <a:ext uri="{FF2B5EF4-FFF2-40B4-BE49-F238E27FC236}">
                <a16:creationId xmlns:a16="http://schemas.microsoft.com/office/drawing/2014/main" id="{CD67EE93-4D3A-4FB8-AA7C-29F4A7057ADC}"/>
              </a:ext>
            </a:extLst>
          </p:cNvPr>
          <p:cNvSpPr/>
          <p:nvPr/>
        </p:nvSpPr>
        <p:spPr>
          <a:xfrm>
            <a:off x="260161" y="3987724"/>
            <a:ext cx="2426208" cy="1143000"/>
          </a:xfrm>
          <a:prstGeom prst="homePlate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rgbClr val="253746"/>
                </a:solidFill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Click on the picture to go to the site.</a:t>
            </a:r>
            <a:endParaRPr lang="en-GB" sz="2000" dirty="0">
              <a:solidFill>
                <a:srgbClr val="253746"/>
              </a:solidFill>
            </a:endParaRPr>
          </a:p>
        </p:txBody>
      </p:sp>
      <p:sp>
        <p:nvSpPr>
          <p:cNvPr id="11" name="Arrow: Pentagon 10">
            <a:extLst>
              <a:ext uri="{FF2B5EF4-FFF2-40B4-BE49-F238E27FC236}">
                <a16:creationId xmlns:a16="http://schemas.microsoft.com/office/drawing/2014/main" id="{9371CBA9-18A9-4286-928A-899470C20006}"/>
              </a:ext>
            </a:extLst>
          </p:cNvPr>
          <p:cNvSpPr/>
          <p:nvPr/>
        </p:nvSpPr>
        <p:spPr>
          <a:xfrm>
            <a:off x="2783162" y="3987724"/>
            <a:ext cx="3524569" cy="1713991"/>
          </a:xfrm>
          <a:prstGeom prst="homePlate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rgbClr val="253746"/>
                </a:solidFill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C</a:t>
            </a:r>
            <a:r>
              <a:rPr lang="en-GB" sz="2000" dirty="0">
                <a:solidFill>
                  <a:srgbClr val="253746"/>
                </a:solidFill>
              </a:rPr>
              <a:t>lick on ‘angles’ and each shape in turn. Move a point and see what happens to the shape</a:t>
            </a:r>
            <a:r>
              <a:rPr lang="en-GB" sz="2000" dirty="0">
                <a:solidFill>
                  <a:srgbClr val="253746"/>
                </a:solidFill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.</a:t>
            </a:r>
            <a:endParaRPr lang="en-GB" sz="2000" dirty="0">
              <a:solidFill>
                <a:srgbClr val="253746"/>
              </a:solidFill>
            </a:endParaRPr>
          </a:p>
        </p:txBody>
      </p:sp>
      <p:sp>
        <p:nvSpPr>
          <p:cNvPr id="12" name="Arrow: Pentagon 11">
            <a:extLst>
              <a:ext uri="{FF2B5EF4-FFF2-40B4-BE49-F238E27FC236}">
                <a16:creationId xmlns:a16="http://schemas.microsoft.com/office/drawing/2014/main" id="{69AE3564-E0C8-4C05-A02F-2411C005FC68}"/>
              </a:ext>
            </a:extLst>
          </p:cNvPr>
          <p:cNvSpPr/>
          <p:nvPr/>
        </p:nvSpPr>
        <p:spPr>
          <a:xfrm>
            <a:off x="6404524" y="4891546"/>
            <a:ext cx="2426208" cy="1143000"/>
          </a:xfrm>
          <a:prstGeom prst="homePlate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rgbClr val="253746"/>
                </a:solidFill>
              </a:rPr>
              <a:t>Repeat, this time clicking on ‘diagonals’</a:t>
            </a:r>
            <a:r>
              <a:rPr lang="en-GB" sz="2000" dirty="0">
                <a:solidFill>
                  <a:srgbClr val="253746"/>
                </a:solidFill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.</a:t>
            </a:r>
            <a:endParaRPr lang="en-GB" sz="2000" dirty="0">
              <a:solidFill>
                <a:srgbClr val="253746"/>
              </a:solidFill>
            </a:endParaRP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9C850A9-87A7-4669-94E4-2D4D38F29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/>
          <a:p>
            <a:pPr algn="r"/>
            <a:r>
              <a:rPr lang="en-GB" dirty="0">
                <a:solidFill>
                  <a:srgbClr val="EA7600"/>
                </a:solidFill>
              </a:rPr>
              <a:t>Year </a:t>
            </a:r>
            <a:r>
              <a:rPr lang="en-GB" dirty="0"/>
              <a:t>6</a:t>
            </a:r>
            <a:endParaRPr lang="en-GB" dirty="0">
              <a:solidFill>
                <a:srgbClr val="EA7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87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F0D71DE-5C79-4255-B479-729B95AEF261}"/>
              </a:ext>
            </a:extLst>
          </p:cNvPr>
          <p:cNvSpPr/>
          <p:nvPr/>
        </p:nvSpPr>
        <p:spPr>
          <a:xfrm>
            <a:off x="79513" y="61090"/>
            <a:ext cx="845571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75"/>
              </a:spcAft>
              <a:buClr>
                <a:srgbClr val="ED7D31"/>
              </a:buClr>
              <a:buSzPct val="120000"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Day 2: 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Classify and sort quadrilaterals.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6E5E31-094D-4E1D-B7CB-D8EE76837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D141817-6B6F-4F31-B989-9E9D360E215A}"/>
              </a:ext>
            </a:extLst>
          </p:cNvPr>
          <p:cNvSpPr/>
          <p:nvPr/>
        </p:nvSpPr>
        <p:spPr>
          <a:xfrm>
            <a:off x="1133856" y="649875"/>
            <a:ext cx="4082448" cy="3657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990C092-82F6-4939-94C9-A41AD91A9A00}"/>
              </a:ext>
            </a:extLst>
          </p:cNvPr>
          <p:cNvSpPr/>
          <p:nvPr/>
        </p:nvSpPr>
        <p:spPr>
          <a:xfrm>
            <a:off x="3663696" y="649875"/>
            <a:ext cx="4082448" cy="3657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221E1CE-791C-47B3-8A1E-F63A30B8B19D}"/>
              </a:ext>
            </a:extLst>
          </p:cNvPr>
          <p:cNvGrpSpPr/>
          <p:nvPr/>
        </p:nvGrpSpPr>
        <p:grpSpPr>
          <a:xfrm>
            <a:off x="5737730" y="4445143"/>
            <a:ext cx="2797498" cy="1244165"/>
            <a:chOff x="1540035" y="4225430"/>
            <a:chExt cx="3120181" cy="1408759"/>
          </a:xfrm>
        </p:grpSpPr>
        <p:sp>
          <p:nvSpPr>
            <p:cNvPr id="11" name="Speech Bubble: Rectangle with Corners Rounded 10">
              <a:extLst>
                <a:ext uri="{FF2B5EF4-FFF2-40B4-BE49-F238E27FC236}">
                  <a16:creationId xmlns:a16="http://schemas.microsoft.com/office/drawing/2014/main" id="{A3BCEF6A-2B97-4DE7-8CD9-BB3F38B5216E}"/>
                </a:ext>
              </a:extLst>
            </p:cNvPr>
            <p:cNvSpPr/>
            <p:nvPr/>
          </p:nvSpPr>
          <p:spPr>
            <a:xfrm>
              <a:off x="1540035" y="4609824"/>
              <a:ext cx="3120181" cy="1024365"/>
            </a:xfrm>
            <a:prstGeom prst="wedgeRoundRectCallout">
              <a:avLst>
                <a:gd name="adj1" fmla="val -30548"/>
                <a:gd name="adj2" fmla="val -86112"/>
                <a:gd name="adj3" fmla="val 16667"/>
              </a:avLst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600" b="1" dirty="0">
                  <a:solidFill>
                    <a:srgbClr val="253746"/>
                  </a:solidFill>
                </a:rPr>
                <a:t>What criteria could we use to sort these quadrilaterals in this Venn diagram?</a:t>
              </a:r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F81AE6EA-4952-48F5-9A11-ABFC550F901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27925" y="4225430"/>
              <a:ext cx="952188" cy="537925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CF75528D-53CD-4CBD-84AF-0BE603BF0D89}"/>
              </a:ext>
            </a:extLst>
          </p:cNvPr>
          <p:cNvSpPr/>
          <p:nvPr/>
        </p:nvSpPr>
        <p:spPr>
          <a:xfrm>
            <a:off x="483456" y="3552595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687271-5E3E-43F2-80A3-5F62F37E2D4A}"/>
              </a:ext>
            </a:extLst>
          </p:cNvPr>
          <p:cNvSpPr/>
          <p:nvPr/>
        </p:nvSpPr>
        <p:spPr>
          <a:xfrm>
            <a:off x="2703741" y="5282334"/>
            <a:ext cx="1616528" cy="76212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D4192AA1-59C6-4E1E-9096-AB1AA2DC0AA8}"/>
              </a:ext>
            </a:extLst>
          </p:cNvPr>
          <p:cNvSpPr/>
          <p:nvPr/>
        </p:nvSpPr>
        <p:spPr>
          <a:xfrm>
            <a:off x="4387372" y="5296428"/>
            <a:ext cx="1216152" cy="914400"/>
          </a:xfrm>
          <a:prstGeom prst="parallelogram">
            <a:avLst/>
          </a:prstGeom>
          <a:solidFill>
            <a:srgbClr val="EA7600"/>
          </a:solidFill>
          <a:ln>
            <a:solidFill>
              <a:srgbClr val="EA7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rapezoid 13">
            <a:extLst>
              <a:ext uri="{FF2B5EF4-FFF2-40B4-BE49-F238E27FC236}">
                <a16:creationId xmlns:a16="http://schemas.microsoft.com/office/drawing/2014/main" id="{4854CF3C-40C9-43D9-B08F-79FCB95EA09D}"/>
              </a:ext>
            </a:extLst>
          </p:cNvPr>
          <p:cNvSpPr/>
          <p:nvPr/>
        </p:nvSpPr>
        <p:spPr>
          <a:xfrm>
            <a:off x="3633423" y="4244399"/>
            <a:ext cx="1394863" cy="914400"/>
          </a:xfrm>
          <a:prstGeom prst="trapezoid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Diamond 14">
            <a:extLst>
              <a:ext uri="{FF2B5EF4-FFF2-40B4-BE49-F238E27FC236}">
                <a16:creationId xmlns:a16="http://schemas.microsoft.com/office/drawing/2014/main" id="{94518136-037B-4534-9393-48C69D178978}"/>
              </a:ext>
            </a:extLst>
          </p:cNvPr>
          <p:cNvSpPr/>
          <p:nvPr/>
        </p:nvSpPr>
        <p:spPr>
          <a:xfrm>
            <a:off x="273667" y="4515982"/>
            <a:ext cx="1216152" cy="1636264"/>
          </a:xfrm>
          <a:prstGeom prst="diamond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Diamond 15">
            <a:extLst>
              <a:ext uri="{FF2B5EF4-FFF2-40B4-BE49-F238E27FC236}">
                <a16:creationId xmlns:a16="http://schemas.microsoft.com/office/drawing/2014/main" id="{337E36F2-28A3-4491-9C51-7F7EA4756886}"/>
              </a:ext>
            </a:extLst>
          </p:cNvPr>
          <p:cNvSpPr/>
          <p:nvPr/>
        </p:nvSpPr>
        <p:spPr>
          <a:xfrm>
            <a:off x="1537064" y="4316222"/>
            <a:ext cx="1118180" cy="1636264"/>
          </a:xfrm>
          <a:custGeom>
            <a:avLst/>
            <a:gdLst>
              <a:gd name="connsiteX0" fmla="*/ 0 w 1216152"/>
              <a:gd name="connsiteY0" fmla="*/ 818132 h 1636264"/>
              <a:gd name="connsiteX1" fmla="*/ 608076 w 1216152"/>
              <a:gd name="connsiteY1" fmla="*/ 0 h 1636264"/>
              <a:gd name="connsiteX2" fmla="*/ 1216152 w 1216152"/>
              <a:gd name="connsiteY2" fmla="*/ 818132 h 1636264"/>
              <a:gd name="connsiteX3" fmla="*/ 608076 w 1216152"/>
              <a:gd name="connsiteY3" fmla="*/ 1636264 h 1636264"/>
              <a:gd name="connsiteX4" fmla="*/ 0 w 1216152"/>
              <a:gd name="connsiteY4" fmla="*/ 818132 h 1636264"/>
              <a:gd name="connsiteX0" fmla="*/ 0 w 1150837"/>
              <a:gd name="connsiteY0" fmla="*/ 818132 h 1636264"/>
              <a:gd name="connsiteX1" fmla="*/ 608076 w 1150837"/>
              <a:gd name="connsiteY1" fmla="*/ 0 h 1636264"/>
              <a:gd name="connsiteX2" fmla="*/ 1150837 w 1150837"/>
              <a:gd name="connsiteY2" fmla="*/ 524218 h 1636264"/>
              <a:gd name="connsiteX3" fmla="*/ 608076 w 1150837"/>
              <a:gd name="connsiteY3" fmla="*/ 1636264 h 1636264"/>
              <a:gd name="connsiteX4" fmla="*/ 0 w 1150837"/>
              <a:gd name="connsiteY4" fmla="*/ 818132 h 1636264"/>
              <a:gd name="connsiteX0" fmla="*/ 0 w 1118180"/>
              <a:gd name="connsiteY0" fmla="*/ 442575 h 1636264"/>
              <a:gd name="connsiteX1" fmla="*/ 575419 w 1118180"/>
              <a:gd name="connsiteY1" fmla="*/ 0 h 1636264"/>
              <a:gd name="connsiteX2" fmla="*/ 1118180 w 1118180"/>
              <a:gd name="connsiteY2" fmla="*/ 524218 h 1636264"/>
              <a:gd name="connsiteX3" fmla="*/ 575419 w 1118180"/>
              <a:gd name="connsiteY3" fmla="*/ 1636264 h 1636264"/>
              <a:gd name="connsiteX4" fmla="*/ 0 w 1118180"/>
              <a:gd name="connsiteY4" fmla="*/ 442575 h 1636264"/>
              <a:gd name="connsiteX0" fmla="*/ 0 w 1118180"/>
              <a:gd name="connsiteY0" fmla="*/ 442575 h 1636264"/>
              <a:gd name="connsiteX1" fmla="*/ 575419 w 1118180"/>
              <a:gd name="connsiteY1" fmla="*/ 0 h 1636264"/>
              <a:gd name="connsiteX2" fmla="*/ 1118180 w 1118180"/>
              <a:gd name="connsiteY2" fmla="*/ 442575 h 1636264"/>
              <a:gd name="connsiteX3" fmla="*/ 575419 w 1118180"/>
              <a:gd name="connsiteY3" fmla="*/ 1636264 h 1636264"/>
              <a:gd name="connsiteX4" fmla="*/ 0 w 1118180"/>
              <a:gd name="connsiteY4" fmla="*/ 442575 h 1636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8180" h="1636264">
                <a:moveTo>
                  <a:pt x="0" y="442575"/>
                </a:moveTo>
                <a:lnTo>
                  <a:pt x="575419" y="0"/>
                </a:lnTo>
                <a:lnTo>
                  <a:pt x="1118180" y="442575"/>
                </a:lnTo>
                <a:lnTo>
                  <a:pt x="575419" y="1636264"/>
                </a:lnTo>
                <a:lnTo>
                  <a:pt x="0" y="442575"/>
                </a:lnTo>
                <a:close/>
              </a:path>
            </a:pathLst>
          </a:cu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79C850A9-87A7-4669-94E4-2D4D38F29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/>
          <a:p>
            <a:pPr algn="r"/>
            <a:r>
              <a:rPr lang="en-GB" dirty="0">
                <a:solidFill>
                  <a:srgbClr val="EA7600"/>
                </a:solidFill>
              </a:rPr>
              <a:t>Year </a:t>
            </a:r>
            <a:r>
              <a:rPr lang="en-GB" dirty="0"/>
              <a:t>6</a:t>
            </a:r>
            <a:endParaRPr lang="en-GB" dirty="0">
              <a:solidFill>
                <a:srgbClr val="EA7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5818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6E5E31-094D-4E1D-B7CB-D8EE76837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 descr="A close up of a map&#10;&#10;Description generated with very high confidence">
            <a:extLst>
              <a:ext uri="{FF2B5EF4-FFF2-40B4-BE49-F238E27FC236}">
                <a16:creationId xmlns:a16="http://schemas.microsoft.com/office/drawing/2014/main" id="{26E6B3B4-E75F-47A4-8291-0A37CD70546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6794" y="467591"/>
            <a:ext cx="8324688" cy="54577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9C850A9-87A7-4669-94E4-2D4D38F29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/>
          <a:p>
            <a:pPr algn="r"/>
            <a:r>
              <a:rPr lang="en-GB" dirty="0">
                <a:solidFill>
                  <a:srgbClr val="EA7600"/>
                </a:solidFill>
              </a:rPr>
              <a:t>Year </a:t>
            </a:r>
            <a:r>
              <a:rPr lang="en-GB" dirty="0"/>
              <a:t>6</a:t>
            </a:r>
            <a:endParaRPr lang="en-GB" dirty="0">
              <a:solidFill>
                <a:srgbClr val="EA7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3856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 descr="Image result for hamilton trust"/>
          <p:cNvSpPr>
            <a:spLocks noChangeAspect="1" noChangeArrowheads="1"/>
          </p:cNvSpPr>
          <p:nvPr/>
        </p:nvSpPr>
        <p:spPr bwMode="auto">
          <a:xfrm>
            <a:off x="116681" y="7489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utoShape 4" descr="Image result for hamilton trust"/>
          <p:cNvSpPr>
            <a:spLocks noChangeAspect="1" noChangeArrowheads="1"/>
          </p:cNvSpPr>
          <p:nvPr/>
        </p:nvSpPr>
        <p:spPr bwMode="auto">
          <a:xfrm>
            <a:off x="230981" y="8632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AutoShape 8" descr="Image result for hamilton trust"/>
          <p:cNvSpPr>
            <a:spLocks noChangeAspect="1" noChangeArrowheads="1"/>
          </p:cNvSpPr>
          <p:nvPr/>
        </p:nvSpPr>
        <p:spPr bwMode="auto">
          <a:xfrm>
            <a:off x="345281" y="9775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9C850A9-87A7-4669-94E4-2D4D38F29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/>
          <a:p>
            <a:pPr algn="r"/>
            <a:r>
              <a:rPr lang="en-GB" dirty="0">
                <a:solidFill>
                  <a:srgbClr val="EA7600"/>
                </a:solidFill>
              </a:rPr>
              <a:t>Year </a:t>
            </a:r>
            <a:r>
              <a:rPr lang="en-GB" dirty="0"/>
              <a:t>6</a:t>
            </a:r>
            <a:endParaRPr lang="en-GB" dirty="0">
              <a:solidFill>
                <a:srgbClr val="EA7600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094083" y="977504"/>
            <a:ext cx="6344904" cy="1009650"/>
            <a:chOff x="943742" y="1418496"/>
            <a:chExt cx="6344904" cy="1009650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64F3FED-3247-4F55-BF8A-D1D9E087C650}"/>
                </a:ext>
              </a:extLst>
            </p:cNvPr>
            <p:cNvSpPr txBox="1"/>
            <p:nvPr/>
          </p:nvSpPr>
          <p:spPr>
            <a:xfrm>
              <a:off x="1802246" y="1729083"/>
              <a:ext cx="5486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b="1" dirty="0">
                  <a:solidFill>
                    <a:srgbClr val="253746"/>
                  </a:solidFill>
                </a:rPr>
                <a:t>Well Done!  You’ve completed this unit.</a:t>
              </a:r>
            </a:p>
          </p:txBody>
        </p:sp>
        <p:pic>
          <p:nvPicPr>
            <p:cNvPr id="14" name="Picture 3" descr="N:\Documents\Website\Wagtail Website\User Manuel for HT\Smiley-face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3742" y="1418496"/>
              <a:ext cx="1019175" cy="10096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A64F3FED-3247-4F55-BF8A-D1D9E087C650}"/>
              </a:ext>
            </a:extLst>
          </p:cNvPr>
          <p:cNvSpPr txBox="1"/>
          <p:nvPr/>
        </p:nvSpPr>
        <p:spPr>
          <a:xfrm>
            <a:off x="1094084" y="301899"/>
            <a:ext cx="6902726" cy="9566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Shape</a:t>
            </a:r>
          </a:p>
          <a:p>
            <a:pPr algn="ctr">
              <a:spcBef>
                <a:spcPts val="450"/>
              </a:spcBef>
            </a:pPr>
            <a:r>
              <a:rPr lang="en-GB" sz="2400" b="1" dirty="0">
                <a:solidFill>
                  <a:srgbClr val="253746"/>
                </a:solidFill>
              </a:rPr>
              <a:t>2-D shapes (circles and quadrilaterals)</a:t>
            </a:r>
            <a:endParaRPr lang="en-GB" sz="2400" dirty="0">
              <a:solidFill>
                <a:srgbClr val="253746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203961" y="1666811"/>
            <a:ext cx="6792849" cy="1885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US" sz="2400" b="1" dirty="0">
                <a:solidFill>
                  <a:srgbClr val="253746"/>
                </a:solidFill>
              </a:rPr>
              <a:t>Objectives</a:t>
            </a:r>
            <a:endParaRPr lang="en-GB" sz="2400" b="1" dirty="0">
              <a:solidFill>
                <a:srgbClr val="253746"/>
              </a:solidFill>
            </a:endParaRP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1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Name parts of circles.</a:t>
            </a:r>
            <a:endParaRPr lang="en-GB" sz="2000" b="1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</a:t>
            </a:r>
          </a:p>
          <a:p>
            <a:pPr>
              <a:spcAft>
                <a:spcPts val="45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Classify and sort quadrilaterals.</a:t>
            </a:r>
          </a:p>
        </p:txBody>
      </p:sp>
    </p:spTree>
    <p:extLst>
      <p:ext uri="{BB962C8B-B14F-4D97-AF65-F5344CB8AC3E}">
        <p14:creationId xmlns:p14="http://schemas.microsoft.com/office/powerpoint/2010/main" val="5696127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 descr="Image result for hamilton trust"/>
          <p:cNvSpPr>
            <a:spLocks noChangeAspect="1" noChangeArrowheads="1"/>
          </p:cNvSpPr>
          <p:nvPr/>
        </p:nvSpPr>
        <p:spPr bwMode="auto">
          <a:xfrm>
            <a:off x="116681" y="7489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8" name="AutoShape 4" descr="Image result for hamilton trust"/>
          <p:cNvSpPr>
            <a:spLocks noChangeAspect="1" noChangeArrowheads="1"/>
          </p:cNvSpPr>
          <p:nvPr/>
        </p:nvSpPr>
        <p:spPr bwMode="auto">
          <a:xfrm>
            <a:off x="230981" y="8632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9" name="AutoShape 8" descr="Image result for hamilton trust"/>
          <p:cNvSpPr>
            <a:spLocks noChangeAspect="1" noChangeArrowheads="1"/>
          </p:cNvSpPr>
          <p:nvPr/>
        </p:nvSpPr>
        <p:spPr bwMode="auto">
          <a:xfrm>
            <a:off x="345281" y="9775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15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5C486FE-0542-4482-AD40-87B16F714A61}"/>
              </a:ext>
            </a:extLst>
          </p:cNvPr>
          <p:cNvSpPr/>
          <p:nvPr/>
        </p:nvSpPr>
        <p:spPr>
          <a:xfrm>
            <a:off x="2066796" y="362162"/>
            <a:ext cx="5298508" cy="512050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66675" algn="ctr"/>
            <a:r>
              <a:rPr lang="en-GB" b="1" dirty="0">
                <a:solidFill>
                  <a:schemeClr val="tx1"/>
                </a:solidFill>
              </a:rPr>
              <a:t>Shape</a:t>
            </a:r>
            <a:r>
              <a:rPr lang="en-GB" dirty="0">
                <a:solidFill>
                  <a:schemeClr val="tx1"/>
                </a:solidFill>
              </a:rPr>
              <a:t> </a:t>
            </a:r>
          </a:p>
          <a:p>
            <a:pPr marL="66675" algn="ctr"/>
            <a:r>
              <a:rPr lang="en-GB" b="1" dirty="0">
                <a:solidFill>
                  <a:schemeClr val="tx1"/>
                </a:solidFill>
              </a:rPr>
              <a:t>Problem solving and reasoning questions </a:t>
            </a:r>
            <a:endParaRPr lang="en-GB" dirty="0">
              <a:solidFill>
                <a:schemeClr val="tx1"/>
              </a:solidFill>
            </a:endParaRPr>
          </a:p>
          <a:p>
            <a:pPr marL="66675"/>
            <a:r>
              <a:rPr lang="en-GB" dirty="0">
                <a:solidFill>
                  <a:schemeClr val="tx1"/>
                </a:solidFill>
              </a:rPr>
              <a:t>  </a:t>
            </a:r>
          </a:p>
          <a:p>
            <a:pPr marL="66675"/>
            <a:r>
              <a:rPr lang="en-GB" dirty="0">
                <a:solidFill>
                  <a:schemeClr val="tx1"/>
                </a:solidFill>
              </a:rPr>
              <a:t>Draw a circle and label the radius and diameter.  </a:t>
            </a:r>
          </a:p>
          <a:p>
            <a:pPr marL="66675"/>
            <a:r>
              <a:rPr lang="en-GB" dirty="0">
                <a:solidFill>
                  <a:schemeClr val="tx1"/>
                </a:solidFill>
              </a:rPr>
              <a:t>Explain how you could find the diameter.  </a:t>
            </a:r>
          </a:p>
          <a:p>
            <a:pPr marL="66675"/>
            <a:endParaRPr lang="en-GB" dirty="0">
              <a:solidFill>
                <a:schemeClr val="tx1"/>
              </a:solidFill>
            </a:endParaRPr>
          </a:p>
          <a:p>
            <a:pPr marL="66675"/>
            <a:r>
              <a:rPr lang="en-GB" dirty="0">
                <a:solidFill>
                  <a:schemeClr val="tx1"/>
                </a:solidFill>
              </a:rPr>
              <a:t>Use damp string to measure the circumference of a small plate.  Now measure its diameter and calculate the circumference.</a:t>
            </a:r>
          </a:p>
          <a:p>
            <a:pPr marL="66675"/>
            <a:r>
              <a:rPr lang="en-GB" dirty="0">
                <a:solidFill>
                  <a:schemeClr val="tx1"/>
                </a:solidFill>
              </a:rPr>
              <a:t>How close was your damp string measurement?  </a:t>
            </a:r>
          </a:p>
          <a:p>
            <a:pPr marL="66675"/>
            <a:endParaRPr lang="en-GB" dirty="0">
              <a:solidFill>
                <a:schemeClr val="tx1"/>
              </a:solidFill>
            </a:endParaRPr>
          </a:p>
          <a:p>
            <a:pPr marL="66675"/>
            <a:r>
              <a:rPr lang="en-GB" dirty="0">
                <a:solidFill>
                  <a:schemeClr val="tx1"/>
                </a:solidFill>
              </a:rPr>
              <a:t>Mystery quadrilaterals</a:t>
            </a:r>
          </a:p>
          <a:p>
            <a:pPr marL="352425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I have one pair of non-equal parallel sides. What am I?</a:t>
            </a:r>
          </a:p>
          <a:p>
            <a:pPr marL="352425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I have two pairs of equal sides, but no sides are parallel.  Two opposite angles are equal but not the other two. What am I?</a:t>
            </a:r>
          </a:p>
          <a:p>
            <a:pPr marL="66675"/>
            <a:r>
              <a:rPr lang="en-GB" dirty="0">
                <a:solidFill>
                  <a:schemeClr val="tx1"/>
                </a:solidFill>
              </a:rPr>
              <a:t> </a:t>
            </a:r>
            <a:endParaRPr lang="en-GB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9C850A9-87A7-4669-94E4-2D4D38F29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/>
          <a:p>
            <a:pPr algn="r"/>
            <a:r>
              <a:rPr lang="en-GB" dirty="0">
                <a:solidFill>
                  <a:srgbClr val="EA7600"/>
                </a:solidFill>
              </a:rPr>
              <a:t>Year </a:t>
            </a:r>
            <a:r>
              <a:rPr lang="en-GB" dirty="0"/>
              <a:t>6</a:t>
            </a:r>
            <a:endParaRPr lang="en-GB" dirty="0">
              <a:solidFill>
                <a:srgbClr val="EA7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7745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16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5C486FE-0542-4482-AD40-87B16F714A61}"/>
              </a:ext>
            </a:extLst>
          </p:cNvPr>
          <p:cNvSpPr/>
          <p:nvPr/>
        </p:nvSpPr>
        <p:spPr>
          <a:xfrm>
            <a:off x="425885" y="125500"/>
            <a:ext cx="8354860" cy="535716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66675" algn="ctr"/>
            <a:r>
              <a:rPr lang="en-GB" b="1" dirty="0">
                <a:solidFill>
                  <a:schemeClr val="tx1"/>
                </a:solidFill>
              </a:rPr>
              <a:t>Problem solving and reasoning answers </a:t>
            </a:r>
          </a:p>
          <a:p>
            <a:pPr marL="66675" algn="ctr"/>
            <a:endParaRPr lang="en-GB" sz="1600" b="1" dirty="0">
              <a:solidFill>
                <a:schemeClr val="tx1"/>
              </a:solidFill>
            </a:endParaRPr>
          </a:p>
          <a:p>
            <a:pPr marL="66675"/>
            <a:r>
              <a:rPr lang="en-GB" sz="1600" dirty="0">
                <a:solidFill>
                  <a:schemeClr val="tx1"/>
                </a:solidFill>
              </a:rPr>
              <a:t>Draw a circle and label the radius and diameter.   Explain how you could find the diameter. </a:t>
            </a:r>
          </a:p>
          <a:p>
            <a:pPr marL="66675">
              <a:spcAft>
                <a:spcPts val="0"/>
              </a:spcAft>
            </a:pPr>
            <a:r>
              <a:rPr lang="en-GB" sz="1600" dirty="0">
                <a:solidFill>
                  <a:srgbClr val="00B050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The radius should be clearly marked as a line from a point on the circumference to the centre of the circle; the diameter as a straight line through the centre of the circle beginning and ending at points on the circumference.   You can find the diameter by doubling the length of the radius.</a:t>
            </a:r>
            <a:endParaRPr lang="en-GB" sz="12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66675"/>
            <a:r>
              <a:rPr lang="en-GB" sz="1600" dirty="0">
                <a:solidFill>
                  <a:schemeClr val="tx1"/>
                </a:solidFill>
              </a:rPr>
              <a:t> </a:t>
            </a:r>
          </a:p>
          <a:p>
            <a:pPr marL="66675"/>
            <a:r>
              <a:rPr lang="en-GB" sz="1600" dirty="0">
                <a:solidFill>
                  <a:schemeClr val="tx1"/>
                </a:solidFill>
              </a:rPr>
              <a:t>Use damp string to measure the circumference of a small plate.  Now measure its diameter and calculate the circumference.  How close was your damp string measurement?  </a:t>
            </a:r>
          </a:p>
          <a:p>
            <a:pPr marL="66675"/>
            <a:r>
              <a:rPr lang="en-GB" sz="1600" dirty="0">
                <a:solidFill>
                  <a:srgbClr val="00B050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The circumference is equal to the diameter multiplied by pi (3.14) i.e. just over 3 times the diameter, children’s measurements should reflect that.</a:t>
            </a:r>
            <a:endParaRPr lang="en-GB" sz="1600" dirty="0">
              <a:solidFill>
                <a:schemeClr val="tx1"/>
              </a:solidFill>
            </a:endParaRPr>
          </a:p>
          <a:p>
            <a:pPr marL="66675"/>
            <a:endParaRPr lang="en-GB" sz="1600" dirty="0">
              <a:solidFill>
                <a:schemeClr val="tx1"/>
              </a:solidFill>
            </a:endParaRPr>
          </a:p>
          <a:p>
            <a:pPr marL="66675"/>
            <a:r>
              <a:rPr lang="en-GB" sz="1600" dirty="0">
                <a:solidFill>
                  <a:schemeClr val="tx1"/>
                </a:solidFill>
              </a:rPr>
              <a:t>Mystery quadrilaterals</a:t>
            </a:r>
          </a:p>
          <a:p>
            <a:pPr marL="363538" lvl="0" indent="-188913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</a:pPr>
            <a:r>
              <a:rPr lang="en-GB" sz="1600" dirty="0">
                <a:solidFill>
                  <a:schemeClr val="tx1"/>
                </a:solidFill>
              </a:rPr>
              <a:t>I have one pair of non-equal parallel sides. What am I?   </a:t>
            </a:r>
            <a:r>
              <a:rPr lang="en-GB" sz="1600" dirty="0">
                <a:solidFill>
                  <a:srgbClr val="00B050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 trapezium</a:t>
            </a:r>
          </a:p>
          <a:p>
            <a:pPr marL="363538" lvl="0" indent="-188913">
              <a:spcAft>
                <a:spcPts val="0"/>
              </a:spcAft>
              <a:buSzPts val="1000"/>
            </a:pPr>
            <a:r>
              <a:rPr lang="en-GB" sz="1600" dirty="0">
                <a:solidFill>
                  <a:srgbClr val="00B050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	e.g.                          or   </a:t>
            </a:r>
            <a:endParaRPr lang="en-GB" sz="12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63538" indent="-188913"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tx1"/>
              </a:solidFill>
            </a:endParaRPr>
          </a:p>
          <a:p>
            <a:pPr marL="363538" lvl="0" indent="-188913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</a:pPr>
            <a:r>
              <a:rPr lang="en-GB" sz="1600" dirty="0">
                <a:solidFill>
                  <a:schemeClr val="tx1"/>
                </a:solidFill>
              </a:rPr>
              <a:t>I have two pairs of equal sides, but no sides are parallel.  Two opposite angles are equal but not the other two. What am I?  </a:t>
            </a:r>
            <a:r>
              <a:rPr lang="en-GB" sz="1600" dirty="0">
                <a:solidFill>
                  <a:srgbClr val="00B050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 kite</a:t>
            </a:r>
            <a:endParaRPr lang="en-GB" sz="12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63538" indent="-188913">
              <a:spcAft>
                <a:spcPts val="0"/>
              </a:spcAft>
            </a:pPr>
            <a:r>
              <a:rPr lang="en-GB" sz="16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en-GB" sz="12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63538" indent="-188913">
              <a:spcAft>
                <a:spcPts val="0"/>
              </a:spcAft>
            </a:pPr>
            <a:r>
              <a:rPr lang="en-GB" sz="1600" dirty="0">
                <a:solidFill>
                  <a:srgbClr val="00B050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Children will find it helpful to sketch the shapes in questions like these.</a:t>
            </a:r>
            <a:r>
              <a:rPr lang="en-GB" sz="16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en-GB" sz="12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52425" indent="-285750"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tx1"/>
              </a:solidFill>
            </a:endParaRPr>
          </a:p>
          <a:p>
            <a:pPr marL="66675"/>
            <a:r>
              <a:rPr lang="en-GB" dirty="0">
                <a:solidFill>
                  <a:schemeClr val="tx1"/>
                </a:solidFill>
              </a:rPr>
              <a:t> </a:t>
            </a:r>
            <a:endParaRPr lang="en-GB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9C850A9-87A7-4669-94E4-2D4D38F29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/>
          <a:p>
            <a:pPr algn="r"/>
            <a:r>
              <a:rPr lang="en-GB" dirty="0">
                <a:solidFill>
                  <a:srgbClr val="EA7600"/>
                </a:solidFill>
              </a:rPr>
              <a:t>Year </a:t>
            </a:r>
            <a:r>
              <a:rPr lang="en-GB" dirty="0"/>
              <a:t>6</a:t>
            </a:r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12" name="Flowchart: Manual Input 11">
            <a:extLst>
              <a:ext uri="{FF2B5EF4-FFF2-40B4-BE49-F238E27FC236}">
                <a16:creationId xmlns:a16="http://schemas.microsoft.com/office/drawing/2014/main" id="{D50F0ADB-7148-439D-B6DF-10F33985E498}"/>
              </a:ext>
            </a:extLst>
          </p:cNvPr>
          <p:cNvSpPr/>
          <p:nvPr/>
        </p:nvSpPr>
        <p:spPr>
          <a:xfrm rot="5400000">
            <a:off x="1703576" y="3335055"/>
            <a:ext cx="276225" cy="914400"/>
          </a:xfrm>
          <a:prstGeom prst="flowChartManualInput">
            <a:avLst/>
          </a:prstGeom>
          <a:solidFill>
            <a:srgbClr val="00B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3" name="Flowchart: Manual Operation 12">
            <a:extLst>
              <a:ext uri="{FF2B5EF4-FFF2-40B4-BE49-F238E27FC236}">
                <a16:creationId xmlns:a16="http://schemas.microsoft.com/office/drawing/2014/main" id="{95A1AB59-8A67-4C66-96DC-73452AE78871}"/>
              </a:ext>
            </a:extLst>
          </p:cNvPr>
          <p:cNvSpPr/>
          <p:nvPr/>
        </p:nvSpPr>
        <p:spPr>
          <a:xfrm>
            <a:off x="2766954" y="3634561"/>
            <a:ext cx="981075" cy="238125"/>
          </a:xfrm>
          <a:prstGeom prst="flowChartManualOperation">
            <a:avLst/>
          </a:prstGeom>
          <a:solidFill>
            <a:srgbClr val="00B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867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B079B98-AE85-4E56-A91D-A5896A9CB313}"/>
              </a:ext>
            </a:extLst>
          </p:cNvPr>
          <p:cNvSpPr txBox="1"/>
          <p:nvPr/>
        </p:nvSpPr>
        <p:spPr>
          <a:xfrm>
            <a:off x="668947" y="1830317"/>
            <a:ext cx="7703527" cy="1897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  <a:buClr>
                <a:srgbClr val="ED7D31"/>
              </a:buClr>
            </a:pPr>
            <a:r>
              <a:rPr lang="en-US" sz="2400" b="1" dirty="0">
                <a:solidFill>
                  <a:srgbClr val="253746"/>
                </a:solidFill>
              </a:rPr>
              <a:t>Starters</a:t>
            </a:r>
            <a:endParaRPr lang="en-GB" sz="2400" b="1" dirty="0">
              <a:solidFill>
                <a:srgbClr val="253746"/>
              </a:solidFill>
            </a:endParaRPr>
          </a:p>
          <a:p>
            <a:pPr>
              <a:spcAft>
                <a:spcPts val="1000"/>
              </a:spcAft>
            </a:pPr>
            <a:r>
              <a:rPr lang="en-GB" sz="2000" b="1" dirty="0">
                <a:solidFill>
                  <a:srgbClr val="253746"/>
                </a:solidFill>
              </a:rPr>
              <a:t>Day 1</a:t>
            </a:r>
            <a:br>
              <a:rPr lang="en-GB" sz="2000" dirty="0">
                <a:solidFill>
                  <a:srgbClr val="253746"/>
                </a:solidFill>
              </a:rPr>
            </a:b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Describe 2-D shapes (pre-requisite skills)</a:t>
            </a:r>
          </a:p>
          <a:p>
            <a:r>
              <a:rPr lang="en-GB" sz="2000" b="1" dirty="0">
                <a:solidFill>
                  <a:srgbClr val="253746"/>
                </a:solidFill>
              </a:rPr>
              <a:t>Suggested for Day 2</a:t>
            </a:r>
            <a:br>
              <a:rPr lang="en-GB" sz="2000" dirty="0">
                <a:solidFill>
                  <a:srgbClr val="253746"/>
                </a:solidFill>
              </a:rPr>
            </a:b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Find lines of symmetry (simmering skills)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9C850A9-87A7-4669-94E4-2D4D38F29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/>
          <a:p>
            <a:pPr algn="r"/>
            <a:r>
              <a:rPr lang="en-GB" dirty="0">
                <a:solidFill>
                  <a:srgbClr val="EA7600"/>
                </a:solidFill>
              </a:rPr>
              <a:t>Year </a:t>
            </a:r>
            <a:r>
              <a:rPr lang="en-GB" dirty="0"/>
              <a:t>6</a:t>
            </a:r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4F3FED-3247-4F55-BF8A-D1D9E087C650}"/>
              </a:ext>
            </a:extLst>
          </p:cNvPr>
          <p:cNvSpPr txBox="1"/>
          <p:nvPr/>
        </p:nvSpPr>
        <p:spPr>
          <a:xfrm>
            <a:off x="1094084" y="301899"/>
            <a:ext cx="6902726" cy="9566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Shape</a:t>
            </a:r>
          </a:p>
          <a:p>
            <a:pPr algn="ctr">
              <a:spcBef>
                <a:spcPts val="450"/>
              </a:spcBef>
            </a:pPr>
            <a:r>
              <a:rPr lang="en-GB" sz="2400" b="1" dirty="0">
                <a:solidFill>
                  <a:srgbClr val="253746"/>
                </a:solidFill>
              </a:rPr>
              <a:t>2-D shapes (circles and quadrilaterals)</a:t>
            </a:r>
            <a:endParaRPr lang="en-GB" sz="2400" dirty="0">
              <a:solidFill>
                <a:srgbClr val="2537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356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B079B98-AE85-4E56-A91D-A5896A9CB313}"/>
              </a:ext>
            </a:extLst>
          </p:cNvPr>
          <p:cNvSpPr txBox="1"/>
          <p:nvPr/>
        </p:nvSpPr>
        <p:spPr>
          <a:xfrm>
            <a:off x="1890181" y="1000235"/>
            <a:ext cx="48373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253746"/>
                </a:solidFill>
              </a:rPr>
              <a:t>Starter</a:t>
            </a:r>
            <a:br>
              <a:rPr lang="en-GB" sz="2400" b="1" dirty="0">
                <a:solidFill>
                  <a:srgbClr val="253746"/>
                </a:solidFill>
              </a:rPr>
            </a:b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Describe 2-D shapes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551423" y="1809884"/>
            <a:ext cx="6154103" cy="43010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9C850A9-87A7-4669-94E4-2D4D38F29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/>
          <a:p>
            <a:pPr algn="r"/>
            <a:r>
              <a:rPr lang="en-GB" dirty="0">
                <a:solidFill>
                  <a:srgbClr val="EA7600"/>
                </a:solidFill>
              </a:rPr>
              <a:t>Year </a:t>
            </a:r>
            <a:r>
              <a:rPr lang="en-GB" dirty="0"/>
              <a:t>6</a:t>
            </a:r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64F3FED-3247-4F55-BF8A-D1D9E087C650}"/>
              </a:ext>
            </a:extLst>
          </p:cNvPr>
          <p:cNvSpPr txBox="1"/>
          <p:nvPr/>
        </p:nvSpPr>
        <p:spPr>
          <a:xfrm>
            <a:off x="1094082" y="55724"/>
            <a:ext cx="6902726" cy="9566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Shape</a:t>
            </a:r>
          </a:p>
          <a:p>
            <a:pPr algn="ctr">
              <a:spcBef>
                <a:spcPts val="450"/>
              </a:spcBef>
            </a:pPr>
            <a:r>
              <a:rPr lang="en-GB" sz="2400" b="1" dirty="0">
                <a:solidFill>
                  <a:srgbClr val="253746"/>
                </a:solidFill>
              </a:rPr>
              <a:t>2-D shapes (circles and quadrilaterals)</a:t>
            </a:r>
            <a:endParaRPr lang="en-GB" sz="2400" dirty="0">
              <a:solidFill>
                <a:srgbClr val="253746"/>
              </a:solidFill>
            </a:endParaRPr>
          </a:p>
        </p:txBody>
      </p:sp>
      <p:pic>
        <p:nvPicPr>
          <p:cNvPr id="12" name="Picture 2" descr="N:\Documents\Website\Wagtail Website\User Manuel for HT\Alarm-clock---wake-up-your-maths-brain-FINAL.pn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04643" y="227333"/>
            <a:ext cx="1984330" cy="1878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7741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B079B98-AE85-4E56-A91D-A5896A9CB313}"/>
              </a:ext>
            </a:extLst>
          </p:cNvPr>
          <p:cNvSpPr txBox="1"/>
          <p:nvPr/>
        </p:nvSpPr>
        <p:spPr>
          <a:xfrm>
            <a:off x="2126766" y="3176806"/>
            <a:ext cx="48373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253746"/>
                </a:solidFill>
              </a:rPr>
              <a:t>Starter</a:t>
            </a:r>
            <a:br>
              <a:rPr lang="en-GB" sz="2400" b="1" dirty="0">
                <a:solidFill>
                  <a:srgbClr val="253746"/>
                </a:solidFill>
              </a:rPr>
            </a:b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Find lines of symmetry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79C850A9-87A7-4669-94E4-2D4D38F29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/>
          <a:p>
            <a:pPr algn="r"/>
            <a:r>
              <a:rPr lang="en-GB" dirty="0">
                <a:solidFill>
                  <a:srgbClr val="EA7600"/>
                </a:solidFill>
              </a:rPr>
              <a:t>Year </a:t>
            </a:r>
            <a:r>
              <a:rPr lang="en-GB" dirty="0"/>
              <a:t>6</a:t>
            </a:r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64F3FED-3247-4F55-BF8A-D1D9E087C650}"/>
              </a:ext>
            </a:extLst>
          </p:cNvPr>
          <p:cNvSpPr txBox="1"/>
          <p:nvPr/>
        </p:nvSpPr>
        <p:spPr>
          <a:xfrm>
            <a:off x="1094084" y="301899"/>
            <a:ext cx="6902726" cy="9566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Shape</a:t>
            </a:r>
          </a:p>
          <a:p>
            <a:pPr algn="ctr">
              <a:spcBef>
                <a:spcPts val="450"/>
              </a:spcBef>
            </a:pPr>
            <a:r>
              <a:rPr lang="en-GB" sz="2400" b="1" dirty="0">
                <a:solidFill>
                  <a:srgbClr val="253746"/>
                </a:solidFill>
              </a:rPr>
              <a:t>2-D shapes (circles and quadrilaterals)</a:t>
            </a:r>
            <a:endParaRPr lang="en-GB" sz="2400" dirty="0">
              <a:solidFill>
                <a:srgbClr val="253746"/>
              </a:solidFill>
            </a:endParaRPr>
          </a:p>
        </p:txBody>
      </p:sp>
      <p:pic>
        <p:nvPicPr>
          <p:cNvPr id="12" name="Picture 3" descr="N:\Documents\Website\Wagtail Website\User Manuel for HT\Elephant---Remember-this-FINA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28899" y="1413812"/>
            <a:ext cx="2633091" cy="1671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7741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 descr="Image result for hamilton trust"/>
          <p:cNvSpPr>
            <a:spLocks noChangeAspect="1" noChangeArrowheads="1"/>
          </p:cNvSpPr>
          <p:nvPr/>
        </p:nvSpPr>
        <p:spPr bwMode="auto">
          <a:xfrm>
            <a:off x="116681" y="7489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utoShape 4" descr="Image result for hamilton trust"/>
          <p:cNvSpPr>
            <a:spLocks noChangeAspect="1" noChangeArrowheads="1"/>
          </p:cNvSpPr>
          <p:nvPr/>
        </p:nvSpPr>
        <p:spPr bwMode="auto">
          <a:xfrm>
            <a:off x="230981" y="8632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AutoShape 8" descr="Image result for hamilton trust"/>
          <p:cNvSpPr>
            <a:spLocks noChangeAspect="1" noChangeArrowheads="1"/>
          </p:cNvSpPr>
          <p:nvPr/>
        </p:nvSpPr>
        <p:spPr bwMode="auto">
          <a:xfrm>
            <a:off x="345281" y="9775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9C850A9-87A7-4669-94E4-2D4D38F29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/>
          <a:p>
            <a:pPr algn="r"/>
            <a:r>
              <a:rPr lang="en-GB" dirty="0">
                <a:solidFill>
                  <a:srgbClr val="EA7600"/>
                </a:solidFill>
              </a:rPr>
              <a:t>Year </a:t>
            </a:r>
            <a:r>
              <a:rPr lang="en-GB" dirty="0"/>
              <a:t>6</a:t>
            </a:r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64F3FED-3247-4F55-BF8A-D1D9E087C650}"/>
              </a:ext>
            </a:extLst>
          </p:cNvPr>
          <p:cNvSpPr txBox="1"/>
          <p:nvPr/>
        </p:nvSpPr>
        <p:spPr>
          <a:xfrm>
            <a:off x="1094084" y="301899"/>
            <a:ext cx="6902726" cy="9566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Shape</a:t>
            </a:r>
          </a:p>
          <a:p>
            <a:pPr algn="ctr">
              <a:spcBef>
                <a:spcPts val="450"/>
              </a:spcBef>
            </a:pPr>
            <a:r>
              <a:rPr lang="en-GB" sz="2400" b="1" dirty="0">
                <a:solidFill>
                  <a:srgbClr val="253746"/>
                </a:solidFill>
              </a:rPr>
              <a:t>2-D shapes (circles and quadrilaterals)</a:t>
            </a:r>
            <a:endParaRPr lang="en-GB" sz="2400" dirty="0">
              <a:solidFill>
                <a:srgbClr val="253746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203961" y="1666811"/>
            <a:ext cx="6792849" cy="11413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US" sz="2400" b="1" dirty="0">
                <a:solidFill>
                  <a:srgbClr val="253746"/>
                </a:solidFill>
              </a:rPr>
              <a:t>Objectives</a:t>
            </a:r>
            <a:endParaRPr lang="en-GB" sz="2400" b="1" dirty="0">
              <a:solidFill>
                <a:srgbClr val="253746"/>
              </a:solidFill>
            </a:endParaRP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1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Name parts of circles.</a:t>
            </a:r>
            <a:endParaRPr lang="en-GB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290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F0D71DE-5C79-4255-B479-729B95AEF261}"/>
              </a:ext>
            </a:extLst>
          </p:cNvPr>
          <p:cNvSpPr/>
          <p:nvPr/>
        </p:nvSpPr>
        <p:spPr>
          <a:xfrm>
            <a:off x="79513" y="61090"/>
            <a:ext cx="845571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75"/>
              </a:spcAft>
              <a:buClr>
                <a:schemeClr val="accent2"/>
              </a:buClr>
              <a:buSzPct val="120000"/>
            </a:pPr>
            <a:r>
              <a:rPr lang="en-GB" sz="1600" b="1" dirty="0">
                <a:solidFill>
                  <a:srgbClr val="253746"/>
                </a:solidFill>
              </a:rPr>
              <a:t>Day 1:  </a:t>
            </a:r>
            <a:r>
              <a:rPr lang="en-GB" sz="1600" b="1" dirty="0">
                <a:solidFill>
                  <a:schemeClr val="accent5">
                    <a:lumMod val="75000"/>
                  </a:schemeClr>
                </a:solidFill>
              </a:rPr>
              <a:t>Name parts of circles.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6E5E31-094D-4E1D-B7CB-D8EE76837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6</a:t>
            </a:fld>
            <a:endParaRPr lang="en-GB" dirty="0">
              <a:solidFill>
                <a:srgbClr val="EA7600"/>
              </a:solidFill>
            </a:endParaRPr>
          </a:p>
        </p:txBody>
      </p:sp>
      <p:pic>
        <p:nvPicPr>
          <p:cNvPr id="3" name="Picture 2" descr="A picture containing text, map&#10;&#10;Description generated with very high confidence">
            <a:extLst>
              <a:ext uri="{FF2B5EF4-FFF2-40B4-BE49-F238E27FC236}">
                <a16:creationId xmlns:a16="http://schemas.microsoft.com/office/drawing/2014/main" id="{D946B575-EE69-4F3F-988C-8031349F0EB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4759" y="725214"/>
            <a:ext cx="7236372" cy="53129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1FA5E87A-3DA8-479C-BD83-B89DD8E871D7}"/>
              </a:ext>
            </a:extLst>
          </p:cNvPr>
          <p:cNvGrpSpPr/>
          <p:nvPr/>
        </p:nvGrpSpPr>
        <p:grpSpPr>
          <a:xfrm>
            <a:off x="407866" y="344729"/>
            <a:ext cx="2161914" cy="1984402"/>
            <a:chOff x="817088" y="4160264"/>
            <a:chExt cx="2882552" cy="2246925"/>
          </a:xfrm>
        </p:grpSpPr>
        <p:sp>
          <p:nvSpPr>
            <p:cNvPr id="11" name="Speech Bubble: Rectangle with Corners Rounded 10">
              <a:extLst>
                <a:ext uri="{FF2B5EF4-FFF2-40B4-BE49-F238E27FC236}">
                  <a16:creationId xmlns:a16="http://schemas.microsoft.com/office/drawing/2014/main" id="{C68D83BE-821F-4A3E-AC3F-A0DC5298D9B3}"/>
                </a:ext>
              </a:extLst>
            </p:cNvPr>
            <p:cNvSpPr/>
            <p:nvPr/>
          </p:nvSpPr>
          <p:spPr>
            <a:xfrm>
              <a:off x="817088" y="4609823"/>
              <a:ext cx="2882552" cy="1797366"/>
            </a:xfrm>
            <a:prstGeom prst="wedgeRoundRectCallout">
              <a:avLst>
                <a:gd name="adj1" fmla="val 71017"/>
                <a:gd name="adj2" fmla="val 39150"/>
                <a:gd name="adj3" fmla="val 16667"/>
              </a:avLst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600" b="1" dirty="0">
                  <a:solidFill>
                    <a:srgbClr val="253746"/>
                  </a:solidFill>
                </a:rPr>
                <a:t>How would you explain what a radius, diameter and circumference are to someone who can’t see this diagram?</a:t>
              </a:r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CCCFD6F9-EC2D-47F6-8423-972B7180962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39611" y="4160264"/>
              <a:ext cx="1051033" cy="537925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F670058-86CF-4ADE-8E92-1F42E7CB18E2}"/>
              </a:ext>
            </a:extLst>
          </p:cNvPr>
          <p:cNvGrpSpPr/>
          <p:nvPr/>
        </p:nvGrpSpPr>
        <p:grpSpPr>
          <a:xfrm>
            <a:off x="6284502" y="2278343"/>
            <a:ext cx="2793918" cy="1150657"/>
            <a:chOff x="1167141" y="814271"/>
            <a:chExt cx="3453433" cy="981702"/>
          </a:xfrm>
        </p:grpSpPr>
        <p:sp>
          <p:nvSpPr>
            <p:cNvPr id="14" name="Speech Bubble: Rectangle with Corners Rounded 13">
              <a:extLst>
                <a:ext uri="{FF2B5EF4-FFF2-40B4-BE49-F238E27FC236}">
                  <a16:creationId xmlns:a16="http://schemas.microsoft.com/office/drawing/2014/main" id="{B44C6162-BC31-478F-9B6E-964BE1BA9D7C}"/>
                </a:ext>
              </a:extLst>
            </p:cNvPr>
            <p:cNvSpPr/>
            <p:nvPr/>
          </p:nvSpPr>
          <p:spPr>
            <a:xfrm>
              <a:off x="1167141" y="1074204"/>
              <a:ext cx="3205731" cy="721769"/>
            </a:xfrm>
            <a:prstGeom prst="wedgeRoundRectCallout">
              <a:avLst>
                <a:gd name="adj1" fmla="val -89731"/>
                <a:gd name="adj2" fmla="val 40750"/>
                <a:gd name="adj3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600" b="1" dirty="0">
                  <a:solidFill>
                    <a:srgbClr val="253746"/>
                  </a:solidFill>
                </a:rPr>
                <a:t>What is the relationship between the diameter and radius as a ratio?</a:t>
              </a:r>
            </a:p>
          </p:txBody>
        </p: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10538994-E031-4849-B21C-45CC28C0CB7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125170" y="814271"/>
              <a:ext cx="495404" cy="519866"/>
            </a:xfrm>
            <a:prstGeom prst="rect">
              <a:avLst/>
            </a:prstGeom>
          </p:spPr>
        </p:pic>
      </p:grpSp>
      <p:sp>
        <p:nvSpPr>
          <p:cNvPr id="16" name="Speech Bubble: Rectangle with Corners Rounded 15">
            <a:extLst>
              <a:ext uri="{FF2B5EF4-FFF2-40B4-BE49-F238E27FC236}">
                <a16:creationId xmlns:a16="http://schemas.microsoft.com/office/drawing/2014/main" id="{78714A07-3B04-401C-9A51-871F2236A315}"/>
              </a:ext>
            </a:extLst>
          </p:cNvPr>
          <p:cNvSpPr/>
          <p:nvPr/>
        </p:nvSpPr>
        <p:spPr>
          <a:xfrm>
            <a:off x="6151153" y="4117679"/>
            <a:ext cx="2925061" cy="1494688"/>
          </a:xfrm>
          <a:prstGeom prst="wedgeRoundRectCallout">
            <a:avLst>
              <a:gd name="adj1" fmla="val -73778"/>
              <a:gd name="adj2" fmla="val 53150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253746"/>
                </a:solidFill>
              </a:rPr>
              <a:t>It is less obvious whether there is a relationship between the circumference and the diameter or radius – but today you will find out!</a:t>
            </a:r>
            <a:endParaRPr lang="en-GB" sz="1600" b="1" i="1" dirty="0">
              <a:solidFill>
                <a:srgbClr val="253746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79C850A9-87A7-4669-94E4-2D4D38F29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/>
          <a:p>
            <a:pPr algn="r"/>
            <a:r>
              <a:rPr lang="en-GB" dirty="0">
                <a:solidFill>
                  <a:srgbClr val="EA7600"/>
                </a:solidFill>
              </a:rPr>
              <a:t>Year </a:t>
            </a:r>
            <a:r>
              <a:rPr lang="en-GB" dirty="0"/>
              <a:t>6</a:t>
            </a:r>
            <a:endParaRPr lang="en-GB" dirty="0">
              <a:solidFill>
                <a:srgbClr val="EA7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895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F0D71DE-5C79-4255-B479-729B95AEF261}"/>
              </a:ext>
            </a:extLst>
          </p:cNvPr>
          <p:cNvSpPr/>
          <p:nvPr/>
        </p:nvSpPr>
        <p:spPr>
          <a:xfrm>
            <a:off x="79513" y="61090"/>
            <a:ext cx="845571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75"/>
              </a:spcAft>
              <a:buClr>
                <a:srgbClr val="ED7D31"/>
              </a:buClr>
              <a:buSzPct val="120000"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Day 1: 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Name parts of circles.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6E5E31-094D-4E1D-B7CB-D8EE76837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771CF28-01D7-485D-A200-8CB40FCF80C2}"/>
              </a:ext>
            </a:extLst>
          </p:cNvPr>
          <p:cNvSpPr txBox="1"/>
          <p:nvPr/>
        </p:nvSpPr>
        <p:spPr>
          <a:xfrm>
            <a:off x="520262" y="725214"/>
            <a:ext cx="8014966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Aft>
                <a:spcPts val="1200"/>
              </a:spcAft>
              <a:buClr>
                <a:srgbClr val="EA7600"/>
              </a:buClr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253746"/>
                </a:solidFill>
              </a:rPr>
              <a:t>If you draw a circle with a radius of 5cm, what will the diameter be? </a:t>
            </a:r>
          </a:p>
          <a:p>
            <a:pPr marL="342900" indent="-342900">
              <a:spcAft>
                <a:spcPts val="1200"/>
              </a:spcAft>
              <a:buClr>
                <a:srgbClr val="EA7600"/>
              </a:buClr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253746"/>
                </a:solidFill>
              </a:rPr>
              <a:t>Use a pair of compasses to draw a circle with a radius of 5cm. Align the point with 0 on a ruler and the pencil tip with 5cm. Check that the diameter is 10cm.</a:t>
            </a:r>
          </a:p>
          <a:p>
            <a:pPr marL="342900" indent="-342900">
              <a:spcAft>
                <a:spcPts val="1200"/>
              </a:spcAft>
              <a:buClr>
                <a:srgbClr val="EA7600"/>
              </a:buClr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253746"/>
                </a:solidFill>
              </a:rPr>
              <a:t>How could you measure the circumference? </a:t>
            </a:r>
          </a:p>
          <a:p>
            <a:pPr marL="342900" indent="-342900">
              <a:spcAft>
                <a:spcPts val="1200"/>
              </a:spcAft>
              <a:buClr>
                <a:srgbClr val="EA7600"/>
              </a:buClr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253746"/>
                </a:solidFill>
              </a:rPr>
              <a:t>Use string to curl round the circumference, mark where it meets the end, then measure this distance along the string with a ruler. 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9C850A9-87A7-4669-94E4-2D4D38F29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/>
          <a:p>
            <a:pPr algn="r"/>
            <a:r>
              <a:rPr lang="en-GB" dirty="0">
                <a:solidFill>
                  <a:srgbClr val="EA7600"/>
                </a:solidFill>
              </a:rPr>
              <a:t>Year </a:t>
            </a:r>
            <a:r>
              <a:rPr lang="en-GB" dirty="0"/>
              <a:t>6</a:t>
            </a:r>
            <a:endParaRPr lang="en-GB" dirty="0">
              <a:solidFill>
                <a:srgbClr val="EA7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376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6E5E31-094D-4E1D-B7CB-D8EE76837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F5BD2F28-010E-4241-806A-17105F93514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874545" y="113892"/>
            <a:ext cx="4675192" cy="56927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9C850A9-87A7-4669-94E4-2D4D38F29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/>
          <a:p>
            <a:pPr algn="r"/>
            <a:r>
              <a:rPr lang="en-GB" dirty="0">
                <a:solidFill>
                  <a:srgbClr val="EA7600"/>
                </a:solidFill>
              </a:rPr>
              <a:t>Year </a:t>
            </a:r>
            <a:r>
              <a:rPr lang="en-GB" dirty="0"/>
              <a:t>6</a:t>
            </a:r>
            <a:endParaRPr lang="en-GB" dirty="0">
              <a:solidFill>
                <a:srgbClr val="EA7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638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 descr="Image result for hamilton trust"/>
          <p:cNvSpPr>
            <a:spLocks noChangeAspect="1" noChangeArrowheads="1"/>
          </p:cNvSpPr>
          <p:nvPr/>
        </p:nvSpPr>
        <p:spPr bwMode="auto">
          <a:xfrm>
            <a:off x="116681" y="7489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utoShape 4" descr="Image result for hamilton trust"/>
          <p:cNvSpPr>
            <a:spLocks noChangeAspect="1" noChangeArrowheads="1"/>
          </p:cNvSpPr>
          <p:nvPr/>
        </p:nvSpPr>
        <p:spPr bwMode="auto">
          <a:xfrm>
            <a:off x="230981" y="8632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AutoShape 8" descr="Image result for hamilton trust"/>
          <p:cNvSpPr>
            <a:spLocks noChangeAspect="1" noChangeArrowheads="1"/>
          </p:cNvSpPr>
          <p:nvPr/>
        </p:nvSpPr>
        <p:spPr bwMode="auto">
          <a:xfrm>
            <a:off x="345281" y="9775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9C850A9-87A7-4669-94E4-2D4D38F29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/>
          <a:p>
            <a:pPr algn="r"/>
            <a:r>
              <a:rPr lang="en-GB" dirty="0">
                <a:solidFill>
                  <a:srgbClr val="EA7600"/>
                </a:solidFill>
              </a:rPr>
              <a:t>Year </a:t>
            </a:r>
            <a:r>
              <a:rPr lang="en-GB" dirty="0"/>
              <a:t>6</a:t>
            </a:r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64F3FED-3247-4F55-BF8A-D1D9E087C650}"/>
              </a:ext>
            </a:extLst>
          </p:cNvPr>
          <p:cNvSpPr txBox="1"/>
          <p:nvPr/>
        </p:nvSpPr>
        <p:spPr>
          <a:xfrm>
            <a:off x="1094084" y="301899"/>
            <a:ext cx="6902726" cy="9566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Shape</a:t>
            </a:r>
          </a:p>
          <a:p>
            <a:pPr algn="ctr">
              <a:spcBef>
                <a:spcPts val="450"/>
              </a:spcBef>
            </a:pPr>
            <a:r>
              <a:rPr lang="en-GB" sz="2400" b="1" dirty="0">
                <a:solidFill>
                  <a:srgbClr val="253746"/>
                </a:solidFill>
              </a:rPr>
              <a:t>2-D shapes (circles and quadrilaterals)</a:t>
            </a:r>
            <a:endParaRPr lang="en-GB" sz="2400" dirty="0">
              <a:solidFill>
                <a:srgbClr val="253746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203961" y="1666811"/>
            <a:ext cx="6792849" cy="11413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US" sz="2400" b="1" dirty="0">
                <a:solidFill>
                  <a:srgbClr val="253746"/>
                </a:solidFill>
              </a:rPr>
              <a:t>Objectives</a:t>
            </a:r>
            <a:endParaRPr lang="en-GB" sz="2400" b="1" dirty="0">
              <a:solidFill>
                <a:srgbClr val="253746"/>
              </a:solidFill>
            </a:endParaRP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</a:t>
            </a:r>
          </a:p>
          <a:p>
            <a:pPr>
              <a:spcAft>
                <a:spcPts val="45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Classify and sort quadrilaterals.</a:t>
            </a:r>
          </a:p>
        </p:txBody>
      </p:sp>
    </p:spTree>
    <p:extLst>
      <p:ext uri="{BB962C8B-B14F-4D97-AF65-F5344CB8AC3E}">
        <p14:creationId xmlns:p14="http://schemas.microsoft.com/office/powerpoint/2010/main" val="2206629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8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EA7600"/>
      </a:hlink>
      <a:folHlink>
        <a:srgbClr val="EA76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1792</TotalTime>
  <Words>1458</Words>
  <Application>Microsoft Office PowerPoint</Application>
  <PresentationFormat>On-screen Show (4:3)</PresentationFormat>
  <Paragraphs>171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Cambria</vt:lpstr>
      <vt:lpstr>Symbol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PC</dc:creator>
  <cp:lastModifiedBy>Nick Barwick</cp:lastModifiedBy>
  <cp:revision>149</cp:revision>
  <dcterms:created xsi:type="dcterms:W3CDTF">2018-09-13T11:08:58Z</dcterms:created>
  <dcterms:modified xsi:type="dcterms:W3CDTF">2019-08-09T12:58:40Z</dcterms:modified>
</cp:coreProperties>
</file>