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03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65"/>
    <p:restoredTop sz="77045"/>
  </p:normalViewPr>
  <p:slideViewPr>
    <p:cSldViewPr snapToGrid="0" snapToObjects="1">
      <p:cViewPr varScale="1">
        <p:scale>
          <a:sx n="56" d="100"/>
          <a:sy n="56" d="100"/>
        </p:scale>
        <p:origin x="1938" y="72"/>
      </p:cViewPr>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1" d="100"/>
          <a:sy n="101" d="100"/>
        </p:scale>
        <p:origin x="304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A2E96B-4189-1C4F-BBF5-CD758D8C6A9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C6D5BAC-0608-704C-9BCE-3BE96E9CA2F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AF8DDA-82D1-8D44-9CBD-905E98C2C38E}" type="datetimeFigureOut">
              <a:rPr lang="en-US" smtClean="0"/>
              <a:t>3/26/2020</a:t>
            </a:fld>
            <a:endParaRPr lang="en-US" dirty="0"/>
          </a:p>
        </p:txBody>
      </p:sp>
      <p:sp>
        <p:nvSpPr>
          <p:cNvPr id="4" name="Footer Placeholder 3">
            <a:extLst>
              <a:ext uri="{FF2B5EF4-FFF2-40B4-BE49-F238E27FC236}">
                <a16:creationId xmlns:a16="http://schemas.microsoft.com/office/drawing/2014/main" id="{67766C32-3523-2C41-BADB-FBE841702F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A3E9353-0AC1-5546-AB51-CB8C4A9779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417DDD-45D6-224D-8A59-42E1B1110506}" type="slidenum">
              <a:rPr lang="en-US" smtClean="0"/>
              <a:t>‹#›</a:t>
            </a:fld>
            <a:endParaRPr lang="en-US" dirty="0"/>
          </a:p>
        </p:txBody>
      </p:sp>
    </p:spTree>
    <p:extLst>
      <p:ext uri="{BB962C8B-B14F-4D97-AF65-F5344CB8AC3E}">
        <p14:creationId xmlns:p14="http://schemas.microsoft.com/office/powerpoint/2010/main" val="2682201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3B41C4AD-B8DC-C748-89B9-3B69F63751D8}" type="datetimeFigureOut">
              <a:rPr lang="en-US" smtClean="0"/>
              <a:pPr/>
              <a:t>3/26/2020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4C44277F-A444-8640-A3B5-91B27AE46C9B}" type="slidenum">
              <a:rPr lang="en-US" smtClean="0"/>
              <a:pPr/>
              <a:t>‹#›</a:t>
            </a:fld>
            <a:endParaRPr lang="en-US" dirty="0"/>
          </a:p>
        </p:txBody>
      </p:sp>
    </p:spTree>
    <p:extLst>
      <p:ext uri="{BB962C8B-B14F-4D97-AF65-F5344CB8AC3E}">
        <p14:creationId xmlns:p14="http://schemas.microsoft.com/office/powerpoint/2010/main" val="201213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Arial" panose="020B0604020202020204" pitchFamily="34" charset="0"/>
                <a:ea typeface="+mn-ea"/>
                <a:cs typeface="+mn-cs"/>
              </a:rPr>
              <a:t>This PowerPoint has been designed for use in circle time or assembly during World Autism Awareness Week. It will help pupils understand that we are all different and all the same and that we should all be accepting, kind and supportive to everyone. </a:t>
            </a:r>
          </a:p>
          <a:p>
            <a:endParaRPr lang="en-GB" sz="1200" b="0" i="0" kern="1200" dirty="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Arial" panose="020B0604020202020204" pitchFamily="34" charset="0"/>
                <a:ea typeface="+mn-ea"/>
                <a:cs typeface="+mn-cs"/>
              </a:rPr>
              <a:t>If you wish to explore autism with your pupils, please be mindful of the impact it may have on any autistic children in your school and prepare them for this assembly.</a:t>
            </a:r>
          </a:p>
          <a:p>
            <a:endParaRPr lang="en-GB" sz="1200" b="0" i="0" kern="1200" dirty="0">
              <a:solidFill>
                <a:schemeClr val="tx1"/>
              </a:solidFill>
              <a:effectLst/>
              <a:latin typeface="Arial" panose="020B0604020202020204" pitchFamily="34" charset="0"/>
              <a:ea typeface="+mn-ea"/>
              <a:cs typeface="+mn-cs"/>
            </a:endParaRPr>
          </a:p>
          <a:p>
            <a:r>
              <a:rPr lang="en-GB" sz="1200" b="0" i="0" kern="1200" dirty="0">
                <a:solidFill>
                  <a:schemeClr val="tx1"/>
                </a:solidFill>
                <a:effectLst/>
                <a:latin typeface="Arial" panose="020B0604020202020204" pitchFamily="34" charset="0"/>
                <a:ea typeface="+mn-ea"/>
                <a:cs typeface="+mn-cs"/>
              </a:rPr>
              <a:t>The PowerPoint has been designed to take around 10-15 minutes to deliver. There are prompt questions in the notes which you can use to extend the presentation and make it more interactive.</a:t>
            </a:r>
          </a:p>
          <a:p>
            <a:r>
              <a:rPr lang="en-GB" sz="1200" b="0" i="0" kern="1200" dirty="0">
                <a:solidFill>
                  <a:schemeClr val="tx1"/>
                </a:solidFill>
                <a:effectLst/>
                <a:latin typeface="Arial" panose="020B0604020202020204" pitchFamily="34" charset="0"/>
                <a:ea typeface="+mn-ea"/>
                <a:cs typeface="+mn-cs"/>
              </a:rPr>
              <a:t> </a:t>
            </a:r>
          </a:p>
          <a:p>
            <a:r>
              <a:rPr lang="en-GB" sz="1200" b="0" i="0" kern="1200" dirty="0">
                <a:solidFill>
                  <a:schemeClr val="tx1"/>
                </a:solidFill>
                <a:effectLst/>
                <a:latin typeface="Arial" panose="020B0604020202020204" pitchFamily="34" charset="0"/>
                <a:ea typeface="+mn-ea"/>
                <a:cs typeface="+mn-cs"/>
              </a:rPr>
              <a:t>Note: These resources are designed to be flexible. Schools may wish to adapt the activities and use the resources in different ways to suit their own needs.  </a:t>
            </a:r>
          </a:p>
          <a:p>
            <a:r>
              <a:rPr lang="en-GB" sz="1200" b="0" i="0" kern="1200" dirty="0">
                <a:solidFill>
                  <a:schemeClr val="tx1"/>
                </a:solidFill>
                <a:effectLst/>
                <a:latin typeface="Arial" panose="020B0604020202020204" pitchFamily="34" charset="0"/>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Arial" panose="020B0604020202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4C44277F-A444-8640-A3B5-91B27AE46C9B}" type="slidenum">
              <a:rPr lang="en-US" smtClean="0"/>
              <a:pPr/>
              <a:t>1</a:t>
            </a:fld>
            <a:endParaRPr lang="en-US"/>
          </a:p>
        </p:txBody>
      </p:sp>
    </p:spTree>
    <p:extLst>
      <p:ext uri="{BB962C8B-B14F-4D97-AF65-F5344CB8AC3E}">
        <p14:creationId xmlns:p14="http://schemas.microsoft.com/office/powerpoint/2010/main" val="1982063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Tell</a:t>
            </a:r>
            <a:r>
              <a:rPr lang="en-GB" baseline="0" dirty="0"/>
              <a:t> the pupils</a:t>
            </a:r>
            <a:r>
              <a:rPr lang="en-GB" dirty="0"/>
              <a:t> this is an important week in the school calendar when people come together to talk about differences. Does anyone know what week it is? [World Autism Awareness Week] and what autism 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Arial" panose="020B0604020202020204" pitchFamily="34" charset="0"/>
                <a:ea typeface="+mn-ea"/>
                <a:cs typeface="+mn-cs"/>
              </a:rPr>
              <a:t>(What is autism: Autistic people experience the world differently.)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Arial" panose="020B0604020202020204" pitchFamily="34" charset="0"/>
              <a:ea typeface="+mn-ea"/>
              <a:cs typeface="+mn-cs"/>
            </a:endParaRPr>
          </a:p>
          <a:p>
            <a:r>
              <a:rPr lang="en-GB" sz="1200" b="0" dirty="0">
                <a:solidFill>
                  <a:schemeClr val="bg1"/>
                </a:solidFill>
              </a:rPr>
              <a:t>Note on exploring autism               </a:t>
            </a:r>
          </a:p>
          <a:p>
            <a:r>
              <a:rPr lang="en-GB" sz="1200" dirty="0">
                <a:solidFill>
                  <a:schemeClr val="bg1"/>
                </a:solidFill>
              </a:rPr>
              <a:t>The </a:t>
            </a:r>
            <a:r>
              <a:rPr lang="en-GB" sz="1200" dirty="0" err="1">
                <a:solidFill>
                  <a:schemeClr val="bg1"/>
                </a:solidFill>
              </a:rPr>
              <a:t>Trummies</a:t>
            </a:r>
            <a:r>
              <a:rPr lang="en-GB" sz="1200" dirty="0">
                <a:solidFill>
                  <a:schemeClr val="bg1"/>
                </a:solidFill>
              </a:rPr>
              <a:t> featured in this presentation display characteristics that autistic children have. Communication challenges, repetitive behaviour, intense interests, difficulty with change, sensory issues and intense anxiety. If you want to explore autism with your children, please do but be mindful of any children you have on the autism spectrum in your class. </a:t>
            </a: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C44277F-A444-8640-A3B5-91B27AE46C9B}" type="slidenum">
              <a:rPr lang="en-US" smtClean="0"/>
              <a:t>2</a:t>
            </a:fld>
            <a:endParaRPr lang="en-US"/>
          </a:p>
        </p:txBody>
      </p:sp>
    </p:spTree>
    <p:extLst>
      <p:ext uri="{BB962C8B-B14F-4D97-AF65-F5344CB8AC3E}">
        <p14:creationId xmlns:p14="http://schemas.microsoft.com/office/powerpoint/2010/main" val="4269233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Arial" panose="020B0604020202020204" pitchFamily="34" charset="0"/>
                <a:ea typeface="+mn-ea"/>
                <a:cs typeface="+mn-cs"/>
              </a:rPr>
              <a:t>Tell the children that they will be thinking about different ways to help support people who see the world differently and are having a difficult time. Tell them that the aim is to put together a set of ‘good rules’ for schools to use.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Arial" panose="020B0604020202020204" pitchFamily="34" charset="0"/>
                <a:ea typeface="+mn-ea"/>
                <a:cs typeface="+mn-cs"/>
              </a:rPr>
              <a:t>You could start by asking pupils why we have rules (to keep people safe and healthy, to make things fair). And what rules we already follow in our school.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Arial" panose="020B0604020202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4C44277F-A444-8640-A3B5-91B27AE46C9B}" type="slidenum">
              <a:rPr lang="en-US" smtClean="0"/>
              <a:t>3</a:t>
            </a:fld>
            <a:endParaRPr lang="en-US"/>
          </a:p>
        </p:txBody>
      </p:sp>
    </p:spTree>
    <p:extLst>
      <p:ext uri="{BB962C8B-B14F-4D97-AF65-F5344CB8AC3E}">
        <p14:creationId xmlns:p14="http://schemas.microsoft.com/office/powerpoint/2010/main" val="3497927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a:solidFill>
                  <a:schemeClr val="tx1"/>
                </a:solidFill>
                <a:effectLst/>
                <a:latin typeface="Arial" panose="020B0604020202020204" pitchFamily="34" charset="0"/>
                <a:ea typeface="+mn-ea"/>
                <a:cs typeface="+mn-cs"/>
              </a:rPr>
              <a:t>Ask the children if they remember the </a:t>
            </a:r>
            <a:r>
              <a:rPr lang="en-GB" sz="1200" b="0" i="0" kern="1200" err="1">
                <a:solidFill>
                  <a:schemeClr val="tx1"/>
                </a:solidFill>
                <a:effectLst/>
                <a:latin typeface="Arial" panose="020B0604020202020204" pitchFamily="34" charset="0"/>
                <a:ea typeface="+mn-ea"/>
                <a:cs typeface="+mn-cs"/>
              </a:rPr>
              <a:t>Trummies</a:t>
            </a:r>
            <a:r>
              <a:rPr lang="en-GB" sz="1200" b="0" i="0" kern="1200">
                <a:solidFill>
                  <a:schemeClr val="tx1"/>
                </a:solidFill>
                <a:effectLst/>
                <a:latin typeface="Arial" panose="020B0604020202020204" pitchFamily="34" charset="0"/>
                <a:ea typeface="+mn-ea"/>
                <a:cs typeface="+mn-cs"/>
              </a:rPr>
              <a:t> from last year. (The </a:t>
            </a:r>
            <a:r>
              <a:rPr lang="en-GB" sz="1200" b="0" i="0" kern="1200" err="1">
                <a:solidFill>
                  <a:schemeClr val="tx1"/>
                </a:solidFill>
                <a:effectLst/>
                <a:latin typeface="Arial" panose="020B0604020202020204" pitchFamily="34" charset="0"/>
                <a:ea typeface="+mn-ea"/>
                <a:cs typeface="+mn-cs"/>
              </a:rPr>
              <a:t>Trummies</a:t>
            </a:r>
            <a:r>
              <a:rPr lang="en-GB" sz="1200" b="0" i="0" kern="1200">
                <a:solidFill>
                  <a:schemeClr val="tx1"/>
                </a:solidFill>
                <a:effectLst/>
                <a:latin typeface="Arial" panose="020B0604020202020204" pitchFamily="34" charset="0"/>
                <a:ea typeface="+mn-ea"/>
                <a:cs typeface="+mn-cs"/>
              </a:rPr>
              <a:t> are a collection of colourful characters that have different ways of reacting to the world). </a:t>
            </a:r>
          </a:p>
          <a:p>
            <a:endParaRPr lang="en-GB" sz="1200" b="0" i="0" kern="1200">
              <a:solidFill>
                <a:schemeClr val="tx1"/>
              </a:solidFill>
              <a:effectLst/>
              <a:latin typeface="Arial" panose="020B0604020202020204" pitchFamily="34" charset="0"/>
              <a:ea typeface="+mn-ea"/>
              <a:cs typeface="+mn-cs"/>
            </a:endParaRPr>
          </a:p>
          <a:p>
            <a:r>
              <a:rPr lang="en-GB" sz="1200" b="0" i="0" kern="1200">
                <a:solidFill>
                  <a:schemeClr val="tx1"/>
                </a:solidFill>
                <a:effectLst/>
                <a:latin typeface="Arial" panose="020B0604020202020204" pitchFamily="34" charset="0"/>
                <a:ea typeface="+mn-ea"/>
                <a:cs typeface="+mn-cs"/>
              </a:rPr>
              <a:t>Before playing the video you could do a short recap: what their names are, what they like and don’t like. Here are some details from last year’s video, which you can watch at https://</a:t>
            </a:r>
            <a:r>
              <a:rPr lang="en-GB" sz="1200" b="0" i="0" kern="1200" err="1">
                <a:solidFill>
                  <a:schemeClr val="tx1"/>
                </a:solidFill>
                <a:effectLst/>
                <a:latin typeface="Arial" panose="020B0604020202020204" pitchFamily="34" charset="0"/>
                <a:ea typeface="+mn-ea"/>
                <a:cs typeface="+mn-cs"/>
              </a:rPr>
              <a:t>www.youtube.com</a:t>
            </a:r>
            <a:r>
              <a:rPr lang="en-GB" sz="1200" b="0" i="0" kern="1200">
                <a:solidFill>
                  <a:schemeClr val="tx1"/>
                </a:solidFill>
                <a:effectLst/>
                <a:latin typeface="Arial" panose="020B0604020202020204" pitchFamily="34" charset="0"/>
                <a:ea typeface="+mn-ea"/>
                <a:cs typeface="+mn-cs"/>
              </a:rPr>
              <a:t>/</a:t>
            </a:r>
            <a:r>
              <a:rPr lang="en-GB" sz="1200" b="0" i="0" kern="1200" err="1">
                <a:solidFill>
                  <a:schemeClr val="tx1"/>
                </a:solidFill>
                <a:effectLst/>
                <a:latin typeface="Arial" panose="020B0604020202020204" pitchFamily="34" charset="0"/>
                <a:ea typeface="+mn-ea"/>
                <a:cs typeface="+mn-cs"/>
              </a:rPr>
              <a:t>watch?v</a:t>
            </a:r>
            <a:r>
              <a:rPr lang="en-GB" sz="1200" b="0" i="0" kern="1200">
                <a:solidFill>
                  <a:schemeClr val="tx1"/>
                </a:solidFill>
                <a:effectLst/>
                <a:latin typeface="Arial" panose="020B0604020202020204" pitchFamily="34" charset="0"/>
                <a:ea typeface="+mn-ea"/>
                <a:cs typeface="+mn-cs"/>
              </a:rPr>
              <a:t>=</a:t>
            </a:r>
            <a:r>
              <a:rPr lang="en-GB" sz="1200" b="0" i="0" kern="1200" err="1">
                <a:solidFill>
                  <a:schemeClr val="tx1"/>
                </a:solidFill>
                <a:effectLst/>
                <a:latin typeface="Arial" panose="020B0604020202020204" pitchFamily="34" charset="0"/>
                <a:ea typeface="+mn-ea"/>
                <a:cs typeface="+mn-cs"/>
              </a:rPr>
              <a:t>gSVdpAfIxnQ</a:t>
            </a:r>
            <a:endParaRPr lang="en-GB" sz="1200" b="0" i="0" kern="1200">
              <a:solidFill>
                <a:schemeClr val="tx1"/>
              </a:solidFill>
              <a:effectLst/>
              <a:latin typeface="Arial" panose="020B0604020202020204" pitchFamily="34" charset="0"/>
              <a:ea typeface="+mn-ea"/>
              <a:cs typeface="+mn-cs"/>
            </a:endParaRPr>
          </a:p>
          <a:p>
            <a:endParaRPr lang="en-GB" sz="1200" b="0" i="0" kern="1200">
              <a:solidFill>
                <a:schemeClr val="tx1"/>
              </a:solidFill>
              <a:effectLst/>
              <a:latin typeface="Arial" panose="020B0604020202020204" pitchFamily="34" charset="0"/>
              <a:ea typeface="+mn-ea"/>
              <a:cs typeface="+mn-cs"/>
            </a:endParaRPr>
          </a:p>
          <a:p>
            <a:r>
              <a:rPr lang="en-GB" sz="1200" b="0" i="0" kern="1200">
                <a:solidFill>
                  <a:schemeClr val="tx1"/>
                </a:solidFill>
                <a:effectLst/>
                <a:latin typeface="Arial" panose="020B0604020202020204" pitchFamily="34" charset="0"/>
                <a:ea typeface="+mn-ea"/>
                <a:cs typeface="+mn-cs"/>
              </a:rPr>
              <a:t>Purple likes cats</a:t>
            </a:r>
          </a:p>
          <a:p>
            <a:r>
              <a:rPr lang="en-GB" sz="1200" b="0" i="0" kern="1200" err="1">
                <a:solidFill>
                  <a:schemeClr val="tx1"/>
                </a:solidFill>
                <a:effectLst/>
                <a:latin typeface="Arial" panose="020B0604020202020204" pitchFamily="34" charset="0"/>
                <a:ea typeface="+mn-ea"/>
                <a:cs typeface="+mn-cs"/>
              </a:rPr>
              <a:t>Pinky</a:t>
            </a:r>
            <a:r>
              <a:rPr lang="en-GB" sz="1200" b="0" i="0" kern="1200">
                <a:solidFill>
                  <a:schemeClr val="tx1"/>
                </a:solidFill>
                <a:effectLst/>
                <a:latin typeface="Arial" panose="020B0604020202020204" pitchFamily="34" charset="0"/>
                <a:ea typeface="+mn-ea"/>
                <a:cs typeface="+mn-cs"/>
              </a:rPr>
              <a:t> likes hats</a:t>
            </a:r>
          </a:p>
          <a:p>
            <a:r>
              <a:rPr lang="en-GB" sz="1200" b="0" i="0" kern="1200">
                <a:solidFill>
                  <a:schemeClr val="tx1"/>
                </a:solidFill>
                <a:effectLst/>
                <a:latin typeface="Arial" panose="020B0604020202020204" pitchFamily="34" charset="0"/>
                <a:ea typeface="+mn-ea"/>
                <a:cs typeface="+mn-cs"/>
              </a:rPr>
              <a:t>Custard likes trains</a:t>
            </a:r>
          </a:p>
          <a:p>
            <a:r>
              <a:rPr lang="en-GB" sz="1200" b="0" i="0" kern="1200">
                <a:solidFill>
                  <a:schemeClr val="tx1"/>
                </a:solidFill>
                <a:effectLst/>
                <a:latin typeface="Arial" panose="020B0604020202020204" pitchFamily="34" charset="0"/>
                <a:ea typeface="+mn-ea"/>
                <a:cs typeface="+mn-cs"/>
              </a:rPr>
              <a:t>Bluey likes planes</a:t>
            </a:r>
          </a:p>
          <a:p>
            <a:r>
              <a:rPr lang="en-GB" sz="1200" b="0" i="0" kern="1200">
                <a:solidFill>
                  <a:schemeClr val="tx1"/>
                </a:solidFill>
                <a:effectLst/>
                <a:latin typeface="Arial" panose="020B0604020202020204" pitchFamily="34" charset="0"/>
                <a:ea typeface="+mn-ea"/>
                <a:cs typeface="+mn-cs"/>
              </a:rPr>
              <a:t>Minty likes towers</a:t>
            </a:r>
          </a:p>
          <a:p>
            <a:r>
              <a:rPr lang="en-GB" sz="1200" b="0" i="0" kern="1200">
                <a:solidFill>
                  <a:schemeClr val="tx1"/>
                </a:solidFill>
                <a:effectLst/>
                <a:latin typeface="Arial" panose="020B0604020202020204" pitchFamily="34" charset="0"/>
                <a:ea typeface="+mn-ea"/>
                <a:cs typeface="+mn-cs"/>
              </a:rPr>
              <a:t>Rusty likes flowers</a:t>
            </a:r>
          </a:p>
          <a:p>
            <a:endParaRPr lang="en-GB" sz="1200" b="0" i="0" kern="1200">
              <a:solidFill>
                <a:schemeClr val="tx1"/>
              </a:solidFill>
              <a:effectLst/>
              <a:latin typeface="Arial" panose="020B0604020202020204" pitchFamily="34" charset="0"/>
              <a:ea typeface="+mn-ea"/>
              <a:cs typeface="+mn-cs"/>
            </a:endParaRPr>
          </a:p>
          <a:p>
            <a:r>
              <a:rPr lang="en-GB" sz="1200" b="0" i="0" kern="1200">
                <a:solidFill>
                  <a:schemeClr val="tx1"/>
                </a:solidFill>
                <a:effectLst/>
                <a:latin typeface="Arial" panose="020B0604020202020204" pitchFamily="34" charset="0"/>
                <a:ea typeface="+mn-ea"/>
                <a:cs typeface="+mn-cs"/>
              </a:rPr>
              <a:t>But </a:t>
            </a:r>
          </a:p>
          <a:p>
            <a:r>
              <a:rPr lang="en-GB" sz="1200" b="0" i="0" kern="1200">
                <a:solidFill>
                  <a:schemeClr val="tx1"/>
                </a:solidFill>
                <a:effectLst/>
                <a:latin typeface="Arial" panose="020B0604020202020204" pitchFamily="34" charset="0"/>
                <a:ea typeface="+mn-ea"/>
                <a:cs typeface="+mn-cs"/>
              </a:rPr>
              <a:t>Purple doesn’t chat </a:t>
            </a:r>
          </a:p>
          <a:p>
            <a:r>
              <a:rPr lang="en-GB" sz="1200" b="0" i="0" kern="1200" err="1">
                <a:solidFill>
                  <a:schemeClr val="tx1"/>
                </a:solidFill>
                <a:effectLst/>
                <a:latin typeface="Arial" panose="020B0604020202020204" pitchFamily="34" charset="0"/>
                <a:ea typeface="+mn-ea"/>
                <a:cs typeface="+mn-cs"/>
              </a:rPr>
              <a:t>Pinky</a:t>
            </a:r>
            <a:r>
              <a:rPr lang="en-GB" sz="1200" b="0" i="0" kern="1200">
                <a:solidFill>
                  <a:schemeClr val="tx1"/>
                </a:solidFill>
                <a:effectLst/>
                <a:latin typeface="Arial" panose="020B0604020202020204" pitchFamily="34" charset="0"/>
                <a:ea typeface="+mn-ea"/>
                <a:cs typeface="+mn-cs"/>
              </a:rPr>
              <a:t> fidgets when sat</a:t>
            </a:r>
          </a:p>
          <a:p>
            <a:r>
              <a:rPr lang="en-GB" sz="1200" b="0" i="0" kern="1200">
                <a:solidFill>
                  <a:schemeClr val="tx1"/>
                </a:solidFill>
                <a:effectLst/>
                <a:latin typeface="Arial" panose="020B0604020202020204" pitchFamily="34" charset="0"/>
                <a:ea typeface="+mn-ea"/>
                <a:cs typeface="+mn-cs"/>
              </a:rPr>
              <a:t>Custard doesn’t like lights and </a:t>
            </a:r>
          </a:p>
          <a:p>
            <a:r>
              <a:rPr lang="en-GB" sz="1200" b="0" i="0" kern="1200">
                <a:solidFill>
                  <a:schemeClr val="tx1"/>
                </a:solidFill>
                <a:effectLst/>
                <a:latin typeface="Arial" panose="020B0604020202020204" pitchFamily="34" charset="0"/>
                <a:ea typeface="+mn-ea"/>
                <a:cs typeface="+mn-cs"/>
              </a:rPr>
              <a:t>Bluey easily frights</a:t>
            </a:r>
          </a:p>
          <a:p>
            <a:r>
              <a:rPr lang="en-GB" sz="1200" b="0" i="0" kern="1200">
                <a:solidFill>
                  <a:schemeClr val="tx1"/>
                </a:solidFill>
                <a:effectLst/>
                <a:latin typeface="Arial" panose="020B0604020202020204" pitchFamily="34" charset="0"/>
                <a:ea typeface="+mn-ea"/>
                <a:cs typeface="+mn-cs"/>
              </a:rPr>
              <a:t>Minty cries at new toys</a:t>
            </a:r>
          </a:p>
          <a:p>
            <a:r>
              <a:rPr lang="en-GB" sz="1200" b="0" i="0" kern="1200">
                <a:solidFill>
                  <a:schemeClr val="tx1"/>
                </a:solidFill>
                <a:effectLst/>
                <a:latin typeface="Arial" panose="020B0604020202020204" pitchFamily="34" charset="0"/>
                <a:ea typeface="+mn-ea"/>
                <a:cs typeface="+mn-cs"/>
              </a:rPr>
              <a:t>Rusty doesn’t like noise</a:t>
            </a:r>
          </a:p>
          <a:p>
            <a:endParaRPr lang="en-GB" sz="1200" b="0" i="0" kern="1200">
              <a:solidFill>
                <a:schemeClr val="tx1"/>
              </a:solidFill>
              <a:effectLst/>
              <a:latin typeface="Arial" panose="020B0604020202020204" pitchFamily="34" charset="0"/>
              <a:ea typeface="+mn-ea"/>
              <a:cs typeface="+mn-cs"/>
            </a:endParaRPr>
          </a:p>
          <a:p>
            <a:r>
              <a:rPr lang="en-GB" sz="1200" b="0" i="0" kern="1200">
                <a:solidFill>
                  <a:schemeClr val="tx1"/>
                </a:solidFill>
                <a:effectLst/>
                <a:latin typeface="Arial" panose="020B0604020202020204" pitchFamily="34" charset="0"/>
                <a:ea typeface="+mn-ea"/>
                <a:cs typeface="+mn-cs"/>
              </a:rPr>
              <a:t>Tell them that the </a:t>
            </a:r>
            <a:r>
              <a:rPr lang="en-GB" sz="1200" b="0" i="0" kern="1200" err="1">
                <a:solidFill>
                  <a:schemeClr val="tx1"/>
                </a:solidFill>
                <a:effectLst/>
                <a:latin typeface="Arial" panose="020B0604020202020204" pitchFamily="34" charset="0"/>
                <a:ea typeface="+mn-ea"/>
                <a:cs typeface="+mn-cs"/>
              </a:rPr>
              <a:t>Trummies</a:t>
            </a:r>
            <a:r>
              <a:rPr lang="en-GB" sz="1200" b="0" i="0" kern="1200">
                <a:solidFill>
                  <a:schemeClr val="tx1"/>
                </a:solidFill>
                <a:effectLst/>
                <a:latin typeface="Arial" panose="020B0604020202020204" pitchFamily="34" charset="0"/>
                <a:ea typeface="+mn-ea"/>
                <a:cs typeface="+mn-cs"/>
              </a:rPr>
              <a:t> are going to introduce five good rules that people could use to support them. Ask them to think about those rules, what they mean, and how they could follow those rules in school. Perhaps they follow some of the rules already? </a:t>
            </a:r>
          </a:p>
          <a:p>
            <a:r>
              <a:rPr lang="en-GB" sz="1200" b="0" i="0" kern="1200">
                <a:solidFill>
                  <a:schemeClr val="tx1"/>
                </a:solidFill>
                <a:effectLst/>
                <a:latin typeface="Arial" panose="020B0604020202020204" pitchFamily="34" charset="0"/>
                <a:ea typeface="+mn-ea"/>
                <a:cs typeface="+mn-cs"/>
              </a:rPr>
              <a:t> </a:t>
            </a:r>
          </a:p>
          <a:p>
            <a:r>
              <a:rPr lang="en-GB" sz="1200" b="1" i="0" kern="1200">
                <a:solidFill>
                  <a:schemeClr val="tx1"/>
                </a:solidFill>
                <a:effectLst/>
                <a:latin typeface="Arial" panose="020B0604020202020204" pitchFamily="34" charset="0"/>
                <a:ea typeface="+mn-ea"/>
                <a:cs typeface="+mn-cs"/>
              </a:rPr>
              <a:t>Play the animation</a:t>
            </a:r>
            <a:endParaRPr lang="en-GB" sz="1200" b="0" i="0" kern="1200">
              <a:solidFill>
                <a:schemeClr val="tx1"/>
              </a:solidFill>
              <a:effectLst/>
              <a:latin typeface="Arial" panose="020B0604020202020204" pitchFamily="34" charset="0"/>
              <a:ea typeface="+mn-ea"/>
              <a:cs typeface="+mn-cs"/>
            </a:endParaRPr>
          </a:p>
          <a:p>
            <a:r>
              <a:rPr lang="en-GB" sz="1200" b="0" i="0" kern="1200">
                <a:solidFill>
                  <a:schemeClr val="tx1"/>
                </a:solidFill>
                <a:effectLst/>
                <a:latin typeface="Arial" panose="020B0604020202020204" pitchFamily="34" charset="0"/>
                <a:ea typeface="+mn-ea"/>
                <a:cs typeface="+mn-cs"/>
              </a:rPr>
              <a:t>Then ask the children what they can remember about the rules. Are they good rules? </a:t>
            </a:r>
          </a:p>
          <a:p>
            <a:endParaRPr lang="en-GB" sz="1200" b="0" i="0" kern="1200">
              <a:solidFill>
                <a:schemeClr val="tx1"/>
              </a:solidFill>
              <a:effectLst/>
              <a:latin typeface="Arial" panose="020B0604020202020204" pitchFamily="34" charset="0"/>
              <a:ea typeface="+mn-ea"/>
              <a:cs typeface="+mn-cs"/>
            </a:endParaRPr>
          </a:p>
          <a:p>
            <a:endParaRPr lang="en-GB" sz="1200" b="0" i="0" kern="1200">
              <a:solidFill>
                <a:schemeClr val="tx1"/>
              </a:solidFill>
              <a:effectLst/>
              <a:latin typeface="Arial" panose="020B0604020202020204" pitchFamily="34" charset="0"/>
              <a:ea typeface="+mn-ea"/>
              <a:cs typeface="+mn-cs"/>
            </a:endParaRPr>
          </a:p>
          <a:p>
            <a:endParaRPr lang="en-US"/>
          </a:p>
        </p:txBody>
      </p:sp>
      <p:sp>
        <p:nvSpPr>
          <p:cNvPr id="4" name="Slide Number Placeholder 3"/>
          <p:cNvSpPr>
            <a:spLocks noGrp="1"/>
          </p:cNvSpPr>
          <p:nvPr>
            <p:ph type="sldNum" sz="quarter" idx="5"/>
          </p:nvPr>
        </p:nvSpPr>
        <p:spPr/>
        <p:txBody>
          <a:bodyPr/>
          <a:lstStyle/>
          <a:p>
            <a:fld id="{4C44277F-A444-8640-A3B5-91B27AE46C9B}" type="slidenum">
              <a:rPr lang="en-US" smtClean="0"/>
              <a:t>4</a:t>
            </a:fld>
            <a:endParaRPr lang="en-US"/>
          </a:p>
        </p:txBody>
      </p:sp>
    </p:spTree>
    <p:extLst>
      <p:ext uri="{BB962C8B-B14F-4D97-AF65-F5344CB8AC3E}">
        <p14:creationId xmlns:p14="http://schemas.microsoft.com/office/powerpoint/2010/main" val="3467453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Arial" panose="020B0604020202020204" pitchFamily="34" charset="0"/>
                <a:ea typeface="+mn-ea"/>
                <a:cs typeface="+mn-cs"/>
              </a:rPr>
              <a:t>Take another look at the rules on this slide. (We have adjusted the wording a little) </a:t>
            </a:r>
          </a:p>
          <a:p>
            <a:endParaRPr lang="en-GB" sz="1200" b="0" i="0" kern="1200" dirty="0">
              <a:solidFill>
                <a:schemeClr val="tx1"/>
              </a:solidFill>
              <a:effectLst/>
              <a:latin typeface="Arial" panose="020B0604020202020204" pitchFamily="34" charset="0"/>
              <a:ea typeface="+mn-ea"/>
              <a:cs typeface="+mn-cs"/>
            </a:endParaRPr>
          </a:p>
          <a:p>
            <a:r>
              <a:rPr lang="en-GB" sz="1200" b="0" i="0" kern="1200" dirty="0">
                <a:solidFill>
                  <a:schemeClr val="tx1"/>
                </a:solidFill>
                <a:effectLst/>
                <a:latin typeface="Arial" panose="020B0604020202020204" pitchFamily="34" charset="0"/>
                <a:ea typeface="+mn-ea"/>
                <a:cs typeface="+mn-cs"/>
              </a:rPr>
              <a:t>You could ask the children:</a:t>
            </a:r>
          </a:p>
          <a:p>
            <a:endParaRPr lang="en-GB" sz="1200" b="0" i="0" kern="1200" dirty="0">
              <a:solidFill>
                <a:schemeClr val="tx1"/>
              </a:solidFill>
              <a:effectLst/>
              <a:latin typeface="Arial" panose="020B0604020202020204" pitchFamily="34" charset="0"/>
              <a:ea typeface="+mn-ea"/>
              <a:cs typeface="+mn-cs"/>
            </a:endParaRPr>
          </a:p>
          <a:p>
            <a:r>
              <a:rPr lang="en-GB" sz="1200" b="0" i="0" kern="1200" dirty="0">
                <a:solidFill>
                  <a:schemeClr val="tx1"/>
                </a:solidFill>
                <a:effectLst/>
                <a:latin typeface="Arial" panose="020B0604020202020204" pitchFamily="34" charset="0"/>
                <a:ea typeface="+mn-ea"/>
                <a:cs typeface="+mn-cs"/>
              </a:rPr>
              <a:t>Is it noisy at school? How do you feel about the noise levels? What could we do to make it less so?</a:t>
            </a:r>
          </a:p>
          <a:p>
            <a:r>
              <a:rPr lang="en-GB" sz="1200" b="0" i="0" kern="1200" dirty="0">
                <a:solidFill>
                  <a:schemeClr val="tx1"/>
                </a:solidFill>
                <a:effectLst/>
                <a:latin typeface="Arial" panose="020B0604020202020204" pitchFamily="34" charset="0"/>
                <a:ea typeface="+mn-ea"/>
                <a:cs typeface="+mn-cs"/>
              </a:rPr>
              <a:t>Do we have any bright lights at school? What could we do about those?</a:t>
            </a:r>
          </a:p>
          <a:p>
            <a:r>
              <a:rPr lang="en-GB" sz="1200" b="0" i="0" kern="1200" dirty="0">
                <a:solidFill>
                  <a:schemeClr val="tx1"/>
                </a:solidFill>
                <a:effectLst/>
                <a:latin typeface="Arial" panose="020B0604020202020204" pitchFamily="34" charset="0"/>
                <a:ea typeface="+mn-ea"/>
                <a:cs typeface="+mn-cs"/>
              </a:rPr>
              <a:t>If someone’s new to the school and finds all the new faces difficult, what can we do to help them?</a:t>
            </a:r>
          </a:p>
          <a:p>
            <a:r>
              <a:rPr lang="en-GB" sz="1200" b="0" i="0" kern="1200" dirty="0">
                <a:solidFill>
                  <a:schemeClr val="tx1"/>
                </a:solidFill>
                <a:effectLst/>
                <a:latin typeface="Arial" panose="020B0604020202020204" pitchFamily="34" charset="0"/>
                <a:ea typeface="+mn-ea"/>
                <a:cs typeface="+mn-cs"/>
              </a:rPr>
              <a:t>What does it feel like when someone gives you a smile? Can we all pledge to help people feel fine by </a:t>
            </a:r>
            <a:r>
              <a:rPr lang="en-GB" sz="1200" b="0" i="0" kern="1200">
                <a:solidFill>
                  <a:schemeClr val="tx1"/>
                </a:solidFill>
                <a:effectLst/>
                <a:latin typeface="Arial" panose="020B0604020202020204" pitchFamily="34" charset="0"/>
                <a:ea typeface="+mn-ea"/>
                <a:cs typeface="+mn-cs"/>
              </a:rPr>
              <a:t>giving them a </a:t>
            </a:r>
            <a:r>
              <a:rPr lang="en-GB" sz="1200" b="0" i="0" kern="1200" dirty="0">
                <a:solidFill>
                  <a:schemeClr val="tx1"/>
                </a:solidFill>
                <a:effectLst/>
                <a:latin typeface="Arial" panose="020B0604020202020204" pitchFamily="34" charset="0"/>
                <a:ea typeface="+mn-ea"/>
                <a:cs typeface="+mn-cs"/>
              </a:rPr>
              <a:t>smile. </a:t>
            </a:r>
          </a:p>
          <a:p>
            <a:endParaRPr lang="en-GB" sz="1200" b="0" i="0" kern="1200" baseline="0" dirty="0">
              <a:solidFill>
                <a:schemeClr val="tx1"/>
              </a:solidFill>
              <a:effectLst/>
              <a:latin typeface="Arial" panose="020B0604020202020204" pitchFamily="34" charset="0"/>
              <a:ea typeface="+mn-ea"/>
              <a:cs typeface="+mn-cs"/>
            </a:endParaRPr>
          </a:p>
          <a:p>
            <a:endParaRPr lang="en-GB" sz="1200" b="0" i="0" kern="1200" baseline="0" dirty="0">
              <a:solidFill>
                <a:schemeClr val="tx1"/>
              </a:solidFill>
              <a:effectLst/>
              <a:latin typeface="Arial" panose="020B0604020202020204" pitchFamily="34" charset="0"/>
              <a:ea typeface="+mn-ea"/>
              <a:cs typeface="+mn-cs"/>
            </a:endParaRPr>
          </a:p>
          <a:p>
            <a:r>
              <a:rPr lang="en-GB" sz="1200" b="0" i="0" kern="1200" dirty="0">
                <a:solidFill>
                  <a:schemeClr val="tx1"/>
                </a:solidFill>
                <a:effectLst/>
                <a:latin typeface="Arial" panose="020B0604020202020204" pitchFamily="34" charset="0"/>
                <a:ea typeface="+mn-ea"/>
                <a:cs typeface="+mn-cs"/>
              </a:rPr>
              <a:t>Explain that after the assembly they’re going to do some important follow up work. They’re going to think a little bit more about the good rules – what they think of them and how they might follow them at school. They’re also going to come up with some rules of their own to help support people who are</a:t>
            </a:r>
          </a:p>
          <a:p>
            <a:r>
              <a:rPr lang="en-GB" sz="1200" b="0" i="0" kern="1200" dirty="0">
                <a:solidFill>
                  <a:schemeClr val="tx1"/>
                </a:solidFill>
                <a:effectLst/>
                <a:latin typeface="Arial" panose="020B0604020202020204" pitchFamily="34" charset="0"/>
                <a:ea typeface="+mn-ea"/>
                <a:cs typeface="+mn-cs"/>
              </a:rPr>
              <a:t>having a difficult time. </a:t>
            </a:r>
            <a:endParaRPr lang="en-US" dirty="0"/>
          </a:p>
        </p:txBody>
      </p:sp>
      <p:sp>
        <p:nvSpPr>
          <p:cNvPr id="4" name="Slide Number Placeholder 3"/>
          <p:cNvSpPr>
            <a:spLocks noGrp="1"/>
          </p:cNvSpPr>
          <p:nvPr>
            <p:ph type="sldNum" sz="quarter" idx="5"/>
          </p:nvPr>
        </p:nvSpPr>
        <p:spPr/>
        <p:txBody>
          <a:bodyPr/>
          <a:lstStyle/>
          <a:p>
            <a:fld id="{4C44277F-A444-8640-A3B5-91B27AE46C9B}" type="slidenum">
              <a:rPr lang="en-US" smtClean="0"/>
              <a:t>5</a:t>
            </a:fld>
            <a:endParaRPr lang="en-US" dirty="0"/>
          </a:p>
        </p:txBody>
      </p:sp>
    </p:spTree>
    <p:extLst>
      <p:ext uri="{BB962C8B-B14F-4D97-AF65-F5344CB8AC3E}">
        <p14:creationId xmlns:p14="http://schemas.microsoft.com/office/powerpoint/2010/main" val="1426278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303F57-A51D-464A-B80E-D50984F5D0F4}"/>
              </a:ext>
            </a:extLst>
          </p:cNvPr>
          <p:cNvPicPr>
            <a:picLocks noChangeAspect="1"/>
          </p:cNvPicPr>
          <p:nvPr userDrawn="1"/>
        </p:nvPicPr>
        <p:blipFill>
          <a:blip r:embed="rId2"/>
          <a:stretch>
            <a:fillRect/>
          </a:stretch>
        </p:blipFill>
        <p:spPr>
          <a:xfrm>
            <a:off x="24141" y="0"/>
            <a:ext cx="9131576" cy="6857999"/>
          </a:xfrm>
          <a:prstGeom prst="rect">
            <a:avLst/>
          </a:prstGeom>
        </p:spPr>
      </p:pic>
    </p:spTree>
    <p:extLst>
      <p:ext uri="{BB962C8B-B14F-4D97-AF65-F5344CB8AC3E}">
        <p14:creationId xmlns:p14="http://schemas.microsoft.com/office/powerpoint/2010/main" val="3478665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A9D190F-9F0B-4544-8EDB-0AED98CB53E0}"/>
              </a:ext>
            </a:extLst>
          </p:cNvPr>
          <p:cNvSpPr/>
          <p:nvPr userDrawn="1"/>
        </p:nvSpPr>
        <p:spPr>
          <a:xfrm>
            <a:off x="-1392756" y="-5025180"/>
            <a:ext cx="6832600" cy="6832600"/>
          </a:xfrm>
          <a:prstGeom prst="ellipse">
            <a:avLst/>
          </a:prstGeom>
          <a:solidFill>
            <a:srgbClr val="4203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64BC7FAF-F1C3-6F4D-8888-ADA479D56B4A}"/>
              </a:ext>
            </a:extLst>
          </p:cNvPr>
          <p:cNvPicPr>
            <a:picLocks noChangeAspect="1"/>
          </p:cNvPicPr>
          <p:nvPr userDrawn="1"/>
        </p:nvPicPr>
        <p:blipFill>
          <a:blip r:embed="rId2"/>
          <a:srcRect/>
          <a:stretch/>
        </p:blipFill>
        <p:spPr>
          <a:xfrm>
            <a:off x="100251" y="5698959"/>
            <a:ext cx="3511096" cy="1063029"/>
          </a:xfrm>
          <a:prstGeom prst="rect">
            <a:avLst/>
          </a:prstGeom>
        </p:spPr>
      </p:pic>
      <p:pic>
        <p:nvPicPr>
          <p:cNvPr id="3" name="Picture 2">
            <a:extLst>
              <a:ext uri="{FF2B5EF4-FFF2-40B4-BE49-F238E27FC236}">
                <a16:creationId xmlns:a16="http://schemas.microsoft.com/office/drawing/2014/main" id="{5F84A5A7-F338-E141-B490-DF1150F1BF6C}"/>
              </a:ext>
            </a:extLst>
          </p:cNvPr>
          <p:cNvPicPr>
            <a:picLocks noChangeAspect="1"/>
          </p:cNvPicPr>
          <p:nvPr userDrawn="1"/>
        </p:nvPicPr>
        <p:blipFill>
          <a:blip r:embed="rId3"/>
          <a:stretch>
            <a:fillRect/>
          </a:stretch>
        </p:blipFill>
        <p:spPr>
          <a:xfrm>
            <a:off x="0" y="-3"/>
            <a:ext cx="9144000" cy="6867331"/>
          </a:xfrm>
          <a:prstGeom prst="rect">
            <a:avLst/>
          </a:prstGeom>
        </p:spPr>
      </p:pic>
    </p:spTree>
    <p:extLst>
      <p:ext uri="{BB962C8B-B14F-4D97-AF65-F5344CB8AC3E}">
        <p14:creationId xmlns:p14="http://schemas.microsoft.com/office/powerpoint/2010/main" val="3644274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8F37C5-7A9C-8A46-9AF9-4B5148F14A74}"/>
              </a:ext>
            </a:extLst>
          </p:cNvPr>
          <p:cNvPicPr>
            <a:picLocks noChangeAspect="1"/>
          </p:cNvPicPr>
          <p:nvPr userDrawn="1"/>
        </p:nvPicPr>
        <p:blipFill>
          <a:blip r:embed="rId2"/>
          <a:srcRect/>
          <a:stretch/>
        </p:blipFill>
        <p:spPr>
          <a:xfrm>
            <a:off x="100251" y="5698959"/>
            <a:ext cx="3511096" cy="1063029"/>
          </a:xfrm>
          <a:prstGeom prst="rect">
            <a:avLst/>
          </a:prstGeom>
        </p:spPr>
      </p:pic>
    </p:spTree>
    <p:extLst>
      <p:ext uri="{BB962C8B-B14F-4D97-AF65-F5344CB8AC3E}">
        <p14:creationId xmlns:p14="http://schemas.microsoft.com/office/powerpoint/2010/main" val="1898293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861811E-31C3-D946-8592-4022192F4687}"/>
              </a:ext>
            </a:extLst>
          </p:cNvPr>
          <p:cNvSpPr/>
          <p:nvPr userDrawn="1"/>
        </p:nvSpPr>
        <p:spPr>
          <a:xfrm>
            <a:off x="-1392756" y="-5025180"/>
            <a:ext cx="6832600" cy="6832600"/>
          </a:xfrm>
          <a:prstGeom prst="ellipse">
            <a:avLst/>
          </a:prstGeom>
          <a:solidFill>
            <a:srgbClr val="4203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65611E0-291C-AC49-821A-0662DF56E83D}"/>
              </a:ext>
            </a:extLst>
          </p:cNvPr>
          <p:cNvPicPr>
            <a:picLocks noChangeAspect="1"/>
          </p:cNvPicPr>
          <p:nvPr userDrawn="1"/>
        </p:nvPicPr>
        <p:blipFill>
          <a:blip r:embed="rId2"/>
          <a:stretch>
            <a:fillRect/>
          </a:stretch>
        </p:blipFill>
        <p:spPr>
          <a:xfrm>
            <a:off x="0" y="0"/>
            <a:ext cx="9144000" cy="6867331"/>
          </a:xfrm>
          <a:prstGeom prst="rect">
            <a:avLst/>
          </a:prstGeom>
        </p:spPr>
      </p:pic>
      <p:pic>
        <p:nvPicPr>
          <p:cNvPr id="6" name="Picture 5">
            <a:extLst>
              <a:ext uri="{FF2B5EF4-FFF2-40B4-BE49-F238E27FC236}">
                <a16:creationId xmlns:a16="http://schemas.microsoft.com/office/drawing/2014/main" id="{02516689-9E75-5846-A018-DF2B061E02BC}"/>
              </a:ext>
            </a:extLst>
          </p:cNvPr>
          <p:cNvPicPr>
            <a:picLocks noChangeAspect="1"/>
          </p:cNvPicPr>
          <p:nvPr userDrawn="1"/>
        </p:nvPicPr>
        <p:blipFill>
          <a:blip r:embed="rId3"/>
          <a:srcRect/>
          <a:stretch/>
        </p:blipFill>
        <p:spPr>
          <a:xfrm>
            <a:off x="100251" y="5698959"/>
            <a:ext cx="3511096" cy="1063029"/>
          </a:xfrm>
          <a:prstGeom prst="rect">
            <a:avLst/>
          </a:prstGeom>
        </p:spPr>
      </p:pic>
    </p:spTree>
    <p:extLst>
      <p:ext uri="{BB962C8B-B14F-4D97-AF65-F5344CB8AC3E}">
        <p14:creationId xmlns:p14="http://schemas.microsoft.com/office/powerpoint/2010/main" val="2385534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8F1B9117-E162-B845-B72F-D70585D74BDD}"/>
              </a:ext>
            </a:extLst>
          </p:cNvPr>
          <p:cNvSpPr/>
          <p:nvPr userDrawn="1"/>
        </p:nvSpPr>
        <p:spPr>
          <a:xfrm>
            <a:off x="-2168008" y="-5164327"/>
            <a:ext cx="6832600" cy="6832600"/>
          </a:xfrm>
          <a:prstGeom prst="ellipse">
            <a:avLst/>
          </a:prstGeom>
          <a:solidFill>
            <a:srgbClr val="4203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8E018A1D-4801-CF4D-B59F-8AF8B138445A}"/>
              </a:ext>
            </a:extLst>
          </p:cNvPr>
          <p:cNvPicPr>
            <a:picLocks noChangeAspect="1"/>
          </p:cNvPicPr>
          <p:nvPr userDrawn="1"/>
        </p:nvPicPr>
        <p:blipFill>
          <a:blip r:embed="rId2"/>
          <a:stretch>
            <a:fillRect/>
          </a:stretch>
        </p:blipFill>
        <p:spPr>
          <a:xfrm>
            <a:off x="0" y="-1"/>
            <a:ext cx="9144000" cy="6867331"/>
          </a:xfrm>
          <a:prstGeom prst="rect">
            <a:avLst/>
          </a:prstGeom>
        </p:spPr>
      </p:pic>
      <p:pic>
        <p:nvPicPr>
          <p:cNvPr id="8" name="Picture 7">
            <a:extLst>
              <a:ext uri="{FF2B5EF4-FFF2-40B4-BE49-F238E27FC236}">
                <a16:creationId xmlns:a16="http://schemas.microsoft.com/office/drawing/2014/main" id="{711AEFDC-A072-5A4D-9F4A-8B14AE99A51B}"/>
              </a:ext>
            </a:extLst>
          </p:cNvPr>
          <p:cNvPicPr>
            <a:picLocks noChangeAspect="1"/>
          </p:cNvPicPr>
          <p:nvPr userDrawn="1"/>
        </p:nvPicPr>
        <p:blipFill>
          <a:blip r:embed="rId3"/>
          <a:stretch>
            <a:fillRect/>
          </a:stretch>
        </p:blipFill>
        <p:spPr>
          <a:xfrm>
            <a:off x="0" y="-2"/>
            <a:ext cx="9144000" cy="6867331"/>
          </a:xfrm>
          <a:prstGeom prst="rect">
            <a:avLst/>
          </a:prstGeom>
        </p:spPr>
      </p:pic>
      <p:pic>
        <p:nvPicPr>
          <p:cNvPr id="9" name="Picture 8">
            <a:extLst>
              <a:ext uri="{FF2B5EF4-FFF2-40B4-BE49-F238E27FC236}">
                <a16:creationId xmlns:a16="http://schemas.microsoft.com/office/drawing/2014/main" id="{02C7B330-35D1-EB4F-BB53-433968289CAC}"/>
              </a:ext>
            </a:extLst>
          </p:cNvPr>
          <p:cNvPicPr>
            <a:picLocks noChangeAspect="1"/>
          </p:cNvPicPr>
          <p:nvPr userDrawn="1"/>
        </p:nvPicPr>
        <p:blipFill>
          <a:blip r:embed="rId4"/>
          <a:srcRect/>
          <a:stretch/>
        </p:blipFill>
        <p:spPr>
          <a:xfrm>
            <a:off x="100251" y="5698959"/>
            <a:ext cx="3511096" cy="1063029"/>
          </a:xfrm>
          <a:prstGeom prst="rect">
            <a:avLst/>
          </a:prstGeom>
        </p:spPr>
      </p:pic>
    </p:spTree>
    <p:extLst>
      <p:ext uri="{BB962C8B-B14F-4D97-AF65-F5344CB8AC3E}">
        <p14:creationId xmlns:p14="http://schemas.microsoft.com/office/powerpoint/2010/main" val="3991448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8F1B9117-E162-B845-B72F-D70585D74BDD}"/>
              </a:ext>
            </a:extLst>
          </p:cNvPr>
          <p:cNvSpPr/>
          <p:nvPr userDrawn="1"/>
        </p:nvSpPr>
        <p:spPr>
          <a:xfrm>
            <a:off x="-1658960" y="-5164327"/>
            <a:ext cx="6832600" cy="6832600"/>
          </a:xfrm>
          <a:prstGeom prst="ellipse">
            <a:avLst/>
          </a:prstGeom>
          <a:solidFill>
            <a:srgbClr val="4203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8E018A1D-4801-CF4D-B59F-8AF8B138445A}"/>
              </a:ext>
            </a:extLst>
          </p:cNvPr>
          <p:cNvPicPr>
            <a:picLocks noChangeAspect="1"/>
          </p:cNvPicPr>
          <p:nvPr userDrawn="1"/>
        </p:nvPicPr>
        <p:blipFill>
          <a:blip r:embed="rId2"/>
          <a:stretch>
            <a:fillRect/>
          </a:stretch>
        </p:blipFill>
        <p:spPr>
          <a:xfrm>
            <a:off x="0" y="-1"/>
            <a:ext cx="9144000" cy="6867330"/>
          </a:xfrm>
          <a:prstGeom prst="rect">
            <a:avLst/>
          </a:prstGeom>
        </p:spPr>
      </p:pic>
      <p:pic>
        <p:nvPicPr>
          <p:cNvPr id="7" name="Picture 6">
            <a:extLst>
              <a:ext uri="{FF2B5EF4-FFF2-40B4-BE49-F238E27FC236}">
                <a16:creationId xmlns:a16="http://schemas.microsoft.com/office/drawing/2014/main" id="{F7C3191B-A90B-3A48-9C17-59E7445D1F61}"/>
              </a:ext>
            </a:extLst>
          </p:cNvPr>
          <p:cNvPicPr>
            <a:picLocks noChangeAspect="1"/>
          </p:cNvPicPr>
          <p:nvPr userDrawn="1"/>
        </p:nvPicPr>
        <p:blipFill>
          <a:blip r:embed="rId3"/>
          <a:srcRect/>
          <a:stretch/>
        </p:blipFill>
        <p:spPr>
          <a:xfrm>
            <a:off x="100251" y="5698959"/>
            <a:ext cx="3511096" cy="1063029"/>
          </a:xfrm>
          <a:prstGeom prst="rect">
            <a:avLst/>
          </a:prstGeom>
        </p:spPr>
      </p:pic>
    </p:spTree>
    <p:extLst>
      <p:ext uri="{BB962C8B-B14F-4D97-AF65-F5344CB8AC3E}">
        <p14:creationId xmlns:p14="http://schemas.microsoft.com/office/powerpoint/2010/main" val="2740086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578C6547-0E2D-2941-AA7C-21DC1AD01138}"/>
              </a:ext>
            </a:extLst>
          </p:cNvPr>
          <p:cNvSpPr/>
          <p:nvPr userDrawn="1"/>
        </p:nvSpPr>
        <p:spPr>
          <a:xfrm>
            <a:off x="-2168008" y="-5164327"/>
            <a:ext cx="6832600" cy="6832600"/>
          </a:xfrm>
          <a:prstGeom prst="ellipse">
            <a:avLst/>
          </a:prstGeom>
          <a:solidFill>
            <a:srgbClr val="4203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0FD2A05-4BBD-8748-8087-7AE382E66ADC}"/>
              </a:ext>
            </a:extLst>
          </p:cNvPr>
          <p:cNvPicPr>
            <a:picLocks noChangeAspect="1"/>
          </p:cNvPicPr>
          <p:nvPr userDrawn="1"/>
        </p:nvPicPr>
        <p:blipFill>
          <a:blip r:embed="rId2"/>
          <a:stretch>
            <a:fillRect/>
          </a:stretch>
        </p:blipFill>
        <p:spPr>
          <a:xfrm>
            <a:off x="0" y="-1"/>
            <a:ext cx="9143999" cy="6867330"/>
          </a:xfrm>
          <a:prstGeom prst="rect">
            <a:avLst/>
          </a:prstGeom>
        </p:spPr>
      </p:pic>
      <p:pic>
        <p:nvPicPr>
          <p:cNvPr id="6" name="Picture 5">
            <a:extLst>
              <a:ext uri="{FF2B5EF4-FFF2-40B4-BE49-F238E27FC236}">
                <a16:creationId xmlns:a16="http://schemas.microsoft.com/office/drawing/2014/main" id="{6544D0F9-3919-E74C-BB57-30652A5CFC21}"/>
              </a:ext>
            </a:extLst>
          </p:cNvPr>
          <p:cNvPicPr>
            <a:picLocks noChangeAspect="1"/>
          </p:cNvPicPr>
          <p:nvPr userDrawn="1"/>
        </p:nvPicPr>
        <p:blipFill>
          <a:blip r:embed="rId3"/>
          <a:srcRect/>
          <a:stretch/>
        </p:blipFill>
        <p:spPr>
          <a:xfrm>
            <a:off x="100251" y="5698959"/>
            <a:ext cx="3511096" cy="1063029"/>
          </a:xfrm>
          <a:prstGeom prst="rect">
            <a:avLst/>
          </a:prstGeom>
        </p:spPr>
      </p:pic>
    </p:spTree>
    <p:extLst>
      <p:ext uri="{BB962C8B-B14F-4D97-AF65-F5344CB8AC3E}">
        <p14:creationId xmlns:p14="http://schemas.microsoft.com/office/powerpoint/2010/main" val="329708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671D2366-95AC-5A4B-9A10-D3E176712B6B}"/>
              </a:ext>
            </a:extLst>
          </p:cNvPr>
          <p:cNvSpPr/>
          <p:nvPr userDrawn="1"/>
        </p:nvSpPr>
        <p:spPr>
          <a:xfrm>
            <a:off x="-2168008" y="-5164327"/>
            <a:ext cx="6832600" cy="6832600"/>
          </a:xfrm>
          <a:prstGeom prst="ellipse">
            <a:avLst/>
          </a:prstGeom>
          <a:solidFill>
            <a:srgbClr val="4203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943B1C3-ABD0-7B4F-974A-F58CC25C9422}"/>
              </a:ext>
            </a:extLst>
          </p:cNvPr>
          <p:cNvPicPr>
            <a:picLocks noChangeAspect="1"/>
          </p:cNvPicPr>
          <p:nvPr userDrawn="1"/>
        </p:nvPicPr>
        <p:blipFill>
          <a:blip r:embed="rId2"/>
          <a:stretch>
            <a:fillRect/>
          </a:stretch>
        </p:blipFill>
        <p:spPr>
          <a:xfrm>
            <a:off x="0" y="0"/>
            <a:ext cx="9144000" cy="6867330"/>
          </a:xfrm>
          <a:prstGeom prst="rect">
            <a:avLst/>
          </a:prstGeom>
        </p:spPr>
      </p:pic>
      <p:pic>
        <p:nvPicPr>
          <p:cNvPr id="7" name="Picture 6">
            <a:extLst>
              <a:ext uri="{FF2B5EF4-FFF2-40B4-BE49-F238E27FC236}">
                <a16:creationId xmlns:a16="http://schemas.microsoft.com/office/drawing/2014/main" id="{C627B53A-5357-5B41-8E17-0ABCA266A8E3}"/>
              </a:ext>
            </a:extLst>
          </p:cNvPr>
          <p:cNvPicPr>
            <a:picLocks noChangeAspect="1"/>
          </p:cNvPicPr>
          <p:nvPr userDrawn="1"/>
        </p:nvPicPr>
        <p:blipFill>
          <a:blip r:embed="rId3"/>
          <a:srcRect/>
          <a:stretch/>
        </p:blipFill>
        <p:spPr>
          <a:xfrm>
            <a:off x="100251" y="5698959"/>
            <a:ext cx="3511096" cy="1063029"/>
          </a:xfrm>
          <a:prstGeom prst="rect">
            <a:avLst/>
          </a:prstGeom>
        </p:spPr>
      </p:pic>
    </p:spTree>
    <p:extLst>
      <p:ext uri="{BB962C8B-B14F-4D97-AF65-F5344CB8AC3E}">
        <p14:creationId xmlns:p14="http://schemas.microsoft.com/office/powerpoint/2010/main" val="3632486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671D2366-95AC-5A4B-9A10-D3E176712B6B}"/>
              </a:ext>
            </a:extLst>
          </p:cNvPr>
          <p:cNvSpPr/>
          <p:nvPr userDrawn="1"/>
        </p:nvSpPr>
        <p:spPr>
          <a:xfrm>
            <a:off x="-2168008" y="-5164327"/>
            <a:ext cx="6832600" cy="6832600"/>
          </a:xfrm>
          <a:prstGeom prst="ellipse">
            <a:avLst/>
          </a:prstGeom>
          <a:solidFill>
            <a:srgbClr val="4203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943B1C3-ABD0-7B4F-974A-F58CC25C9422}"/>
              </a:ext>
            </a:extLst>
          </p:cNvPr>
          <p:cNvPicPr>
            <a:picLocks noChangeAspect="1"/>
          </p:cNvPicPr>
          <p:nvPr userDrawn="1"/>
        </p:nvPicPr>
        <p:blipFill>
          <a:blip r:embed="rId2"/>
          <a:srcRect/>
          <a:stretch/>
        </p:blipFill>
        <p:spPr>
          <a:xfrm>
            <a:off x="0" y="4665"/>
            <a:ext cx="9144000" cy="6858000"/>
          </a:xfrm>
          <a:prstGeom prst="rect">
            <a:avLst/>
          </a:prstGeom>
        </p:spPr>
      </p:pic>
      <p:pic>
        <p:nvPicPr>
          <p:cNvPr id="7" name="Picture 6">
            <a:extLst>
              <a:ext uri="{FF2B5EF4-FFF2-40B4-BE49-F238E27FC236}">
                <a16:creationId xmlns:a16="http://schemas.microsoft.com/office/drawing/2014/main" id="{C627B53A-5357-5B41-8E17-0ABCA266A8E3}"/>
              </a:ext>
            </a:extLst>
          </p:cNvPr>
          <p:cNvPicPr>
            <a:picLocks noChangeAspect="1"/>
          </p:cNvPicPr>
          <p:nvPr userDrawn="1"/>
        </p:nvPicPr>
        <p:blipFill>
          <a:blip r:embed="rId3"/>
          <a:srcRect/>
          <a:stretch/>
        </p:blipFill>
        <p:spPr>
          <a:xfrm>
            <a:off x="100251" y="5698959"/>
            <a:ext cx="3511096" cy="1063029"/>
          </a:xfrm>
          <a:prstGeom prst="rect">
            <a:avLst/>
          </a:prstGeom>
        </p:spPr>
      </p:pic>
    </p:spTree>
    <p:extLst>
      <p:ext uri="{BB962C8B-B14F-4D97-AF65-F5344CB8AC3E}">
        <p14:creationId xmlns:p14="http://schemas.microsoft.com/office/powerpoint/2010/main" val="182286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A9D190F-9F0B-4544-8EDB-0AED98CB53E0}"/>
              </a:ext>
            </a:extLst>
          </p:cNvPr>
          <p:cNvSpPr/>
          <p:nvPr userDrawn="1"/>
        </p:nvSpPr>
        <p:spPr>
          <a:xfrm>
            <a:off x="-1392756" y="-5025180"/>
            <a:ext cx="6832600" cy="6832600"/>
          </a:xfrm>
          <a:prstGeom prst="ellipse">
            <a:avLst/>
          </a:prstGeom>
          <a:solidFill>
            <a:srgbClr val="4203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60DE0B6-5B1B-FF43-9077-8184690C81B2}"/>
              </a:ext>
            </a:extLst>
          </p:cNvPr>
          <p:cNvPicPr>
            <a:picLocks noChangeAspect="1"/>
          </p:cNvPicPr>
          <p:nvPr userDrawn="1"/>
        </p:nvPicPr>
        <p:blipFill rotWithShape="1">
          <a:blip r:embed="rId2"/>
          <a:srcRect r="5995"/>
          <a:stretch/>
        </p:blipFill>
        <p:spPr>
          <a:xfrm>
            <a:off x="548174" y="-2"/>
            <a:ext cx="8595826" cy="6867331"/>
          </a:xfrm>
          <a:prstGeom prst="rect">
            <a:avLst/>
          </a:prstGeom>
        </p:spPr>
      </p:pic>
      <p:pic>
        <p:nvPicPr>
          <p:cNvPr id="3" name="Picture 2">
            <a:extLst>
              <a:ext uri="{FF2B5EF4-FFF2-40B4-BE49-F238E27FC236}">
                <a16:creationId xmlns:a16="http://schemas.microsoft.com/office/drawing/2014/main" id="{5F84A5A7-F338-E141-B490-DF1150F1BF6C}"/>
              </a:ext>
            </a:extLst>
          </p:cNvPr>
          <p:cNvPicPr>
            <a:picLocks noChangeAspect="1"/>
          </p:cNvPicPr>
          <p:nvPr userDrawn="1"/>
        </p:nvPicPr>
        <p:blipFill>
          <a:blip r:embed="rId3"/>
          <a:stretch>
            <a:fillRect/>
          </a:stretch>
        </p:blipFill>
        <p:spPr>
          <a:xfrm>
            <a:off x="0" y="-3"/>
            <a:ext cx="9144000" cy="6867331"/>
          </a:xfrm>
          <a:prstGeom prst="rect">
            <a:avLst/>
          </a:prstGeom>
        </p:spPr>
      </p:pic>
      <p:pic>
        <p:nvPicPr>
          <p:cNvPr id="7" name="Picture 6">
            <a:extLst>
              <a:ext uri="{FF2B5EF4-FFF2-40B4-BE49-F238E27FC236}">
                <a16:creationId xmlns:a16="http://schemas.microsoft.com/office/drawing/2014/main" id="{64BC7FAF-F1C3-6F4D-8888-ADA479D56B4A}"/>
              </a:ext>
            </a:extLst>
          </p:cNvPr>
          <p:cNvPicPr>
            <a:picLocks noChangeAspect="1"/>
          </p:cNvPicPr>
          <p:nvPr userDrawn="1"/>
        </p:nvPicPr>
        <p:blipFill>
          <a:blip r:embed="rId4"/>
          <a:srcRect/>
          <a:stretch/>
        </p:blipFill>
        <p:spPr>
          <a:xfrm>
            <a:off x="100251" y="5698959"/>
            <a:ext cx="3511096" cy="1063029"/>
          </a:xfrm>
          <a:prstGeom prst="rect">
            <a:avLst/>
          </a:prstGeom>
        </p:spPr>
      </p:pic>
    </p:spTree>
    <p:extLst>
      <p:ext uri="{BB962C8B-B14F-4D97-AF65-F5344CB8AC3E}">
        <p14:creationId xmlns:p14="http://schemas.microsoft.com/office/powerpoint/2010/main" val="3185629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907A54-0358-7541-98A1-F6C0835CE070}" type="datetimeFigureOut">
              <a:rPr lang="en-US" smtClean="0"/>
              <a:t>3/26/2020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45117-E9B5-A94B-8BF1-4507500D6844}" type="slidenum">
              <a:rPr lang="en-US" smtClean="0"/>
              <a:t>‹#›</a:t>
            </a:fld>
            <a:endParaRPr lang="en-US" dirty="0"/>
          </a:p>
        </p:txBody>
      </p:sp>
    </p:spTree>
    <p:extLst>
      <p:ext uri="{BB962C8B-B14F-4D97-AF65-F5344CB8AC3E}">
        <p14:creationId xmlns:p14="http://schemas.microsoft.com/office/powerpoint/2010/main" val="2874233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7" r:id="rId4"/>
    <p:sldLayoutId id="2147483668" r:id="rId5"/>
    <p:sldLayoutId id="2147483666" r:id="rId6"/>
    <p:sldLayoutId id="2147483664" r:id="rId7"/>
    <p:sldLayoutId id="2147483669" r:id="rId8"/>
    <p:sldLayoutId id="2147483665"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2.png"/><Relationship Id="rId4" Type="http://schemas.openxmlformats.org/officeDocument/2006/relationships/image" Target="../media/image12.png"/><Relationship Id="rId9"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9.png"/><Relationship Id="rId10" Type="http://schemas.openxmlformats.org/officeDocument/2006/relationships/image" Target="../media/image15.png"/><Relationship Id="rId4" Type="http://schemas.openxmlformats.org/officeDocument/2006/relationships/hyperlink" Target="https://youtu.be/gSVdpAfIxnQ" TargetMode="Externa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13CB8087-80CE-5E4D-8F93-ED2913D5038C}"/>
              </a:ext>
            </a:extLst>
          </p:cNvPr>
          <p:cNvGrpSpPr/>
          <p:nvPr/>
        </p:nvGrpSpPr>
        <p:grpSpPr>
          <a:xfrm>
            <a:off x="4552738" y="543342"/>
            <a:ext cx="4224528" cy="2054084"/>
            <a:chOff x="450051" y="2326562"/>
            <a:chExt cx="3286539" cy="2319130"/>
          </a:xfrm>
          <a:solidFill>
            <a:srgbClr val="4203BF"/>
          </a:solidFill>
        </p:grpSpPr>
        <p:sp>
          <p:nvSpPr>
            <p:cNvPr id="31" name="Rounded Rectangle 30">
              <a:extLst>
                <a:ext uri="{FF2B5EF4-FFF2-40B4-BE49-F238E27FC236}">
                  <a16:creationId xmlns:a16="http://schemas.microsoft.com/office/drawing/2014/main" id="{465FDEAB-2B5E-EC4D-AEA5-7A61D5D2138F}"/>
                </a:ext>
              </a:extLst>
            </p:cNvPr>
            <p:cNvSpPr/>
            <p:nvPr/>
          </p:nvSpPr>
          <p:spPr>
            <a:xfrm>
              <a:off x="450051" y="2326562"/>
              <a:ext cx="3286539" cy="2319130"/>
            </a:xfrm>
            <a:prstGeom prst="roundRect">
              <a:avLst>
                <a:gd name="adj" fmla="val 638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FA2E587-1F8C-E047-B56C-24321BB8982E}"/>
                </a:ext>
              </a:extLst>
            </p:cNvPr>
            <p:cNvSpPr/>
            <p:nvPr/>
          </p:nvSpPr>
          <p:spPr>
            <a:xfrm>
              <a:off x="3114261" y="4115605"/>
              <a:ext cx="622329" cy="5300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961CA75-F0A6-DB42-9B63-DBA36E28E63F}"/>
              </a:ext>
            </a:extLst>
          </p:cNvPr>
          <p:cNvGrpSpPr/>
          <p:nvPr/>
        </p:nvGrpSpPr>
        <p:grpSpPr>
          <a:xfrm>
            <a:off x="340507" y="543341"/>
            <a:ext cx="4083885" cy="3430773"/>
            <a:chOff x="450051" y="2326562"/>
            <a:chExt cx="3286539" cy="2319130"/>
          </a:xfrm>
          <a:solidFill>
            <a:schemeClr val="accent1"/>
          </a:solidFill>
        </p:grpSpPr>
        <p:sp>
          <p:nvSpPr>
            <p:cNvPr id="34" name="Rounded Rectangle 33">
              <a:extLst>
                <a:ext uri="{FF2B5EF4-FFF2-40B4-BE49-F238E27FC236}">
                  <a16:creationId xmlns:a16="http://schemas.microsoft.com/office/drawing/2014/main" id="{C0CE0686-6705-AE4D-A4C0-12F3B37016F5}"/>
                </a:ext>
              </a:extLst>
            </p:cNvPr>
            <p:cNvSpPr/>
            <p:nvPr/>
          </p:nvSpPr>
          <p:spPr>
            <a:xfrm>
              <a:off x="450051" y="2326562"/>
              <a:ext cx="3286539" cy="2319130"/>
            </a:xfrm>
            <a:prstGeom prst="roundRect">
              <a:avLst>
                <a:gd name="adj" fmla="val 638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E68B6252-5FE0-B345-B9C9-C0453A1D384F}"/>
                </a:ext>
              </a:extLst>
            </p:cNvPr>
            <p:cNvSpPr/>
            <p:nvPr/>
          </p:nvSpPr>
          <p:spPr>
            <a:xfrm>
              <a:off x="3114261" y="4115605"/>
              <a:ext cx="622329" cy="5300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B2C4A344-2540-C747-8FB4-9A5CFA94089A}"/>
              </a:ext>
            </a:extLst>
          </p:cNvPr>
          <p:cNvGrpSpPr/>
          <p:nvPr/>
        </p:nvGrpSpPr>
        <p:grpSpPr>
          <a:xfrm>
            <a:off x="4552738" y="2693603"/>
            <a:ext cx="4224528" cy="2588672"/>
            <a:chOff x="450051" y="2326562"/>
            <a:chExt cx="3286539" cy="2319130"/>
          </a:xfrm>
          <a:solidFill>
            <a:schemeClr val="accent6"/>
          </a:solidFill>
        </p:grpSpPr>
        <p:sp>
          <p:nvSpPr>
            <p:cNvPr id="37" name="Rounded Rectangle 36">
              <a:extLst>
                <a:ext uri="{FF2B5EF4-FFF2-40B4-BE49-F238E27FC236}">
                  <a16:creationId xmlns:a16="http://schemas.microsoft.com/office/drawing/2014/main" id="{73F13349-A768-8449-BA4D-519214E59C88}"/>
                </a:ext>
              </a:extLst>
            </p:cNvPr>
            <p:cNvSpPr/>
            <p:nvPr/>
          </p:nvSpPr>
          <p:spPr>
            <a:xfrm>
              <a:off x="450051" y="2326562"/>
              <a:ext cx="3286539" cy="2319130"/>
            </a:xfrm>
            <a:prstGeom prst="roundRect">
              <a:avLst>
                <a:gd name="adj" fmla="val 638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50A8CF4-1C89-1D41-896B-3E729D30D52B}"/>
                </a:ext>
              </a:extLst>
            </p:cNvPr>
            <p:cNvSpPr/>
            <p:nvPr/>
          </p:nvSpPr>
          <p:spPr>
            <a:xfrm>
              <a:off x="3114261" y="4115605"/>
              <a:ext cx="622329" cy="5300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Rectangle 38">
            <a:extLst>
              <a:ext uri="{FF2B5EF4-FFF2-40B4-BE49-F238E27FC236}">
                <a16:creationId xmlns:a16="http://schemas.microsoft.com/office/drawing/2014/main" id="{3EA2A204-5C87-EF40-B2C2-661D898C4C1D}"/>
              </a:ext>
            </a:extLst>
          </p:cNvPr>
          <p:cNvSpPr/>
          <p:nvPr/>
        </p:nvSpPr>
        <p:spPr>
          <a:xfrm>
            <a:off x="439635" y="558067"/>
            <a:ext cx="3984756" cy="3308598"/>
          </a:xfrm>
          <a:prstGeom prst="rect">
            <a:avLst/>
          </a:prstGeom>
        </p:spPr>
        <p:txBody>
          <a:bodyPr wrap="square">
            <a:spAutoFit/>
          </a:bodyPr>
          <a:lstStyle/>
          <a:p>
            <a:r>
              <a:rPr lang="en-GB" sz="1200" b="1" dirty="0">
                <a:solidFill>
                  <a:schemeClr val="bg1"/>
                </a:solidFill>
              </a:rPr>
              <a:t>Summary</a:t>
            </a:r>
          </a:p>
          <a:p>
            <a:pPr>
              <a:spcAft>
                <a:spcPts val="600"/>
              </a:spcAft>
            </a:pPr>
            <a:r>
              <a:rPr lang="en-GB" sz="1200" dirty="0">
                <a:solidFill>
                  <a:schemeClr val="bg1"/>
                </a:solidFill>
              </a:rPr>
              <a:t>This resource is centred round a short animation called </a:t>
            </a:r>
            <a:r>
              <a:rPr lang="en-GB" sz="1200" i="1" dirty="0">
                <a:solidFill>
                  <a:schemeClr val="bg1"/>
                </a:solidFill>
              </a:rPr>
              <a:t>The </a:t>
            </a:r>
            <a:r>
              <a:rPr lang="en-GB" sz="1200" i="1" dirty="0" err="1">
                <a:solidFill>
                  <a:schemeClr val="bg1"/>
                </a:solidFill>
              </a:rPr>
              <a:t>Trummies</a:t>
            </a:r>
            <a:r>
              <a:rPr lang="en-GB" sz="1200" dirty="0">
                <a:solidFill>
                  <a:schemeClr val="bg1"/>
                </a:solidFill>
              </a:rPr>
              <a:t> which can be shared in assembly or circle time. It is designed to introduce the children to </a:t>
            </a:r>
            <a:br>
              <a:rPr lang="en-GB" sz="1200" dirty="0">
                <a:solidFill>
                  <a:schemeClr val="bg1"/>
                </a:solidFill>
              </a:rPr>
            </a:br>
            <a:r>
              <a:rPr lang="en-GB" sz="1200" dirty="0">
                <a:solidFill>
                  <a:schemeClr val="bg1"/>
                </a:solidFill>
              </a:rPr>
              <a:t>the idea of difference. Pupils will learn to appreciate </a:t>
            </a:r>
            <a:br>
              <a:rPr lang="en-GB" sz="1200" dirty="0">
                <a:solidFill>
                  <a:schemeClr val="bg1"/>
                </a:solidFill>
              </a:rPr>
            </a:br>
            <a:r>
              <a:rPr lang="en-GB" sz="1200" dirty="0">
                <a:solidFill>
                  <a:schemeClr val="bg1"/>
                </a:solidFill>
              </a:rPr>
              <a:t>and value difference within their school community. They will also be encouraged to think about what they can do to support those people in their community </a:t>
            </a:r>
            <a:br>
              <a:rPr lang="en-GB" sz="1200" dirty="0">
                <a:solidFill>
                  <a:schemeClr val="bg1"/>
                </a:solidFill>
              </a:rPr>
            </a:br>
            <a:r>
              <a:rPr lang="en-GB" sz="1200" dirty="0">
                <a:solidFill>
                  <a:schemeClr val="bg1"/>
                </a:solidFill>
              </a:rPr>
              <a:t>that are different.</a:t>
            </a:r>
          </a:p>
          <a:p>
            <a:pPr>
              <a:spcAft>
                <a:spcPts val="600"/>
              </a:spcAft>
            </a:pPr>
            <a:r>
              <a:rPr lang="en-GB" sz="1200" dirty="0">
                <a:solidFill>
                  <a:schemeClr val="bg1"/>
                </a:solidFill>
              </a:rPr>
              <a:t>Pupils will learn that there are a number of ways they can support pupils in their school. They will be introduced to ‘five good rules for autism-friendly schools’ and asked to think about these might work in their school. Follow-up activities are available, giving pupils an opportunity to explore the rules in more depth. You can download them from </a:t>
            </a:r>
            <a:r>
              <a:rPr lang="en-GB" sz="1200" b="1" dirty="0" err="1">
                <a:solidFill>
                  <a:schemeClr val="bg1"/>
                </a:solidFill>
              </a:rPr>
              <a:t>www.autism.org.uk</a:t>
            </a:r>
            <a:r>
              <a:rPr lang="en-GB" sz="1200" b="1" dirty="0">
                <a:solidFill>
                  <a:schemeClr val="bg1"/>
                </a:solidFill>
              </a:rPr>
              <a:t>/resources </a:t>
            </a:r>
          </a:p>
        </p:txBody>
      </p:sp>
      <p:sp>
        <p:nvSpPr>
          <p:cNvPr id="40" name="Rectangle 39">
            <a:extLst>
              <a:ext uri="{FF2B5EF4-FFF2-40B4-BE49-F238E27FC236}">
                <a16:creationId xmlns:a16="http://schemas.microsoft.com/office/drawing/2014/main" id="{4653BE8A-5FE3-8E40-94E3-15EE9C7B705C}"/>
              </a:ext>
            </a:extLst>
          </p:cNvPr>
          <p:cNvSpPr/>
          <p:nvPr/>
        </p:nvSpPr>
        <p:spPr>
          <a:xfrm>
            <a:off x="4731098" y="565919"/>
            <a:ext cx="3755493" cy="1908215"/>
          </a:xfrm>
          <a:prstGeom prst="rect">
            <a:avLst/>
          </a:prstGeom>
        </p:spPr>
        <p:txBody>
          <a:bodyPr wrap="square">
            <a:spAutoFit/>
          </a:bodyPr>
          <a:lstStyle/>
          <a:p>
            <a:r>
              <a:rPr lang="en-GB" sz="1200" b="1">
                <a:solidFill>
                  <a:schemeClr val="bg1"/>
                </a:solidFill>
              </a:rPr>
              <a:t>Objectives</a:t>
            </a:r>
          </a:p>
          <a:p>
            <a:pPr marL="285750" indent="-285750">
              <a:spcAft>
                <a:spcPts val="600"/>
              </a:spcAft>
              <a:buFont typeface="Arial" charset="0"/>
              <a:buChar char="•"/>
            </a:pPr>
            <a:r>
              <a:rPr lang="en-GB" sz="1200">
                <a:solidFill>
                  <a:schemeClr val="bg1"/>
                </a:solidFill>
              </a:rPr>
              <a:t>raise awareness about diversity; respect similarities and differences</a:t>
            </a:r>
          </a:p>
          <a:p>
            <a:pPr marL="285750" indent="-285750">
              <a:spcAft>
                <a:spcPts val="600"/>
              </a:spcAft>
              <a:buFont typeface="Arial" charset="0"/>
              <a:buChar char="•"/>
            </a:pPr>
            <a:r>
              <a:rPr lang="en-GB" sz="1200">
                <a:solidFill>
                  <a:schemeClr val="bg1"/>
                </a:solidFill>
              </a:rPr>
              <a:t>explore ideas/make suggestions about how </a:t>
            </a:r>
            <a:br>
              <a:rPr lang="en-GB" sz="1200">
                <a:solidFill>
                  <a:schemeClr val="bg1"/>
                </a:solidFill>
              </a:rPr>
            </a:br>
            <a:r>
              <a:rPr lang="en-GB" sz="1200">
                <a:solidFill>
                  <a:schemeClr val="bg1"/>
                </a:solidFill>
              </a:rPr>
              <a:t>best to support pupils with different needs </a:t>
            </a:r>
            <a:br>
              <a:rPr lang="en-GB" sz="1200">
                <a:solidFill>
                  <a:schemeClr val="bg1"/>
                </a:solidFill>
              </a:rPr>
            </a:br>
            <a:r>
              <a:rPr lang="en-GB" sz="1200">
                <a:solidFill>
                  <a:schemeClr val="bg1"/>
                </a:solidFill>
              </a:rPr>
              <a:t>at school</a:t>
            </a:r>
          </a:p>
          <a:p>
            <a:pPr marL="285750" indent="-285750">
              <a:spcAft>
                <a:spcPts val="600"/>
              </a:spcAft>
              <a:buFont typeface="Arial" charset="0"/>
              <a:buChar char="•"/>
            </a:pPr>
            <a:r>
              <a:rPr lang="en-GB" sz="1200">
                <a:solidFill>
                  <a:schemeClr val="bg1"/>
                </a:solidFill>
              </a:rPr>
              <a:t>inspire schools to bring their community together to raise awareness and funds for the National Autistic Society</a:t>
            </a:r>
          </a:p>
        </p:txBody>
      </p:sp>
      <p:sp>
        <p:nvSpPr>
          <p:cNvPr id="41" name="Rectangle 40">
            <a:extLst>
              <a:ext uri="{FF2B5EF4-FFF2-40B4-BE49-F238E27FC236}">
                <a16:creationId xmlns:a16="http://schemas.microsoft.com/office/drawing/2014/main" id="{28B58F62-15F6-694A-AB71-58A88FFA4FD4}"/>
              </a:ext>
            </a:extLst>
          </p:cNvPr>
          <p:cNvSpPr/>
          <p:nvPr/>
        </p:nvSpPr>
        <p:spPr>
          <a:xfrm>
            <a:off x="4731097" y="2746412"/>
            <a:ext cx="3755493" cy="2431435"/>
          </a:xfrm>
          <a:prstGeom prst="rect">
            <a:avLst/>
          </a:prstGeom>
        </p:spPr>
        <p:txBody>
          <a:bodyPr wrap="square">
            <a:spAutoFit/>
          </a:bodyPr>
          <a:lstStyle/>
          <a:p>
            <a:pPr>
              <a:spcAft>
                <a:spcPts val="600"/>
              </a:spcAft>
            </a:pPr>
            <a:r>
              <a:rPr lang="en-GB" sz="1200" b="1">
                <a:solidFill>
                  <a:schemeClr val="bg1"/>
                </a:solidFill>
              </a:rPr>
              <a:t>PSHE Curriculum links</a:t>
            </a:r>
          </a:p>
          <a:p>
            <a:pPr marL="285750" indent="-285750">
              <a:spcAft>
                <a:spcPts val="600"/>
              </a:spcAft>
              <a:buFont typeface="Arial" charset="0"/>
              <a:buChar char="•"/>
            </a:pPr>
            <a:r>
              <a:rPr lang="en-GB" sz="1200">
                <a:solidFill>
                  <a:schemeClr val="bg1"/>
                </a:solidFill>
              </a:rPr>
              <a:t>to identify and respect the differences and similarities between people </a:t>
            </a:r>
          </a:p>
          <a:p>
            <a:pPr marL="285750" indent="-285750">
              <a:spcAft>
                <a:spcPts val="600"/>
              </a:spcAft>
              <a:buFont typeface="Arial" charset="0"/>
              <a:buChar char="•"/>
            </a:pPr>
            <a:r>
              <a:rPr lang="en-GB" sz="1200">
                <a:solidFill>
                  <a:schemeClr val="bg1"/>
                </a:solidFill>
              </a:rPr>
              <a:t>that differences and similarities between </a:t>
            </a:r>
            <a:br>
              <a:rPr lang="en-GB" sz="1200">
                <a:solidFill>
                  <a:schemeClr val="bg1"/>
                </a:solidFill>
              </a:rPr>
            </a:br>
            <a:r>
              <a:rPr lang="en-GB" sz="1200">
                <a:solidFill>
                  <a:schemeClr val="bg1"/>
                </a:solidFill>
              </a:rPr>
              <a:t>people arise from a number of factors</a:t>
            </a:r>
          </a:p>
          <a:p>
            <a:pPr marL="285750" indent="-285750">
              <a:spcAft>
                <a:spcPts val="600"/>
              </a:spcAft>
              <a:buFont typeface="Arial" charset="0"/>
              <a:buChar char="•"/>
            </a:pPr>
            <a:r>
              <a:rPr lang="en-GB" sz="1200">
                <a:solidFill>
                  <a:schemeClr val="bg1"/>
                </a:solidFill>
              </a:rPr>
              <a:t>ways in which they are all unique; understand that there has never been and will never be another ‘them’ </a:t>
            </a:r>
          </a:p>
          <a:p>
            <a:pPr marL="285750" indent="-285750">
              <a:spcAft>
                <a:spcPts val="600"/>
              </a:spcAft>
              <a:buFont typeface="Arial" charset="0"/>
              <a:buChar char="•"/>
            </a:pPr>
            <a:r>
              <a:rPr lang="en-GB" sz="1200">
                <a:solidFill>
                  <a:schemeClr val="bg1"/>
                </a:solidFill>
              </a:rPr>
              <a:t>ways in which we are the same as all other people; what we have in common with </a:t>
            </a:r>
            <a:br>
              <a:rPr lang="en-GB" sz="1200">
                <a:solidFill>
                  <a:schemeClr val="bg1"/>
                </a:solidFill>
              </a:rPr>
            </a:br>
            <a:r>
              <a:rPr lang="en-GB" sz="1200">
                <a:solidFill>
                  <a:schemeClr val="bg1"/>
                </a:solidFill>
              </a:rPr>
              <a:t>everyone else</a:t>
            </a:r>
            <a:endParaRPr lang="en-GB" sz="1200" b="1">
              <a:solidFill>
                <a:schemeClr val="bg1"/>
              </a:solidFill>
            </a:endParaRPr>
          </a:p>
        </p:txBody>
      </p:sp>
      <p:sp>
        <p:nvSpPr>
          <p:cNvPr id="42" name="Rectangle 41">
            <a:extLst>
              <a:ext uri="{FF2B5EF4-FFF2-40B4-BE49-F238E27FC236}">
                <a16:creationId xmlns:a16="http://schemas.microsoft.com/office/drawing/2014/main" id="{613979ED-862A-6047-999B-93E47BBDBF74}"/>
              </a:ext>
            </a:extLst>
          </p:cNvPr>
          <p:cNvSpPr/>
          <p:nvPr/>
        </p:nvSpPr>
        <p:spPr>
          <a:xfrm>
            <a:off x="390071" y="139388"/>
            <a:ext cx="8488886" cy="307777"/>
          </a:xfrm>
          <a:prstGeom prst="rect">
            <a:avLst/>
          </a:prstGeom>
        </p:spPr>
        <p:txBody>
          <a:bodyPr wrap="square">
            <a:spAutoFit/>
          </a:bodyPr>
          <a:lstStyle/>
          <a:p>
            <a:pPr algn="ctr"/>
            <a:r>
              <a:rPr lang="en-US" sz="1400" b="1">
                <a:solidFill>
                  <a:schemeClr val="tx2"/>
                </a:solidFill>
              </a:rPr>
              <a:t>This slide is for teachers - not to be shown in assembly. Please show slides 2 - 5 only</a:t>
            </a:r>
          </a:p>
        </p:txBody>
      </p:sp>
      <p:grpSp>
        <p:nvGrpSpPr>
          <p:cNvPr id="43" name="Group 42">
            <a:extLst>
              <a:ext uri="{FF2B5EF4-FFF2-40B4-BE49-F238E27FC236}">
                <a16:creationId xmlns:a16="http://schemas.microsoft.com/office/drawing/2014/main" id="{E1E4DED6-CEC8-7E4E-94A9-468EF612C3DF}"/>
              </a:ext>
            </a:extLst>
          </p:cNvPr>
          <p:cNvGrpSpPr/>
          <p:nvPr/>
        </p:nvGrpSpPr>
        <p:grpSpPr>
          <a:xfrm>
            <a:off x="340506" y="4070291"/>
            <a:ext cx="4083885" cy="1646998"/>
            <a:chOff x="450051" y="2326562"/>
            <a:chExt cx="3286539" cy="2319130"/>
          </a:xfrm>
          <a:solidFill>
            <a:schemeClr val="accent5"/>
          </a:solidFill>
        </p:grpSpPr>
        <p:sp>
          <p:nvSpPr>
            <p:cNvPr id="44" name="Rounded Rectangle 43">
              <a:extLst>
                <a:ext uri="{FF2B5EF4-FFF2-40B4-BE49-F238E27FC236}">
                  <a16:creationId xmlns:a16="http://schemas.microsoft.com/office/drawing/2014/main" id="{76109222-0017-A24E-90BE-21523E64E2B5}"/>
                </a:ext>
              </a:extLst>
            </p:cNvPr>
            <p:cNvSpPr/>
            <p:nvPr/>
          </p:nvSpPr>
          <p:spPr>
            <a:xfrm>
              <a:off x="450051" y="2326562"/>
              <a:ext cx="3286539" cy="2319130"/>
            </a:xfrm>
            <a:prstGeom prst="roundRect">
              <a:avLst>
                <a:gd name="adj" fmla="val 151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A8DF92A-8559-9242-AFD3-258611D59CFB}"/>
                </a:ext>
              </a:extLst>
            </p:cNvPr>
            <p:cNvSpPr/>
            <p:nvPr/>
          </p:nvSpPr>
          <p:spPr>
            <a:xfrm>
              <a:off x="3114261" y="4115605"/>
              <a:ext cx="622329" cy="5300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a:extLst>
              <a:ext uri="{FF2B5EF4-FFF2-40B4-BE49-F238E27FC236}">
                <a16:creationId xmlns:a16="http://schemas.microsoft.com/office/drawing/2014/main" id="{BF946A60-60FB-7D44-9E8E-B033119FC73E}"/>
              </a:ext>
            </a:extLst>
          </p:cNvPr>
          <p:cNvSpPr/>
          <p:nvPr/>
        </p:nvSpPr>
        <p:spPr>
          <a:xfrm>
            <a:off x="439636" y="4121124"/>
            <a:ext cx="3984755" cy="1569660"/>
          </a:xfrm>
          <a:prstGeom prst="rect">
            <a:avLst/>
          </a:prstGeom>
        </p:spPr>
        <p:txBody>
          <a:bodyPr wrap="square">
            <a:spAutoFit/>
          </a:bodyPr>
          <a:lstStyle/>
          <a:p>
            <a:r>
              <a:rPr lang="en-GB" sz="1200" b="1">
                <a:solidFill>
                  <a:schemeClr val="bg1"/>
                </a:solidFill>
              </a:rPr>
              <a:t>Exploring autism               </a:t>
            </a:r>
          </a:p>
          <a:p>
            <a:r>
              <a:rPr lang="en-GB" sz="1200">
                <a:solidFill>
                  <a:schemeClr val="bg1"/>
                </a:solidFill>
              </a:rPr>
              <a:t>The Trummies display characteristics that autistic children have. Communication challenges, repetitive behaviour, intense interests, difficulty with change, sensory issues and intense anxiety. If you want to explore autism with your children, please do but be mindful of any children you have on the autism spectrum in your class. </a:t>
            </a:r>
            <a:endParaRPr lang="en-US" sz="1200">
              <a:solidFill>
                <a:schemeClr val="bg1"/>
              </a:solidFill>
            </a:endParaRPr>
          </a:p>
        </p:txBody>
      </p:sp>
      <p:grpSp>
        <p:nvGrpSpPr>
          <p:cNvPr id="19" name="Group 18">
            <a:extLst>
              <a:ext uri="{FF2B5EF4-FFF2-40B4-BE49-F238E27FC236}">
                <a16:creationId xmlns:a16="http://schemas.microsoft.com/office/drawing/2014/main" id="{4BC5EF53-8910-1B47-AEF7-0AD0B086143A}"/>
              </a:ext>
            </a:extLst>
          </p:cNvPr>
          <p:cNvGrpSpPr/>
          <p:nvPr/>
        </p:nvGrpSpPr>
        <p:grpSpPr>
          <a:xfrm>
            <a:off x="4551680" y="5378452"/>
            <a:ext cx="4224528" cy="1062105"/>
            <a:chOff x="450051" y="2326562"/>
            <a:chExt cx="3286539" cy="2319130"/>
          </a:xfrm>
          <a:solidFill>
            <a:schemeClr val="accent6"/>
          </a:solidFill>
        </p:grpSpPr>
        <p:sp>
          <p:nvSpPr>
            <p:cNvPr id="20" name="Rounded Rectangle 19">
              <a:extLst>
                <a:ext uri="{FF2B5EF4-FFF2-40B4-BE49-F238E27FC236}">
                  <a16:creationId xmlns:a16="http://schemas.microsoft.com/office/drawing/2014/main" id="{DE17520D-F725-0B4E-A6F6-2BA4DE986EB0}"/>
                </a:ext>
              </a:extLst>
            </p:cNvPr>
            <p:cNvSpPr/>
            <p:nvPr/>
          </p:nvSpPr>
          <p:spPr>
            <a:xfrm>
              <a:off x="450051" y="2326562"/>
              <a:ext cx="3286539" cy="2319130"/>
            </a:xfrm>
            <a:prstGeom prst="roundRect">
              <a:avLst>
                <a:gd name="adj" fmla="val 140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54BAEE-38FA-414E-B96C-4D3050FBE4B7}"/>
                </a:ext>
              </a:extLst>
            </p:cNvPr>
            <p:cNvSpPr/>
            <p:nvPr/>
          </p:nvSpPr>
          <p:spPr>
            <a:xfrm>
              <a:off x="3114261" y="4115605"/>
              <a:ext cx="622329" cy="5300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4939A6B2-C0C0-0446-947A-5830570038AF}"/>
              </a:ext>
            </a:extLst>
          </p:cNvPr>
          <p:cNvSpPr/>
          <p:nvPr/>
        </p:nvSpPr>
        <p:spPr>
          <a:xfrm>
            <a:off x="4750359" y="5484269"/>
            <a:ext cx="4025849" cy="830997"/>
          </a:xfrm>
          <a:prstGeom prst="rect">
            <a:avLst/>
          </a:prstGeom>
        </p:spPr>
        <p:txBody>
          <a:bodyPr wrap="square">
            <a:spAutoFit/>
          </a:bodyPr>
          <a:lstStyle/>
          <a:p>
            <a:pPr>
              <a:spcAft>
                <a:spcPts val="600"/>
              </a:spcAft>
            </a:pPr>
            <a:r>
              <a:rPr lang="en-GB" sz="1200">
                <a:solidFill>
                  <a:schemeClr val="bg1"/>
                </a:solidFill>
              </a:rPr>
              <a:t>If you want more information on autism, please visit </a:t>
            </a:r>
            <a:r>
              <a:rPr lang="en-GB" sz="1200" b="1" err="1">
                <a:solidFill>
                  <a:schemeClr val="bg1"/>
                </a:solidFill>
              </a:rPr>
              <a:t>www.autism.org.uk</a:t>
            </a:r>
            <a:r>
              <a:rPr lang="en-GB" sz="1200">
                <a:solidFill>
                  <a:schemeClr val="bg1"/>
                </a:solidFill>
              </a:rPr>
              <a:t>. And if you want regular updates about autism for teachers, sign up for our </a:t>
            </a:r>
            <a:r>
              <a:rPr lang="en-GB" sz="1200" err="1">
                <a:solidFill>
                  <a:schemeClr val="bg1"/>
                </a:solidFill>
              </a:rPr>
              <a:t>MyWorld</a:t>
            </a:r>
            <a:r>
              <a:rPr lang="en-GB" sz="1200">
                <a:solidFill>
                  <a:schemeClr val="bg1"/>
                </a:solidFill>
              </a:rPr>
              <a:t> newsletter at </a:t>
            </a:r>
            <a:r>
              <a:rPr lang="en-GB" sz="1200" b="1">
                <a:solidFill>
                  <a:schemeClr val="bg1"/>
                </a:solidFill>
              </a:rPr>
              <a:t>www.autism.org.uk/</a:t>
            </a:r>
            <a:r>
              <a:rPr lang="en-GB" sz="1200" b="1" err="1">
                <a:solidFill>
                  <a:schemeClr val="bg1"/>
                </a:solidFill>
              </a:rPr>
              <a:t>myworld</a:t>
            </a:r>
            <a:endParaRPr lang="en-GB" sz="1200" b="1">
              <a:solidFill>
                <a:schemeClr val="bg1"/>
              </a:solidFill>
            </a:endParaRPr>
          </a:p>
        </p:txBody>
      </p:sp>
    </p:spTree>
    <p:extLst>
      <p:ext uri="{BB962C8B-B14F-4D97-AF65-F5344CB8AC3E}">
        <p14:creationId xmlns:p14="http://schemas.microsoft.com/office/powerpoint/2010/main" val="2180053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6002EBF-9B28-BC4D-9E0F-A4B1DED030F4}"/>
              </a:ext>
            </a:extLst>
          </p:cNvPr>
          <p:cNvSpPr/>
          <p:nvPr/>
        </p:nvSpPr>
        <p:spPr>
          <a:xfrm>
            <a:off x="410683" y="6210226"/>
            <a:ext cx="2884713" cy="338554"/>
          </a:xfrm>
          <a:prstGeom prst="rect">
            <a:avLst/>
          </a:prstGeom>
        </p:spPr>
        <p:txBody>
          <a:bodyPr wrap="square">
            <a:spAutoFit/>
          </a:bodyPr>
          <a:lstStyle/>
          <a:p>
            <a:r>
              <a:rPr lang="en-GB" sz="800">
                <a:solidFill>
                  <a:schemeClr val="bg2">
                    <a:lumMod val="75000"/>
                  </a:schemeClr>
                </a:solidFill>
                <a:latin typeface="Arial" panose="020B0604020202020204" pitchFamily="34" charset="0"/>
                <a:cs typeface="Arial" panose="020B0604020202020204" pitchFamily="34" charset="0"/>
              </a:rPr>
              <a:t>The National Autistic Society is a charity registered in England and Wales (269425) and in Scotland (SC039427) </a:t>
            </a:r>
            <a:endParaRPr lang="en-GB" sz="800">
              <a:solidFill>
                <a:schemeClr val="bg2">
                  <a:lumMod val="75000"/>
                </a:schemeClr>
              </a:solidFill>
              <a:effectLst/>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6F16A804-7C80-4647-A200-409830636C48}"/>
              </a:ext>
            </a:extLst>
          </p:cNvPr>
          <p:cNvPicPr>
            <a:picLocks noChangeAspect="1"/>
          </p:cNvPicPr>
          <p:nvPr/>
        </p:nvPicPr>
        <p:blipFill>
          <a:blip r:embed="rId3"/>
          <a:stretch>
            <a:fillRect/>
          </a:stretch>
        </p:blipFill>
        <p:spPr>
          <a:xfrm>
            <a:off x="5483979" y="1860945"/>
            <a:ext cx="1714571" cy="1714571"/>
          </a:xfrm>
          <a:prstGeom prst="rect">
            <a:avLst/>
          </a:prstGeom>
        </p:spPr>
      </p:pic>
      <p:pic>
        <p:nvPicPr>
          <p:cNvPr id="14" name="Picture 13">
            <a:extLst>
              <a:ext uri="{FF2B5EF4-FFF2-40B4-BE49-F238E27FC236}">
                <a16:creationId xmlns:a16="http://schemas.microsoft.com/office/drawing/2014/main" id="{F62DC5C6-4293-AD4D-B7BA-188A002A1A87}"/>
              </a:ext>
            </a:extLst>
          </p:cNvPr>
          <p:cNvPicPr>
            <a:picLocks noChangeAspect="1"/>
          </p:cNvPicPr>
          <p:nvPr/>
        </p:nvPicPr>
        <p:blipFill>
          <a:blip r:embed="rId4"/>
          <a:stretch>
            <a:fillRect/>
          </a:stretch>
        </p:blipFill>
        <p:spPr>
          <a:xfrm>
            <a:off x="7120048" y="1871236"/>
            <a:ext cx="1714571" cy="1714571"/>
          </a:xfrm>
          <a:prstGeom prst="rect">
            <a:avLst/>
          </a:prstGeom>
        </p:spPr>
      </p:pic>
      <p:pic>
        <p:nvPicPr>
          <p:cNvPr id="15" name="Picture 14">
            <a:extLst>
              <a:ext uri="{FF2B5EF4-FFF2-40B4-BE49-F238E27FC236}">
                <a16:creationId xmlns:a16="http://schemas.microsoft.com/office/drawing/2014/main" id="{C9F37C6F-A8AE-744A-9856-4AE1CC1C76A7}"/>
              </a:ext>
            </a:extLst>
          </p:cNvPr>
          <p:cNvPicPr>
            <a:picLocks noChangeAspect="1"/>
          </p:cNvPicPr>
          <p:nvPr/>
        </p:nvPicPr>
        <p:blipFill>
          <a:blip r:embed="rId5"/>
          <a:stretch>
            <a:fillRect/>
          </a:stretch>
        </p:blipFill>
        <p:spPr>
          <a:xfrm>
            <a:off x="7120048" y="3313610"/>
            <a:ext cx="1714571" cy="1714571"/>
          </a:xfrm>
          <a:prstGeom prst="rect">
            <a:avLst/>
          </a:prstGeom>
        </p:spPr>
      </p:pic>
      <p:pic>
        <p:nvPicPr>
          <p:cNvPr id="16" name="Picture 15">
            <a:extLst>
              <a:ext uri="{FF2B5EF4-FFF2-40B4-BE49-F238E27FC236}">
                <a16:creationId xmlns:a16="http://schemas.microsoft.com/office/drawing/2014/main" id="{AE21AE5E-F374-CC42-83CD-0183AE42D3E1}"/>
              </a:ext>
            </a:extLst>
          </p:cNvPr>
          <p:cNvPicPr>
            <a:picLocks noChangeAspect="1"/>
          </p:cNvPicPr>
          <p:nvPr/>
        </p:nvPicPr>
        <p:blipFill>
          <a:blip r:embed="rId6"/>
          <a:stretch>
            <a:fillRect/>
          </a:stretch>
        </p:blipFill>
        <p:spPr>
          <a:xfrm>
            <a:off x="5483979" y="3317863"/>
            <a:ext cx="1714571" cy="1714571"/>
          </a:xfrm>
          <a:prstGeom prst="rect">
            <a:avLst/>
          </a:prstGeom>
        </p:spPr>
      </p:pic>
      <p:pic>
        <p:nvPicPr>
          <p:cNvPr id="17" name="Picture 16">
            <a:extLst>
              <a:ext uri="{FF2B5EF4-FFF2-40B4-BE49-F238E27FC236}">
                <a16:creationId xmlns:a16="http://schemas.microsoft.com/office/drawing/2014/main" id="{BB84B02A-1459-FC46-93CF-79378E4E914A}"/>
              </a:ext>
            </a:extLst>
          </p:cNvPr>
          <p:cNvPicPr>
            <a:picLocks noChangeAspect="1"/>
          </p:cNvPicPr>
          <p:nvPr/>
        </p:nvPicPr>
        <p:blipFill>
          <a:blip r:embed="rId7"/>
          <a:stretch>
            <a:fillRect/>
          </a:stretch>
        </p:blipFill>
        <p:spPr>
          <a:xfrm>
            <a:off x="5483979" y="4834209"/>
            <a:ext cx="1714571" cy="1714571"/>
          </a:xfrm>
          <a:prstGeom prst="rect">
            <a:avLst/>
          </a:prstGeom>
        </p:spPr>
      </p:pic>
      <p:pic>
        <p:nvPicPr>
          <p:cNvPr id="18" name="Picture 17">
            <a:extLst>
              <a:ext uri="{FF2B5EF4-FFF2-40B4-BE49-F238E27FC236}">
                <a16:creationId xmlns:a16="http://schemas.microsoft.com/office/drawing/2014/main" id="{BF5BC3EF-B10F-7D43-AEC0-9AB343F212CB}"/>
              </a:ext>
            </a:extLst>
          </p:cNvPr>
          <p:cNvPicPr>
            <a:picLocks noChangeAspect="1"/>
          </p:cNvPicPr>
          <p:nvPr/>
        </p:nvPicPr>
        <p:blipFill>
          <a:blip r:embed="rId8"/>
          <a:stretch>
            <a:fillRect/>
          </a:stretch>
        </p:blipFill>
        <p:spPr>
          <a:xfrm>
            <a:off x="7020258" y="4834209"/>
            <a:ext cx="1914150" cy="1714571"/>
          </a:xfrm>
          <a:prstGeom prst="rect">
            <a:avLst/>
          </a:prstGeom>
        </p:spPr>
      </p:pic>
      <p:sp>
        <p:nvSpPr>
          <p:cNvPr id="23" name="Rectangle 22">
            <a:extLst>
              <a:ext uri="{FF2B5EF4-FFF2-40B4-BE49-F238E27FC236}">
                <a16:creationId xmlns:a16="http://schemas.microsoft.com/office/drawing/2014/main" id="{13313006-3E1E-B842-981E-4F4E42487C70}"/>
              </a:ext>
            </a:extLst>
          </p:cNvPr>
          <p:cNvSpPr/>
          <p:nvPr/>
        </p:nvSpPr>
        <p:spPr>
          <a:xfrm>
            <a:off x="410684" y="5049126"/>
            <a:ext cx="1625934" cy="707886"/>
          </a:xfrm>
          <a:prstGeom prst="rect">
            <a:avLst/>
          </a:prstGeom>
        </p:spPr>
        <p:txBody>
          <a:bodyPr wrap="square">
            <a:spAutoFit/>
          </a:bodyPr>
          <a:lstStyle/>
          <a:p>
            <a:r>
              <a:rPr lang="en-US" sz="1000">
                <a:solidFill>
                  <a:schemeClr val="bg2">
                    <a:lumMod val="50000"/>
                  </a:schemeClr>
                </a:solidFill>
              </a:rPr>
              <a:t>Schools activity for World Autism Awareness Week, kindly sponsored by </a:t>
            </a:r>
            <a:r>
              <a:rPr lang="en-US" sz="1000" err="1">
                <a:solidFill>
                  <a:schemeClr val="bg2">
                    <a:lumMod val="50000"/>
                  </a:schemeClr>
                </a:solidFill>
              </a:rPr>
              <a:t>Axcis</a:t>
            </a:r>
            <a:r>
              <a:rPr lang="en-US" sz="1000">
                <a:solidFill>
                  <a:schemeClr val="bg2">
                    <a:lumMod val="50000"/>
                  </a:schemeClr>
                </a:solidFill>
              </a:rPr>
              <a:t> Education</a:t>
            </a:r>
          </a:p>
        </p:txBody>
      </p:sp>
      <p:pic>
        <p:nvPicPr>
          <p:cNvPr id="24" name="Picture 23">
            <a:extLst>
              <a:ext uri="{FF2B5EF4-FFF2-40B4-BE49-F238E27FC236}">
                <a16:creationId xmlns:a16="http://schemas.microsoft.com/office/drawing/2014/main" id="{EBA0B846-8E7E-5C4A-94B2-066D8DF006B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79959" y="4543950"/>
            <a:ext cx="884060" cy="505177"/>
          </a:xfrm>
          <a:prstGeom prst="rect">
            <a:avLst/>
          </a:prstGeom>
        </p:spPr>
      </p:pic>
      <p:pic>
        <p:nvPicPr>
          <p:cNvPr id="21" name="Picture 20">
            <a:extLst>
              <a:ext uri="{FF2B5EF4-FFF2-40B4-BE49-F238E27FC236}">
                <a16:creationId xmlns:a16="http://schemas.microsoft.com/office/drawing/2014/main" id="{51ADE83B-EA04-5344-83E2-E6DB2F5AE931}"/>
              </a:ext>
            </a:extLst>
          </p:cNvPr>
          <p:cNvPicPr>
            <a:picLocks noChangeAspect="1"/>
          </p:cNvPicPr>
          <p:nvPr/>
        </p:nvPicPr>
        <p:blipFill>
          <a:blip r:embed="rId10"/>
          <a:stretch>
            <a:fillRect/>
          </a:stretch>
        </p:blipFill>
        <p:spPr>
          <a:xfrm>
            <a:off x="-145657" y="-167179"/>
            <a:ext cx="5663083" cy="1714571"/>
          </a:xfrm>
          <a:prstGeom prst="rect">
            <a:avLst/>
          </a:prstGeom>
        </p:spPr>
      </p:pic>
    </p:spTree>
    <p:extLst>
      <p:ext uri="{BB962C8B-B14F-4D97-AF65-F5344CB8AC3E}">
        <p14:creationId xmlns:p14="http://schemas.microsoft.com/office/powerpoint/2010/main" val="233618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00E1198-71AC-424B-B666-9A84A8FDC099}"/>
              </a:ext>
            </a:extLst>
          </p:cNvPr>
          <p:cNvGrpSpPr/>
          <p:nvPr/>
        </p:nvGrpSpPr>
        <p:grpSpPr>
          <a:xfrm>
            <a:off x="1087540" y="2453280"/>
            <a:ext cx="6968919" cy="2378027"/>
            <a:chOff x="450051" y="2326562"/>
            <a:chExt cx="3286539" cy="2319130"/>
          </a:xfrm>
        </p:grpSpPr>
        <p:sp>
          <p:nvSpPr>
            <p:cNvPr id="7" name="Rounded Rectangle 6">
              <a:extLst>
                <a:ext uri="{FF2B5EF4-FFF2-40B4-BE49-F238E27FC236}">
                  <a16:creationId xmlns:a16="http://schemas.microsoft.com/office/drawing/2014/main" id="{F8F6FF96-76E7-C14A-8310-BB51BFEFBF60}"/>
                </a:ext>
              </a:extLst>
            </p:cNvPr>
            <p:cNvSpPr/>
            <p:nvPr/>
          </p:nvSpPr>
          <p:spPr>
            <a:xfrm>
              <a:off x="450051" y="2326562"/>
              <a:ext cx="3286539" cy="2319130"/>
            </a:xfrm>
            <a:prstGeom prst="roundRect">
              <a:avLst>
                <a:gd name="adj" fmla="val 638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6AF1A93-CDD7-A541-AA40-2DA8E07272DF}"/>
                </a:ext>
              </a:extLst>
            </p:cNvPr>
            <p:cNvSpPr/>
            <p:nvPr/>
          </p:nvSpPr>
          <p:spPr>
            <a:xfrm>
              <a:off x="3114261" y="4115605"/>
              <a:ext cx="622329" cy="5300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9A51F6EE-327C-5F4A-B9A8-D6BF9E8EAF84}"/>
              </a:ext>
            </a:extLst>
          </p:cNvPr>
          <p:cNvSpPr/>
          <p:nvPr/>
        </p:nvSpPr>
        <p:spPr>
          <a:xfrm>
            <a:off x="1289712" y="2765130"/>
            <a:ext cx="6564573" cy="1200329"/>
          </a:xfrm>
          <a:prstGeom prst="rect">
            <a:avLst/>
          </a:prstGeom>
        </p:spPr>
        <p:txBody>
          <a:bodyPr wrap="square">
            <a:spAutoFit/>
          </a:bodyPr>
          <a:lstStyle/>
          <a:p>
            <a:pPr algn="ctr">
              <a:spcAft>
                <a:spcPts val="0"/>
              </a:spcAft>
            </a:pPr>
            <a:r>
              <a:rPr lang="en-GB" sz="3600" b="1">
                <a:solidFill>
                  <a:schemeClr val="bg1"/>
                </a:solidFill>
                <a:latin typeface="Arial" panose="020B0604020202020204" pitchFamily="34" charset="0"/>
                <a:ea typeface="Calibri" panose="020F0502020204030204" pitchFamily="34" charset="0"/>
                <a:cs typeface="Tahoma" panose="020B0604030504040204" pitchFamily="34" charset="0"/>
              </a:rPr>
              <a:t>Five good rules for autism friendly schools.</a:t>
            </a:r>
          </a:p>
        </p:txBody>
      </p:sp>
    </p:spTree>
    <p:extLst>
      <p:ext uri="{BB962C8B-B14F-4D97-AF65-F5344CB8AC3E}">
        <p14:creationId xmlns:p14="http://schemas.microsoft.com/office/powerpoint/2010/main" val="400024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53B3EE-64B8-FB4F-B7F6-B474BD3C8203}"/>
              </a:ext>
            </a:extLst>
          </p:cNvPr>
          <p:cNvPicPr>
            <a:picLocks noChangeAspect="1"/>
          </p:cNvPicPr>
          <p:nvPr/>
        </p:nvPicPr>
        <p:blipFill>
          <a:blip r:embed="rId3"/>
          <a:stretch>
            <a:fillRect/>
          </a:stretch>
        </p:blipFill>
        <p:spPr>
          <a:xfrm>
            <a:off x="2327759" y="-357968"/>
            <a:ext cx="7315200" cy="6591300"/>
          </a:xfrm>
          <a:prstGeom prst="rect">
            <a:avLst/>
          </a:prstGeom>
        </p:spPr>
      </p:pic>
      <p:pic>
        <p:nvPicPr>
          <p:cNvPr id="16" name="Picture 15">
            <a:hlinkClick r:id="rId4"/>
            <a:extLst>
              <a:ext uri="{FF2B5EF4-FFF2-40B4-BE49-F238E27FC236}">
                <a16:creationId xmlns:a16="http://schemas.microsoft.com/office/drawing/2014/main" id="{A6BE53E8-E787-FE4B-B158-3DC4414DE9CB}"/>
              </a:ext>
            </a:extLst>
          </p:cNvPr>
          <p:cNvPicPr>
            <a:picLocks noChangeAspect="1"/>
          </p:cNvPicPr>
          <p:nvPr/>
        </p:nvPicPr>
        <p:blipFill>
          <a:blip r:embed="rId5"/>
          <a:stretch>
            <a:fillRect/>
          </a:stretch>
        </p:blipFill>
        <p:spPr>
          <a:xfrm>
            <a:off x="665105" y="2263513"/>
            <a:ext cx="2275174" cy="2275174"/>
          </a:xfrm>
          <a:prstGeom prst="rect">
            <a:avLst/>
          </a:prstGeom>
        </p:spPr>
      </p:pic>
      <p:sp>
        <p:nvSpPr>
          <p:cNvPr id="17" name="TextBox 16">
            <a:extLst>
              <a:ext uri="{FF2B5EF4-FFF2-40B4-BE49-F238E27FC236}">
                <a16:creationId xmlns:a16="http://schemas.microsoft.com/office/drawing/2014/main" id="{EC851EA8-A40B-3D40-95D0-A3210DC15D2A}"/>
              </a:ext>
            </a:extLst>
          </p:cNvPr>
          <p:cNvSpPr txBox="1"/>
          <p:nvPr/>
        </p:nvSpPr>
        <p:spPr>
          <a:xfrm>
            <a:off x="729365" y="4212236"/>
            <a:ext cx="2146654" cy="646331"/>
          </a:xfrm>
          <a:prstGeom prst="rect">
            <a:avLst/>
          </a:prstGeom>
          <a:noFill/>
        </p:spPr>
        <p:txBody>
          <a:bodyPr wrap="square" rtlCol="0">
            <a:spAutoFit/>
          </a:bodyPr>
          <a:lstStyle/>
          <a:p>
            <a:pPr algn="ctr"/>
            <a:r>
              <a:rPr lang="en-US" b="1">
                <a:solidFill>
                  <a:schemeClr val="tx2"/>
                </a:solidFill>
                <a:hlinkClick r:id="rId4"/>
              </a:rPr>
              <a:t>Click here</a:t>
            </a:r>
            <a:r>
              <a:rPr lang="en-US" b="1">
                <a:solidFill>
                  <a:schemeClr val="tx2"/>
                </a:solidFill>
              </a:rPr>
              <a:t> </a:t>
            </a:r>
            <a:r>
              <a:rPr lang="en-US">
                <a:solidFill>
                  <a:schemeClr val="tx2"/>
                </a:solidFill>
              </a:rPr>
              <a:t>to view Five Good Rules</a:t>
            </a:r>
          </a:p>
        </p:txBody>
      </p:sp>
      <p:pic>
        <p:nvPicPr>
          <p:cNvPr id="12" name="Picture 11">
            <a:extLst>
              <a:ext uri="{FF2B5EF4-FFF2-40B4-BE49-F238E27FC236}">
                <a16:creationId xmlns:a16="http://schemas.microsoft.com/office/drawing/2014/main" id="{B66B057A-0F9D-304B-91DE-13C064C1CDDC}"/>
              </a:ext>
            </a:extLst>
          </p:cNvPr>
          <p:cNvPicPr>
            <a:picLocks noChangeAspect="1"/>
          </p:cNvPicPr>
          <p:nvPr/>
        </p:nvPicPr>
        <p:blipFill>
          <a:blip r:embed="rId6"/>
          <a:stretch>
            <a:fillRect/>
          </a:stretch>
        </p:blipFill>
        <p:spPr>
          <a:xfrm>
            <a:off x="4073973" y="2584279"/>
            <a:ext cx="1248992" cy="1248992"/>
          </a:xfrm>
          <a:prstGeom prst="rect">
            <a:avLst/>
          </a:prstGeom>
        </p:spPr>
      </p:pic>
      <p:pic>
        <p:nvPicPr>
          <p:cNvPr id="13" name="Picture 12">
            <a:extLst>
              <a:ext uri="{FF2B5EF4-FFF2-40B4-BE49-F238E27FC236}">
                <a16:creationId xmlns:a16="http://schemas.microsoft.com/office/drawing/2014/main" id="{3710211D-F1F4-364C-A673-56685ED818BA}"/>
              </a:ext>
            </a:extLst>
          </p:cNvPr>
          <p:cNvPicPr>
            <a:picLocks noChangeAspect="1"/>
          </p:cNvPicPr>
          <p:nvPr/>
        </p:nvPicPr>
        <p:blipFill>
          <a:blip r:embed="rId7"/>
          <a:stretch>
            <a:fillRect/>
          </a:stretch>
        </p:blipFill>
        <p:spPr>
          <a:xfrm>
            <a:off x="5358629" y="2594570"/>
            <a:ext cx="1248992" cy="1248992"/>
          </a:xfrm>
          <a:prstGeom prst="rect">
            <a:avLst/>
          </a:prstGeom>
        </p:spPr>
      </p:pic>
      <p:pic>
        <p:nvPicPr>
          <p:cNvPr id="14" name="Picture 13">
            <a:extLst>
              <a:ext uri="{FF2B5EF4-FFF2-40B4-BE49-F238E27FC236}">
                <a16:creationId xmlns:a16="http://schemas.microsoft.com/office/drawing/2014/main" id="{F3D4DC4C-A21D-7443-BCD5-553FF1EA97C4}"/>
              </a:ext>
            </a:extLst>
          </p:cNvPr>
          <p:cNvPicPr>
            <a:picLocks noChangeAspect="1"/>
          </p:cNvPicPr>
          <p:nvPr/>
        </p:nvPicPr>
        <p:blipFill>
          <a:blip r:embed="rId8"/>
          <a:stretch>
            <a:fillRect/>
          </a:stretch>
        </p:blipFill>
        <p:spPr>
          <a:xfrm>
            <a:off x="4138082" y="3753605"/>
            <a:ext cx="1248992" cy="1248992"/>
          </a:xfrm>
          <a:prstGeom prst="rect">
            <a:avLst/>
          </a:prstGeom>
        </p:spPr>
      </p:pic>
      <p:pic>
        <p:nvPicPr>
          <p:cNvPr id="15" name="Picture 14">
            <a:extLst>
              <a:ext uri="{FF2B5EF4-FFF2-40B4-BE49-F238E27FC236}">
                <a16:creationId xmlns:a16="http://schemas.microsoft.com/office/drawing/2014/main" id="{C4F2870C-D5C0-E74D-9DDA-EB4850BD38A9}"/>
              </a:ext>
            </a:extLst>
          </p:cNvPr>
          <p:cNvPicPr>
            <a:picLocks noChangeAspect="1"/>
          </p:cNvPicPr>
          <p:nvPr/>
        </p:nvPicPr>
        <p:blipFill>
          <a:blip r:embed="rId9"/>
          <a:stretch>
            <a:fillRect/>
          </a:stretch>
        </p:blipFill>
        <p:spPr>
          <a:xfrm>
            <a:off x="6650561" y="2594570"/>
            <a:ext cx="1248992" cy="1248992"/>
          </a:xfrm>
          <a:prstGeom prst="rect">
            <a:avLst/>
          </a:prstGeom>
        </p:spPr>
      </p:pic>
      <p:pic>
        <p:nvPicPr>
          <p:cNvPr id="18" name="Picture 17">
            <a:extLst>
              <a:ext uri="{FF2B5EF4-FFF2-40B4-BE49-F238E27FC236}">
                <a16:creationId xmlns:a16="http://schemas.microsoft.com/office/drawing/2014/main" id="{FEA2F153-925F-9145-95A9-E0E7CB09EEF2}"/>
              </a:ext>
            </a:extLst>
          </p:cNvPr>
          <p:cNvPicPr>
            <a:picLocks noChangeAspect="1"/>
          </p:cNvPicPr>
          <p:nvPr/>
        </p:nvPicPr>
        <p:blipFill>
          <a:blip r:embed="rId10"/>
          <a:stretch>
            <a:fillRect/>
          </a:stretch>
        </p:blipFill>
        <p:spPr>
          <a:xfrm>
            <a:off x="5385283" y="3764578"/>
            <a:ext cx="1248992" cy="1248992"/>
          </a:xfrm>
          <a:prstGeom prst="rect">
            <a:avLst/>
          </a:prstGeom>
        </p:spPr>
      </p:pic>
      <p:pic>
        <p:nvPicPr>
          <p:cNvPr id="19" name="Picture 18">
            <a:extLst>
              <a:ext uri="{FF2B5EF4-FFF2-40B4-BE49-F238E27FC236}">
                <a16:creationId xmlns:a16="http://schemas.microsoft.com/office/drawing/2014/main" id="{22EC1A35-D3DD-C643-AE9C-F8ECC8D8A30E}"/>
              </a:ext>
            </a:extLst>
          </p:cNvPr>
          <p:cNvPicPr>
            <a:picLocks noChangeAspect="1"/>
          </p:cNvPicPr>
          <p:nvPr/>
        </p:nvPicPr>
        <p:blipFill>
          <a:blip r:embed="rId11"/>
          <a:stretch>
            <a:fillRect/>
          </a:stretch>
        </p:blipFill>
        <p:spPr>
          <a:xfrm>
            <a:off x="6592689" y="3762159"/>
            <a:ext cx="1394377" cy="1248992"/>
          </a:xfrm>
          <a:prstGeom prst="rect">
            <a:avLst/>
          </a:prstGeom>
        </p:spPr>
      </p:pic>
    </p:spTree>
    <p:extLst>
      <p:ext uri="{BB962C8B-B14F-4D97-AF65-F5344CB8AC3E}">
        <p14:creationId xmlns:p14="http://schemas.microsoft.com/office/powerpoint/2010/main" val="50893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875D14C-9E1E-2744-AA7B-534C53960414}"/>
              </a:ext>
            </a:extLst>
          </p:cNvPr>
          <p:cNvGrpSpPr/>
          <p:nvPr/>
        </p:nvGrpSpPr>
        <p:grpSpPr>
          <a:xfrm>
            <a:off x="1553504" y="1986359"/>
            <a:ext cx="1784384" cy="1784384"/>
            <a:chOff x="5065306" y="428386"/>
            <a:chExt cx="1697554" cy="1697554"/>
          </a:xfrm>
        </p:grpSpPr>
        <p:grpSp>
          <p:nvGrpSpPr>
            <p:cNvPr id="13" name="Group 12">
              <a:extLst>
                <a:ext uri="{FF2B5EF4-FFF2-40B4-BE49-F238E27FC236}">
                  <a16:creationId xmlns:a16="http://schemas.microsoft.com/office/drawing/2014/main" id="{CE6C682E-033C-A742-ADEA-8B65228A5862}"/>
                </a:ext>
              </a:extLst>
            </p:cNvPr>
            <p:cNvGrpSpPr/>
            <p:nvPr/>
          </p:nvGrpSpPr>
          <p:grpSpPr>
            <a:xfrm>
              <a:off x="5065306" y="428386"/>
              <a:ext cx="1697554" cy="1697554"/>
              <a:chOff x="5101355" y="-420391"/>
              <a:chExt cx="2238787" cy="2238787"/>
            </a:xfrm>
          </p:grpSpPr>
          <p:sp>
            <p:nvSpPr>
              <p:cNvPr id="25" name="Rectangle 24">
                <a:extLst>
                  <a:ext uri="{FF2B5EF4-FFF2-40B4-BE49-F238E27FC236}">
                    <a16:creationId xmlns:a16="http://schemas.microsoft.com/office/drawing/2014/main" id="{FD48827D-38AF-1D43-B72A-FB3A6F76D42B}"/>
                  </a:ext>
                </a:extLst>
              </p:cNvPr>
              <p:cNvSpPr/>
              <p:nvPr/>
            </p:nvSpPr>
            <p:spPr>
              <a:xfrm>
                <a:off x="6189617" y="667233"/>
                <a:ext cx="1150525" cy="11511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Oval 25">
                <a:extLst>
                  <a:ext uri="{FF2B5EF4-FFF2-40B4-BE49-F238E27FC236}">
                    <a16:creationId xmlns:a16="http://schemas.microsoft.com/office/drawing/2014/main" id="{5935F18C-6A08-6845-87B2-F8B1A9EDBF6A}"/>
                  </a:ext>
                </a:extLst>
              </p:cNvPr>
              <p:cNvSpPr/>
              <p:nvPr/>
            </p:nvSpPr>
            <p:spPr>
              <a:xfrm>
                <a:off x="5101355" y="-420391"/>
                <a:ext cx="2238787" cy="22387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p>
            </p:txBody>
          </p:sp>
        </p:grpSp>
        <p:sp>
          <p:nvSpPr>
            <p:cNvPr id="18" name="Rectangle 17">
              <a:extLst>
                <a:ext uri="{FF2B5EF4-FFF2-40B4-BE49-F238E27FC236}">
                  <a16:creationId xmlns:a16="http://schemas.microsoft.com/office/drawing/2014/main" id="{A4EF36C7-D33F-9140-8835-02409DE81CB0}"/>
                </a:ext>
              </a:extLst>
            </p:cNvPr>
            <p:cNvSpPr/>
            <p:nvPr/>
          </p:nvSpPr>
          <p:spPr>
            <a:xfrm>
              <a:off x="5298023" y="709703"/>
              <a:ext cx="1316075" cy="1259039"/>
            </a:xfrm>
            <a:prstGeom prst="rect">
              <a:avLst/>
            </a:prstGeom>
          </p:spPr>
          <p:txBody>
            <a:bodyPr wrap="square">
              <a:spAutoFit/>
            </a:bodyPr>
            <a:lstStyle/>
            <a:p>
              <a:pPr algn="ctr"/>
              <a:r>
                <a:rPr lang="en-GB" sz="1600" b="1">
                  <a:solidFill>
                    <a:schemeClr val="bg1"/>
                  </a:solidFill>
                </a:rPr>
                <a:t>Give people time to think and answer questions.</a:t>
              </a:r>
            </a:p>
          </p:txBody>
        </p:sp>
      </p:grpSp>
      <p:grpSp>
        <p:nvGrpSpPr>
          <p:cNvPr id="27" name="Group 26">
            <a:extLst>
              <a:ext uri="{FF2B5EF4-FFF2-40B4-BE49-F238E27FC236}">
                <a16:creationId xmlns:a16="http://schemas.microsoft.com/office/drawing/2014/main" id="{108157C3-905D-804C-AA20-6740F86CB2AA}"/>
              </a:ext>
            </a:extLst>
          </p:cNvPr>
          <p:cNvGrpSpPr/>
          <p:nvPr/>
        </p:nvGrpSpPr>
        <p:grpSpPr>
          <a:xfrm>
            <a:off x="3656009" y="1986359"/>
            <a:ext cx="1784385" cy="1784385"/>
            <a:chOff x="5065306" y="428386"/>
            <a:chExt cx="1697555" cy="1697555"/>
          </a:xfrm>
          <a:solidFill>
            <a:srgbClr val="4203BF"/>
          </a:solidFill>
        </p:grpSpPr>
        <p:grpSp>
          <p:nvGrpSpPr>
            <p:cNvPr id="28" name="Group 27">
              <a:extLst>
                <a:ext uri="{FF2B5EF4-FFF2-40B4-BE49-F238E27FC236}">
                  <a16:creationId xmlns:a16="http://schemas.microsoft.com/office/drawing/2014/main" id="{AFE72629-A086-374B-A5F5-E70282C8E2EB}"/>
                </a:ext>
              </a:extLst>
            </p:cNvPr>
            <p:cNvGrpSpPr/>
            <p:nvPr/>
          </p:nvGrpSpPr>
          <p:grpSpPr>
            <a:xfrm>
              <a:off x="5065306" y="428386"/>
              <a:ext cx="1697555" cy="1697555"/>
              <a:chOff x="5101354" y="-420392"/>
              <a:chExt cx="2238788" cy="2238788"/>
            </a:xfrm>
            <a:grpFill/>
          </p:grpSpPr>
          <p:sp>
            <p:nvSpPr>
              <p:cNvPr id="30" name="Rectangle 29">
                <a:extLst>
                  <a:ext uri="{FF2B5EF4-FFF2-40B4-BE49-F238E27FC236}">
                    <a16:creationId xmlns:a16="http://schemas.microsoft.com/office/drawing/2014/main" id="{BC4D7578-055C-044D-B89A-D455D3662E42}"/>
                  </a:ext>
                </a:extLst>
              </p:cNvPr>
              <p:cNvSpPr/>
              <p:nvPr/>
            </p:nvSpPr>
            <p:spPr>
              <a:xfrm>
                <a:off x="6189617" y="667233"/>
                <a:ext cx="1150525" cy="11511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 name="Oval 30">
                <a:extLst>
                  <a:ext uri="{FF2B5EF4-FFF2-40B4-BE49-F238E27FC236}">
                    <a16:creationId xmlns:a16="http://schemas.microsoft.com/office/drawing/2014/main" id="{9723C1D9-86F8-8C4A-9723-81F172E5A443}"/>
                  </a:ext>
                </a:extLst>
              </p:cNvPr>
              <p:cNvSpPr/>
              <p:nvPr/>
            </p:nvSpPr>
            <p:spPr>
              <a:xfrm>
                <a:off x="5101354" y="-420392"/>
                <a:ext cx="2238785" cy="22387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p>
            </p:txBody>
          </p:sp>
        </p:grpSp>
        <p:sp>
          <p:nvSpPr>
            <p:cNvPr id="29" name="Rectangle 28">
              <a:extLst>
                <a:ext uri="{FF2B5EF4-FFF2-40B4-BE49-F238E27FC236}">
                  <a16:creationId xmlns:a16="http://schemas.microsoft.com/office/drawing/2014/main" id="{F7796D21-E6F8-554D-BCAF-80CCF6A2845A}"/>
                </a:ext>
              </a:extLst>
            </p:cNvPr>
            <p:cNvSpPr/>
            <p:nvPr/>
          </p:nvSpPr>
          <p:spPr>
            <a:xfrm>
              <a:off x="5256044" y="808556"/>
              <a:ext cx="1400034" cy="1024799"/>
            </a:xfrm>
            <a:prstGeom prst="rect">
              <a:avLst/>
            </a:prstGeom>
            <a:noFill/>
          </p:spPr>
          <p:txBody>
            <a:bodyPr wrap="square">
              <a:spAutoFit/>
            </a:bodyPr>
            <a:lstStyle/>
            <a:p>
              <a:pPr algn="ctr"/>
              <a:r>
                <a:rPr lang="en-GB" sz="1600" b="1">
                  <a:solidFill>
                    <a:schemeClr val="bg1"/>
                  </a:solidFill>
                </a:rPr>
                <a:t>Support people who find change difficult.</a:t>
              </a:r>
            </a:p>
          </p:txBody>
        </p:sp>
      </p:grpSp>
      <p:grpSp>
        <p:nvGrpSpPr>
          <p:cNvPr id="32" name="Group 31">
            <a:extLst>
              <a:ext uri="{FF2B5EF4-FFF2-40B4-BE49-F238E27FC236}">
                <a16:creationId xmlns:a16="http://schemas.microsoft.com/office/drawing/2014/main" id="{D4825E17-610C-6142-B375-77FC4D28C7A0}"/>
              </a:ext>
            </a:extLst>
          </p:cNvPr>
          <p:cNvGrpSpPr/>
          <p:nvPr/>
        </p:nvGrpSpPr>
        <p:grpSpPr>
          <a:xfrm>
            <a:off x="5802637" y="1971199"/>
            <a:ext cx="1784384" cy="1784384"/>
            <a:chOff x="5065304" y="428386"/>
            <a:chExt cx="1697554" cy="1697554"/>
          </a:xfrm>
        </p:grpSpPr>
        <p:grpSp>
          <p:nvGrpSpPr>
            <p:cNvPr id="33" name="Group 32">
              <a:extLst>
                <a:ext uri="{FF2B5EF4-FFF2-40B4-BE49-F238E27FC236}">
                  <a16:creationId xmlns:a16="http://schemas.microsoft.com/office/drawing/2014/main" id="{25824A4B-D9C7-494A-BD7B-8B7E4697D42A}"/>
                </a:ext>
              </a:extLst>
            </p:cNvPr>
            <p:cNvGrpSpPr/>
            <p:nvPr/>
          </p:nvGrpSpPr>
          <p:grpSpPr>
            <a:xfrm>
              <a:off x="5065304" y="428386"/>
              <a:ext cx="1697554" cy="1697554"/>
              <a:chOff x="5101354" y="-420391"/>
              <a:chExt cx="2238788" cy="2238787"/>
            </a:xfrm>
          </p:grpSpPr>
          <p:sp>
            <p:nvSpPr>
              <p:cNvPr id="35" name="Rectangle 34">
                <a:extLst>
                  <a:ext uri="{FF2B5EF4-FFF2-40B4-BE49-F238E27FC236}">
                    <a16:creationId xmlns:a16="http://schemas.microsoft.com/office/drawing/2014/main" id="{DBAB9F68-9DDF-CC43-9B3A-7D27963BBDE9}"/>
                  </a:ext>
                </a:extLst>
              </p:cNvPr>
              <p:cNvSpPr/>
              <p:nvPr/>
            </p:nvSpPr>
            <p:spPr>
              <a:xfrm>
                <a:off x="6189617" y="667233"/>
                <a:ext cx="1150525" cy="11511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Oval 35">
                <a:extLst>
                  <a:ext uri="{FF2B5EF4-FFF2-40B4-BE49-F238E27FC236}">
                    <a16:creationId xmlns:a16="http://schemas.microsoft.com/office/drawing/2014/main" id="{CC263410-8F8D-A64C-B7FB-A580C72CB4B5}"/>
                  </a:ext>
                </a:extLst>
              </p:cNvPr>
              <p:cNvSpPr/>
              <p:nvPr/>
            </p:nvSpPr>
            <p:spPr>
              <a:xfrm>
                <a:off x="5101354" y="-420391"/>
                <a:ext cx="2238787" cy="22387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p>
            </p:txBody>
          </p:sp>
        </p:grpSp>
        <p:sp>
          <p:nvSpPr>
            <p:cNvPr id="34" name="Rectangle 33">
              <a:extLst>
                <a:ext uri="{FF2B5EF4-FFF2-40B4-BE49-F238E27FC236}">
                  <a16:creationId xmlns:a16="http://schemas.microsoft.com/office/drawing/2014/main" id="{97901DE2-4957-2C4A-8DD1-80792C1D8672}"/>
                </a:ext>
              </a:extLst>
            </p:cNvPr>
            <p:cNvSpPr/>
            <p:nvPr/>
          </p:nvSpPr>
          <p:spPr>
            <a:xfrm>
              <a:off x="5256045" y="861664"/>
              <a:ext cx="1316075" cy="322080"/>
            </a:xfrm>
            <a:prstGeom prst="rect">
              <a:avLst/>
            </a:prstGeom>
          </p:spPr>
          <p:txBody>
            <a:bodyPr wrap="square">
              <a:spAutoFit/>
            </a:bodyPr>
            <a:lstStyle/>
            <a:p>
              <a:pPr algn="ctr"/>
              <a:endParaRPr lang="en-GB" sz="1600" b="1">
                <a:solidFill>
                  <a:schemeClr val="bg1"/>
                </a:solidFill>
              </a:endParaRPr>
            </a:p>
          </p:txBody>
        </p:sp>
      </p:grpSp>
      <p:grpSp>
        <p:nvGrpSpPr>
          <p:cNvPr id="37" name="Group 36">
            <a:extLst>
              <a:ext uri="{FF2B5EF4-FFF2-40B4-BE49-F238E27FC236}">
                <a16:creationId xmlns:a16="http://schemas.microsoft.com/office/drawing/2014/main" id="{75BE75C4-BC8B-6D42-BFA5-1DFD63DAD449}"/>
              </a:ext>
            </a:extLst>
          </p:cNvPr>
          <p:cNvGrpSpPr/>
          <p:nvPr/>
        </p:nvGrpSpPr>
        <p:grpSpPr>
          <a:xfrm>
            <a:off x="1597628" y="3893148"/>
            <a:ext cx="1784384" cy="1784384"/>
            <a:chOff x="5065306" y="428386"/>
            <a:chExt cx="1697554" cy="1697554"/>
          </a:xfrm>
        </p:grpSpPr>
        <p:grpSp>
          <p:nvGrpSpPr>
            <p:cNvPr id="38" name="Group 37">
              <a:extLst>
                <a:ext uri="{FF2B5EF4-FFF2-40B4-BE49-F238E27FC236}">
                  <a16:creationId xmlns:a16="http://schemas.microsoft.com/office/drawing/2014/main" id="{1EFD2A62-30CE-4243-A119-236689A5B007}"/>
                </a:ext>
              </a:extLst>
            </p:cNvPr>
            <p:cNvGrpSpPr/>
            <p:nvPr/>
          </p:nvGrpSpPr>
          <p:grpSpPr>
            <a:xfrm>
              <a:off x="5065306" y="428386"/>
              <a:ext cx="1697554" cy="1697554"/>
              <a:chOff x="5101355" y="-420391"/>
              <a:chExt cx="2238787" cy="2238787"/>
            </a:xfrm>
          </p:grpSpPr>
          <p:sp>
            <p:nvSpPr>
              <p:cNvPr id="40" name="Rectangle 39">
                <a:extLst>
                  <a:ext uri="{FF2B5EF4-FFF2-40B4-BE49-F238E27FC236}">
                    <a16:creationId xmlns:a16="http://schemas.microsoft.com/office/drawing/2014/main" id="{9F46344D-DCE9-FA4A-AE6E-47DB050CF6EA}"/>
                  </a:ext>
                </a:extLst>
              </p:cNvPr>
              <p:cNvSpPr/>
              <p:nvPr/>
            </p:nvSpPr>
            <p:spPr>
              <a:xfrm>
                <a:off x="6189617" y="667233"/>
                <a:ext cx="1150525" cy="11511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Oval 40">
                <a:extLst>
                  <a:ext uri="{FF2B5EF4-FFF2-40B4-BE49-F238E27FC236}">
                    <a16:creationId xmlns:a16="http://schemas.microsoft.com/office/drawing/2014/main" id="{3851C02A-564E-5B4B-B126-F570B717C809}"/>
                  </a:ext>
                </a:extLst>
              </p:cNvPr>
              <p:cNvSpPr/>
              <p:nvPr/>
            </p:nvSpPr>
            <p:spPr>
              <a:xfrm>
                <a:off x="5101355" y="-420391"/>
                <a:ext cx="2238787" cy="22387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p>
            </p:txBody>
          </p:sp>
        </p:grpSp>
        <p:sp>
          <p:nvSpPr>
            <p:cNvPr id="39" name="Rectangle 38">
              <a:extLst>
                <a:ext uri="{FF2B5EF4-FFF2-40B4-BE49-F238E27FC236}">
                  <a16:creationId xmlns:a16="http://schemas.microsoft.com/office/drawing/2014/main" id="{7214D769-A709-6442-AFF5-87F563CBE417}"/>
                </a:ext>
              </a:extLst>
            </p:cNvPr>
            <p:cNvSpPr/>
            <p:nvPr/>
          </p:nvSpPr>
          <p:spPr>
            <a:xfrm>
              <a:off x="5164781" y="780062"/>
              <a:ext cx="1462691" cy="1024799"/>
            </a:xfrm>
            <a:prstGeom prst="rect">
              <a:avLst/>
            </a:prstGeom>
          </p:spPr>
          <p:txBody>
            <a:bodyPr wrap="square">
              <a:spAutoFit/>
            </a:bodyPr>
            <a:lstStyle/>
            <a:p>
              <a:pPr algn="ctr"/>
              <a:r>
                <a:rPr lang="en-GB" sz="1600" b="1">
                  <a:solidFill>
                    <a:schemeClr val="bg1"/>
                  </a:solidFill>
                </a:rPr>
                <a:t>Help keep lights low and the sound down.</a:t>
              </a:r>
            </a:p>
          </p:txBody>
        </p:sp>
      </p:grpSp>
      <p:grpSp>
        <p:nvGrpSpPr>
          <p:cNvPr id="42" name="Group 41">
            <a:extLst>
              <a:ext uri="{FF2B5EF4-FFF2-40B4-BE49-F238E27FC236}">
                <a16:creationId xmlns:a16="http://schemas.microsoft.com/office/drawing/2014/main" id="{117061CE-6942-F047-9A5C-D704FA99EA66}"/>
              </a:ext>
            </a:extLst>
          </p:cNvPr>
          <p:cNvGrpSpPr/>
          <p:nvPr/>
        </p:nvGrpSpPr>
        <p:grpSpPr>
          <a:xfrm>
            <a:off x="3700133" y="3893148"/>
            <a:ext cx="1784384" cy="1784384"/>
            <a:chOff x="5065306" y="428386"/>
            <a:chExt cx="1697554" cy="1697554"/>
          </a:xfrm>
        </p:grpSpPr>
        <p:grpSp>
          <p:nvGrpSpPr>
            <p:cNvPr id="43" name="Group 42">
              <a:extLst>
                <a:ext uri="{FF2B5EF4-FFF2-40B4-BE49-F238E27FC236}">
                  <a16:creationId xmlns:a16="http://schemas.microsoft.com/office/drawing/2014/main" id="{B529940C-1E3A-AE4B-8406-F6F396346822}"/>
                </a:ext>
              </a:extLst>
            </p:cNvPr>
            <p:cNvGrpSpPr/>
            <p:nvPr/>
          </p:nvGrpSpPr>
          <p:grpSpPr>
            <a:xfrm>
              <a:off x="5065306" y="428386"/>
              <a:ext cx="1697554" cy="1697554"/>
              <a:chOff x="5101355" y="-420391"/>
              <a:chExt cx="2238787" cy="2238787"/>
            </a:xfrm>
          </p:grpSpPr>
          <p:sp>
            <p:nvSpPr>
              <p:cNvPr id="45" name="Rectangle 44">
                <a:extLst>
                  <a:ext uri="{FF2B5EF4-FFF2-40B4-BE49-F238E27FC236}">
                    <a16:creationId xmlns:a16="http://schemas.microsoft.com/office/drawing/2014/main" id="{8F9D788A-058A-2B42-8779-C13E257F3268}"/>
                  </a:ext>
                </a:extLst>
              </p:cNvPr>
              <p:cNvSpPr/>
              <p:nvPr/>
            </p:nvSpPr>
            <p:spPr>
              <a:xfrm>
                <a:off x="6189617" y="667233"/>
                <a:ext cx="1150525" cy="1151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6" name="Oval 45">
                <a:extLst>
                  <a:ext uri="{FF2B5EF4-FFF2-40B4-BE49-F238E27FC236}">
                    <a16:creationId xmlns:a16="http://schemas.microsoft.com/office/drawing/2014/main" id="{D655C78E-7C7B-5E47-A74B-B2153D008211}"/>
                  </a:ext>
                </a:extLst>
              </p:cNvPr>
              <p:cNvSpPr/>
              <p:nvPr/>
            </p:nvSpPr>
            <p:spPr>
              <a:xfrm>
                <a:off x="5101355" y="-420391"/>
                <a:ext cx="2238787" cy="22387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p>
            </p:txBody>
          </p:sp>
        </p:grpSp>
        <p:sp>
          <p:nvSpPr>
            <p:cNvPr id="44" name="Rectangle 43">
              <a:extLst>
                <a:ext uri="{FF2B5EF4-FFF2-40B4-BE49-F238E27FC236}">
                  <a16:creationId xmlns:a16="http://schemas.microsoft.com/office/drawing/2014/main" id="{245B7484-3933-1F4E-B885-30777D4D9A63}"/>
                </a:ext>
              </a:extLst>
            </p:cNvPr>
            <p:cNvSpPr/>
            <p:nvPr/>
          </p:nvSpPr>
          <p:spPr>
            <a:xfrm>
              <a:off x="5160750" y="955854"/>
              <a:ext cx="1506815" cy="790560"/>
            </a:xfrm>
            <a:prstGeom prst="rect">
              <a:avLst/>
            </a:prstGeom>
          </p:spPr>
          <p:txBody>
            <a:bodyPr wrap="square">
              <a:spAutoFit/>
            </a:bodyPr>
            <a:lstStyle/>
            <a:p>
              <a:pPr algn="ctr"/>
              <a:r>
                <a:rPr lang="en-GB" sz="1600" b="1">
                  <a:solidFill>
                    <a:schemeClr val="bg1"/>
                  </a:solidFill>
                </a:rPr>
                <a:t>If someone’s having a bad time ...</a:t>
              </a:r>
            </a:p>
          </p:txBody>
        </p:sp>
      </p:grpSp>
      <p:grpSp>
        <p:nvGrpSpPr>
          <p:cNvPr id="47" name="Group 46">
            <a:extLst>
              <a:ext uri="{FF2B5EF4-FFF2-40B4-BE49-F238E27FC236}">
                <a16:creationId xmlns:a16="http://schemas.microsoft.com/office/drawing/2014/main" id="{730E8AFC-906A-5846-9EEC-F2FC9E7D1F68}"/>
              </a:ext>
            </a:extLst>
          </p:cNvPr>
          <p:cNvGrpSpPr/>
          <p:nvPr/>
        </p:nvGrpSpPr>
        <p:grpSpPr>
          <a:xfrm>
            <a:off x="5846764" y="3877988"/>
            <a:ext cx="1784385" cy="1784385"/>
            <a:chOff x="5065306" y="428386"/>
            <a:chExt cx="1697555" cy="1697555"/>
          </a:xfrm>
        </p:grpSpPr>
        <p:grpSp>
          <p:nvGrpSpPr>
            <p:cNvPr id="48" name="Group 47">
              <a:extLst>
                <a:ext uri="{FF2B5EF4-FFF2-40B4-BE49-F238E27FC236}">
                  <a16:creationId xmlns:a16="http://schemas.microsoft.com/office/drawing/2014/main" id="{02C8F710-F471-8B42-B2D5-E8D3E19D7D4E}"/>
                </a:ext>
              </a:extLst>
            </p:cNvPr>
            <p:cNvGrpSpPr/>
            <p:nvPr/>
          </p:nvGrpSpPr>
          <p:grpSpPr>
            <a:xfrm>
              <a:off x="5065306" y="428386"/>
              <a:ext cx="1697555" cy="1697555"/>
              <a:chOff x="5101354" y="-420392"/>
              <a:chExt cx="2238788" cy="2238788"/>
            </a:xfrm>
          </p:grpSpPr>
          <p:sp>
            <p:nvSpPr>
              <p:cNvPr id="50" name="Rectangle 49">
                <a:extLst>
                  <a:ext uri="{FF2B5EF4-FFF2-40B4-BE49-F238E27FC236}">
                    <a16:creationId xmlns:a16="http://schemas.microsoft.com/office/drawing/2014/main" id="{51CD8F43-3698-3145-A46B-E998C121BD36}"/>
                  </a:ext>
                </a:extLst>
              </p:cNvPr>
              <p:cNvSpPr/>
              <p:nvPr/>
            </p:nvSpPr>
            <p:spPr>
              <a:xfrm>
                <a:off x="6189617" y="667233"/>
                <a:ext cx="1150525" cy="11511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1" name="Oval 50">
                <a:extLst>
                  <a:ext uri="{FF2B5EF4-FFF2-40B4-BE49-F238E27FC236}">
                    <a16:creationId xmlns:a16="http://schemas.microsoft.com/office/drawing/2014/main" id="{51197D17-64A2-494B-BFC3-8987C763F009}"/>
                  </a:ext>
                </a:extLst>
              </p:cNvPr>
              <p:cNvSpPr/>
              <p:nvPr/>
            </p:nvSpPr>
            <p:spPr>
              <a:xfrm>
                <a:off x="5101354" y="-420392"/>
                <a:ext cx="2238787" cy="22387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a:p>
            </p:txBody>
          </p:sp>
        </p:grpSp>
        <p:sp>
          <p:nvSpPr>
            <p:cNvPr id="49" name="Rectangle 48">
              <a:extLst>
                <a:ext uri="{FF2B5EF4-FFF2-40B4-BE49-F238E27FC236}">
                  <a16:creationId xmlns:a16="http://schemas.microsoft.com/office/drawing/2014/main" id="{1B505464-EE1C-924F-8A86-0CFE62AEB368}"/>
                </a:ext>
              </a:extLst>
            </p:cNvPr>
            <p:cNvSpPr/>
            <p:nvPr/>
          </p:nvSpPr>
          <p:spPr>
            <a:xfrm>
              <a:off x="5092982" y="794484"/>
              <a:ext cx="1642201" cy="1024799"/>
            </a:xfrm>
            <a:prstGeom prst="rect">
              <a:avLst/>
            </a:prstGeom>
          </p:spPr>
          <p:txBody>
            <a:bodyPr wrap="square">
              <a:spAutoFit/>
            </a:bodyPr>
            <a:lstStyle/>
            <a:p>
              <a:pPr algn="ctr"/>
              <a:r>
                <a:rPr lang="en-GB" sz="1600" b="1">
                  <a:solidFill>
                    <a:schemeClr val="bg1"/>
                  </a:solidFill>
                </a:rPr>
                <a:t> … give them </a:t>
              </a:r>
              <a:br>
                <a:rPr lang="en-GB" sz="1600" b="1">
                  <a:solidFill>
                    <a:schemeClr val="bg1"/>
                  </a:solidFill>
                </a:rPr>
              </a:br>
              <a:r>
                <a:rPr lang="en-GB" sz="1600" b="1">
                  <a:solidFill>
                    <a:schemeClr val="bg1"/>
                  </a:solidFill>
                </a:rPr>
                <a:t>a smile and </a:t>
              </a:r>
              <a:br>
                <a:rPr lang="en-GB" sz="1600" b="1">
                  <a:solidFill>
                    <a:schemeClr val="bg1"/>
                  </a:solidFill>
                </a:rPr>
              </a:br>
              <a:r>
                <a:rPr lang="en-GB" sz="1600" b="1">
                  <a:solidFill>
                    <a:schemeClr val="bg1"/>
                  </a:solidFill>
                </a:rPr>
                <a:t>help them </a:t>
              </a:r>
              <a:br>
                <a:rPr lang="en-GB" sz="1600" b="1">
                  <a:solidFill>
                    <a:schemeClr val="bg1"/>
                  </a:solidFill>
                </a:rPr>
              </a:br>
              <a:r>
                <a:rPr lang="en-GB" sz="1600" b="1">
                  <a:solidFill>
                    <a:schemeClr val="bg1"/>
                  </a:solidFill>
                </a:rPr>
                <a:t>feel fine.</a:t>
              </a:r>
            </a:p>
          </p:txBody>
        </p:sp>
      </p:grpSp>
      <p:pic>
        <p:nvPicPr>
          <p:cNvPr id="19" name="Picture 18">
            <a:extLst>
              <a:ext uri="{FF2B5EF4-FFF2-40B4-BE49-F238E27FC236}">
                <a16:creationId xmlns:a16="http://schemas.microsoft.com/office/drawing/2014/main" id="{F6216A42-4400-BE45-857D-44706C1A17C9}"/>
              </a:ext>
            </a:extLst>
          </p:cNvPr>
          <p:cNvPicPr>
            <a:picLocks noChangeAspect="1"/>
          </p:cNvPicPr>
          <p:nvPr/>
        </p:nvPicPr>
        <p:blipFill>
          <a:blip r:embed="rId3"/>
          <a:stretch>
            <a:fillRect/>
          </a:stretch>
        </p:blipFill>
        <p:spPr>
          <a:xfrm>
            <a:off x="3976827" y="942987"/>
            <a:ext cx="1078818" cy="1078818"/>
          </a:xfrm>
          <a:prstGeom prst="rect">
            <a:avLst/>
          </a:prstGeom>
        </p:spPr>
      </p:pic>
      <p:pic>
        <p:nvPicPr>
          <p:cNvPr id="20" name="Picture 19">
            <a:extLst>
              <a:ext uri="{FF2B5EF4-FFF2-40B4-BE49-F238E27FC236}">
                <a16:creationId xmlns:a16="http://schemas.microsoft.com/office/drawing/2014/main" id="{2D230D19-4D55-A340-A97A-A93D3126C96B}"/>
              </a:ext>
            </a:extLst>
          </p:cNvPr>
          <p:cNvPicPr>
            <a:picLocks noChangeAspect="1"/>
          </p:cNvPicPr>
          <p:nvPr/>
        </p:nvPicPr>
        <p:blipFill>
          <a:blip r:embed="rId4"/>
          <a:stretch>
            <a:fillRect/>
          </a:stretch>
        </p:blipFill>
        <p:spPr>
          <a:xfrm>
            <a:off x="516121" y="2385975"/>
            <a:ext cx="1078818" cy="1078818"/>
          </a:xfrm>
          <a:prstGeom prst="rect">
            <a:avLst/>
          </a:prstGeom>
        </p:spPr>
      </p:pic>
      <p:pic>
        <p:nvPicPr>
          <p:cNvPr id="21" name="Picture 20">
            <a:extLst>
              <a:ext uri="{FF2B5EF4-FFF2-40B4-BE49-F238E27FC236}">
                <a16:creationId xmlns:a16="http://schemas.microsoft.com/office/drawing/2014/main" id="{89AA1466-512C-C049-9083-42E2A52D0488}"/>
              </a:ext>
            </a:extLst>
          </p:cNvPr>
          <p:cNvPicPr>
            <a:picLocks noChangeAspect="1"/>
          </p:cNvPicPr>
          <p:nvPr/>
        </p:nvPicPr>
        <p:blipFill>
          <a:blip r:embed="rId5"/>
          <a:stretch>
            <a:fillRect/>
          </a:stretch>
        </p:blipFill>
        <p:spPr>
          <a:xfrm>
            <a:off x="7551901" y="2375815"/>
            <a:ext cx="1078818" cy="1078818"/>
          </a:xfrm>
          <a:prstGeom prst="rect">
            <a:avLst/>
          </a:prstGeom>
        </p:spPr>
      </p:pic>
      <p:pic>
        <p:nvPicPr>
          <p:cNvPr id="22" name="Picture 21">
            <a:extLst>
              <a:ext uri="{FF2B5EF4-FFF2-40B4-BE49-F238E27FC236}">
                <a16:creationId xmlns:a16="http://schemas.microsoft.com/office/drawing/2014/main" id="{A1C781F7-3112-7F48-B9AB-CC63CF871234}"/>
              </a:ext>
            </a:extLst>
          </p:cNvPr>
          <p:cNvPicPr>
            <a:picLocks noChangeAspect="1"/>
          </p:cNvPicPr>
          <p:nvPr/>
        </p:nvPicPr>
        <p:blipFill>
          <a:blip r:embed="rId6"/>
          <a:stretch>
            <a:fillRect/>
          </a:stretch>
        </p:blipFill>
        <p:spPr>
          <a:xfrm>
            <a:off x="523126" y="4199775"/>
            <a:ext cx="1078818" cy="1078818"/>
          </a:xfrm>
          <a:prstGeom prst="rect">
            <a:avLst/>
          </a:prstGeom>
        </p:spPr>
      </p:pic>
      <p:pic>
        <p:nvPicPr>
          <p:cNvPr id="23" name="Picture 22">
            <a:extLst>
              <a:ext uri="{FF2B5EF4-FFF2-40B4-BE49-F238E27FC236}">
                <a16:creationId xmlns:a16="http://schemas.microsoft.com/office/drawing/2014/main" id="{F1BFA4F8-7BBF-2844-BFBD-8F7A296E8857}"/>
              </a:ext>
            </a:extLst>
          </p:cNvPr>
          <p:cNvPicPr>
            <a:picLocks noChangeAspect="1"/>
          </p:cNvPicPr>
          <p:nvPr/>
        </p:nvPicPr>
        <p:blipFill>
          <a:blip r:embed="rId7"/>
          <a:stretch>
            <a:fillRect/>
          </a:stretch>
        </p:blipFill>
        <p:spPr>
          <a:xfrm>
            <a:off x="7587023" y="4255748"/>
            <a:ext cx="1078818" cy="1078818"/>
          </a:xfrm>
          <a:prstGeom prst="rect">
            <a:avLst/>
          </a:prstGeom>
        </p:spPr>
      </p:pic>
      <p:pic>
        <p:nvPicPr>
          <p:cNvPr id="24" name="Picture 23">
            <a:extLst>
              <a:ext uri="{FF2B5EF4-FFF2-40B4-BE49-F238E27FC236}">
                <a16:creationId xmlns:a16="http://schemas.microsoft.com/office/drawing/2014/main" id="{63B5D721-56F7-E847-B7C5-BBC9772FC001}"/>
              </a:ext>
            </a:extLst>
          </p:cNvPr>
          <p:cNvPicPr>
            <a:picLocks noChangeAspect="1"/>
          </p:cNvPicPr>
          <p:nvPr/>
        </p:nvPicPr>
        <p:blipFill>
          <a:blip r:embed="rId8"/>
          <a:stretch>
            <a:fillRect/>
          </a:stretch>
        </p:blipFill>
        <p:spPr>
          <a:xfrm>
            <a:off x="4144828" y="5748152"/>
            <a:ext cx="1204394" cy="1078818"/>
          </a:xfrm>
          <a:prstGeom prst="rect">
            <a:avLst/>
          </a:prstGeom>
        </p:spPr>
      </p:pic>
      <p:sp>
        <p:nvSpPr>
          <p:cNvPr id="2" name="Rectangle 1">
            <a:extLst>
              <a:ext uri="{FF2B5EF4-FFF2-40B4-BE49-F238E27FC236}">
                <a16:creationId xmlns:a16="http://schemas.microsoft.com/office/drawing/2014/main" id="{A53396F7-28A0-5F46-8DF3-2778C1537431}"/>
              </a:ext>
            </a:extLst>
          </p:cNvPr>
          <p:cNvSpPr/>
          <p:nvPr/>
        </p:nvSpPr>
        <p:spPr>
          <a:xfrm>
            <a:off x="5908585" y="2253504"/>
            <a:ext cx="1611118" cy="1323439"/>
          </a:xfrm>
          <a:prstGeom prst="rect">
            <a:avLst/>
          </a:prstGeom>
        </p:spPr>
        <p:txBody>
          <a:bodyPr wrap="square">
            <a:spAutoFit/>
          </a:bodyPr>
          <a:lstStyle/>
          <a:p>
            <a:pPr algn="ctr"/>
            <a:r>
              <a:rPr lang="en-GB" sz="1600" b="1" dirty="0">
                <a:solidFill>
                  <a:schemeClr val="bg1"/>
                </a:solidFill>
              </a:rPr>
              <a:t>Understand people get anxious about new places and faces.</a:t>
            </a:r>
          </a:p>
        </p:txBody>
      </p:sp>
    </p:spTree>
    <p:extLst>
      <p:ext uri="{BB962C8B-B14F-4D97-AF65-F5344CB8AC3E}">
        <p14:creationId xmlns:p14="http://schemas.microsoft.com/office/powerpoint/2010/main" val="228562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80">
                                          <p:stCondLst>
                                            <p:cond delay="0"/>
                                          </p:stCondLst>
                                        </p:cTn>
                                        <p:tgtEl>
                                          <p:spTgt spid="20"/>
                                        </p:tgtEl>
                                      </p:cBhvr>
                                    </p:animEffect>
                                    <p:anim calcmode="lin" valueType="num">
                                      <p:cBhvr>
                                        <p:cTn id="13"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8" dur="26">
                                          <p:stCondLst>
                                            <p:cond delay="650"/>
                                          </p:stCondLst>
                                        </p:cTn>
                                        <p:tgtEl>
                                          <p:spTgt spid="20"/>
                                        </p:tgtEl>
                                      </p:cBhvr>
                                      <p:to x="100000" y="60000"/>
                                    </p:animScale>
                                    <p:animScale>
                                      <p:cBhvr>
                                        <p:cTn id="19" dur="166" decel="50000">
                                          <p:stCondLst>
                                            <p:cond delay="676"/>
                                          </p:stCondLst>
                                        </p:cTn>
                                        <p:tgtEl>
                                          <p:spTgt spid="20"/>
                                        </p:tgtEl>
                                      </p:cBhvr>
                                      <p:to x="100000" y="100000"/>
                                    </p:animScale>
                                    <p:animScale>
                                      <p:cBhvr>
                                        <p:cTn id="20" dur="26">
                                          <p:stCondLst>
                                            <p:cond delay="1312"/>
                                          </p:stCondLst>
                                        </p:cTn>
                                        <p:tgtEl>
                                          <p:spTgt spid="20"/>
                                        </p:tgtEl>
                                      </p:cBhvr>
                                      <p:to x="100000" y="80000"/>
                                    </p:animScale>
                                    <p:animScale>
                                      <p:cBhvr>
                                        <p:cTn id="21" dur="166" decel="50000">
                                          <p:stCondLst>
                                            <p:cond delay="1338"/>
                                          </p:stCondLst>
                                        </p:cTn>
                                        <p:tgtEl>
                                          <p:spTgt spid="20"/>
                                        </p:tgtEl>
                                      </p:cBhvr>
                                      <p:to x="100000" y="100000"/>
                                    </p:animScale>
                                    <p:animScale>
                                      <p:cBhvr>
                                        <p:cTn id="22" dur="26">
                                          <p:stCondLst>
                                            <p:cond delay="1642"/>
                                          </p:stCondLst>
                                        </p:cTn>
                                        <p:tgtEl>
                                          <p:spTgt spid="20"/>
                                        </p:tgtEl>
                                      </p:cBhvr>
                                      <p:to x="100000" y="90000"/>
                                    </p:animScale>
                                    <p:animScale>
                                      <p:cBhvr>
                                        <p:cTn id="23" dur="166" decel="50000">
                                          <p:stCondLst>
                                            <p:cond delay="1668"/>
                                          </p:stCondLst>
                                        </p:cTn>
                                        <p:tgtEl>
                                          <p:spTgt spid="20"/>
                                        </p:tgtEl>
                                      </p:cBhvr>
                                      <p:to x="100000" y="100000"/>
                                    </p:animScale>
                                    <p:animScale>
                                      <p:cBhvr>
                                        <p:cTn id="24" dur="26">
                                          <p:stCondLst>
                                            <p:cond delay="1808"/>
                                          </p:stCondLst>
                                        </p:cTn>
                                        <p:tgtEl>
                                          <p:spTgt spid="20"/>
                                        </p:tgtEl>
                                      </p:cBhvr>
                                      <p:to x="100000" y="95000"/>
                                    </p:animScale>
                                    <p:animScale>
                                      <p:cBhvr>
                                        <p:cTn id="25" dur="166" decel="50000">
                                          <p:stCondLst>
                                            <p:cond delay="1834"/>
                                          </p:stCondLst>
                                        </p:cTn>
                                        <p:tgtEl>
                                          <p:spTgt spid="20"/>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80">
                                          <p:stCondLst>
                                            <p:cond delay="0"/>
                                          </p:stCondLst>
                                        </p:cTn>
                                        <p:tgtEl>
                                          <p:spTgt spid="19"/>
                                        </p:tgtEl>
                                      </p:cBhvr>
                                    </p:animEffect>
                                    <p:anim calcmode="lin" valueType="num">
                                      <p:cBhvr>
                                        <p:cTn id="3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41" dur="26">
                                          <p:stCondLst>
                                            <p:cond delay="650"/>
                                          </p:stCondLst>
                                        </p:cTn>
                                        <p:tgtEl>
                                          <p:spTgt spid="19"/>
                                        </p:tgtEl>
                                      </p:cBhvr>
                                      <p:to x="100000" y="60000"/>
                                    </p:animScale>
                                    <p:animScale>
                                      <p:cBhvr>
                                        <p:cTn id="42" dur="166" decel="50000">
                                          <p:stCondLst>
                                            <p:cond delay="676"/>
                                          </p:stCondLst>
                                        </p:cTn>
                                        <p:tgtEl>
                                          <p:spTgt spid="19"/>
                                        </p:tgtEl>
                                      </p:cBhvr>
                                      <p:to x="100000" y="100000"/>
                                    </p:animScale>
                                    <p:animScale>
                                      <p:cBhvr>
                                        <p:cTn id="43" dur="26">
                                          <p:stCondLst>
                                            <p:cond delay="1312"/>
                                          </p:stCondLst>
                                        </p:cTn>
                                        <p:tgtEl>
                                          <p:spTgt spid="19"/>
                                        </p:tgtEl>
                                      </p:cBhvr>
                                      <p:to x="100000" y="80000"/>
                                    </p:animScale>
                                    <p:animScale>
                                      <p:cBhvr>
                                        <p:cTn id="44" dur="166" decel="50000">
                                          <p:stCondLst>
                                            <p:cond delay="1338"/>
                                          </p:stCondLst>
                                        </p:cTn>
                                        <p:tgtEl>
                                          <p:spTgt spid="19"/>
                                        </p:tgtEl>
                                      </p:cBhvr>
                                      <p:to x="100000" y="100000"/>
                                    </p:animScale>
                                    <p:animScale>
                                      <p:cBhvr>
                                        <p:cTn id="45" dur="26">
                                          <p:stCondLst>
                                            <p:cond delay="1642"/>
                                          </p:stCondLst>
                                        </p:cTn>
                                        <p:tgtEl>
                                          <p:spTgt spid="19"/>
                                        </p:tgtEl>
                                      </p:cBhvr>
                                      <p:to x="100000" y="90000"/>
                                    </p:animScale>
                                    <p:animScale>
                                      <p:cBhvr>
                                        <p:cTn id="46" dur="166" decel="50000">
                                          <p:stCondLst>
                                            <p:cond delay="1668"/>
                                          </p:stCondLst>
                                        </p:cTn>
                                        <p:tgtEl>
                                          <p:spTgt spid="19"/>
                                        </p:tgtEl>
                                      </p:cBhvr>
                                      <p:to x="100000" y="100000"/>
                                    </p:animScale>
                                    <p:animScale>
                                      <p:cBhvr>
                                        <p:cTn id="47" dur="26">
                                          <p:stCondLst>
                                            <p:cond delay="1808"/>
                                          </p:stCondLst>
                                        </p:cTn>
                                        <p:tgtEl>
                                          <p:spTgt spid="19"/>
                                        </p:tgtEl>
                                      </p:cBhvr>
                                      <p:to x="100000" y="95000"/>
                                    </p:animScale>
                                    <p:animScale>
                                      <p:cBhvr>
                                        <p:cTn id="48" dur="166" decel="50000">
                                          <p:stCondLst>
                                            <p:cond delay="1834"/>
                                          </p:stCondLst>
                                        </p:cTn>
                                        <p:tgtEl>
                                          <p:spTgt spid="19"/>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down)">
                                      <p:cBhvr>
                                        <p:cTn id="53" dur="5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down)">
                                      <p:cBhvr>
                                        <p:cTn id="58" dur="580">
                                          <p:stCondLst>
                                            <p:cond delay="0"/>
                                          </p:stCondLst>
                                        </p:cTn>
                                        <p:tgtEl>
                                          <p:spTgt spid="21"/>
                                        </p:tgtEl>
                                      </p:cBhvr>
                                    </p:animEffect>
                                    <p:anim calcmode="lin" valueType="num">
                                      <p:cBhvr>
                                        <p:cTn id="59"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64" dur="26">
                                          <p:stCondLst>
                                            <p:cond delay="650"/>
                                          </p:stCondLst>
                                        </p:cTn>
                                        <p:tgtEl>
                                          <p:spTgt spid="21"/>
                                        </p:tgtEl>
                                      </p:cBhvr>
                                      <p:to x="100000" y="60000"/>
                                    </p:animScale>
                                    <p:animScale>
                                      <p:cBhvr>
                                        <p:cTn id="65" dur="166" decel="50000">
                                          <p:stCondLst>
                                            <p:cond delay="676"/>
                                          </p:stCondLst>
                                        </p:cTn>
                                        <p:tgtEl>
                                          <p:spTgt spid="21"/>
                                        </p:tgtEl>
                                      </p:cBhvr>
                                      <p:to x="100000" y="100000"/>
                                    </p:animScale>
                                    <p:animScale>
                                      <p:cBhvr>
                                        <p:cTn id="66" dur="26">
                                          <p:stCondLst>
                                            <p:cond delay="1312"/>
                                          </p:stCondLst>
                                        </p:cTn>
                                        <p:tgtEl>
                                          <p:spTgt spid="21"/>
                                        </p:tgtEl>
                                      </p:cBhvr>
                                      <p:to x="100000" y="80000"/>
                                    </p:animScale>
                                    <p:animScale>
                                      <p:cBhvr>
                                        <p:cTn id="67" dur="166" decel="50000">
                                          <p:stCondLst>
                                            <p:cond delay="1338"/>
                                          </p:stCondLst>
                                        </p:cTn>
                                        <p:tgtEl>
                                          <p:spTgt spid="21"/>
                                        </p:tgtEl>
                                      </p:cBhvr>
                                      <p:to x="100000" y="100000"/>
                                    </p:animScale>
                                    <p:animScale>
                                      <p:cBhvr>
                                        <p:cTn id="68" dur="26">
                                          <p:stCondLst>
                                            <p:cond delay="1642"/>
                                          </p:stCondLst>
                                        </p:cTn>
                                        <p:tgtEl>
                                          <p:spTgt spid="21"/>
                                        </p:tgtEl>
                                      </p:cBhvr>
                                      <p:to x="100000" y="90000"/>
                                    </p:animScale>
                                    <p:animScale>
                                      <p:cBhvr>
                                        <p:cTn id="69" dur="166" decel="50000">
                                          <p:stCondLst>
                                            <p:cond delay="1668"/>
                                          </p:stCondLst>
                                        </p:cTn>
                                        <p:tgtEl>
                                          <p:spTgt spid="21"/>
                                        </p:tgtEl>
                                      </p:cBhvr>
                                      <p:to x="100000" y="100000"/>
                                    </p:animScale>
                                    <p:animScale>
                                      <p:cBhvr>
                                        <p:cTn id="70" dur="26">
                                          <p:stCondLst>
                                            <p:cond delay="1808"/>
                                          </p:stCondLst>
                                        </p:cTn>
                                        <p:tgtEl>
                                          <p:spTgt spid="21"/>
                                        </p:tgtEl>
                                      </p:cBhvr>
                                      <p:to x="100000" y="95000"/>
                                    </p:animScale>
                                    <p:animScale>
                                      <p:cBhvr>
                                        <p:cTn id="71" dur="166" decel="50000">
                                          <p:stCondLst>
                                            <p:cond delay="1834"/>
                                          </p:stCondLst>
                                        </p:cTn>
                                        <p:tgtEl>
                                          <p:spTgt spid="21"/>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down)">
                                      <p:cBhvr>
                                        <p:cTn id="76" dur="500"/>
                                        <p:tgtEl>
                                          <p:spTgt spid="37"/>
                                        </p:tgtEl>
                                      </p:cBhvr>
                                    </p:animEffect>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nodeType="click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ipe(down)">
                                      <p:cBhvr>
                                        <p:cTn id="81" dur="580">
                                          <p:stCondLst>
                                            <p:cond delay="0"/>
                                          </p:stCondLst>
                                        </p:cTn>
                                        <p:tgtEl>
                                          <p:spTgt spid="22"/>
                                        </p:tgtEl>
                                      </p:cBhvr>
                                    </p:animEffect>
                                    <p:anim calcmode="lin" valueType="num">
                                      <p:cBhvr>
                                        <p:cTn id="82"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87" dur="26">
                                          <p:stCondLst>
                                            <p:cond delay="650"/>
                                          </p:stCondLst>
                                        </p:cTn>
                                        <p:tgtEl>
                                          <p:spTgt spid="22"/>
                                        </p:tgtEl>
                                      </p:cBhvr>
                                      <p:to x="100000" y="60000"/>
                                    </p:animScale>
                                    <p:animScale>
                                      <p:cBhvr>
                                        <p:cTn id="88" dur="166" decel="50000">
                                          <p:stCondLst>
                                            <p:cond delay="676"/>
                                          </p:stCondLst>
                                        </p:cTn>
                                        <p:tgtEl>
                                          <p:spTgt spid="22"/>
                                        </p:tgtEl>
                                      </p:cBhvr>
                                      <p:to x="100000" y="100000"/>
                                    </p:animScale>
                                    <p:animScale>
                                      <p:cBhvr>
                                        <p:cTn id="89" dur="26">
                                          <p:stCondLst>
                                            <p:cond delay="1312"/>
                                          </p:stCondLst>
                                        </p:cTn>
                                        <p:tgtEl>
                                          <p:spTgt spid="22"/>
                                        </p:tgtEl>
                                      </p:cBhvr>
                                      <p:to x="100000" y="80000"/>
                                    </p:animScale>
                                    <p:animScale>
                                      <p:cBhvr>
                                        <p:cTn id="90" dur="166" decel="50000">
                                          <p:stCondLst>
                                            <p:cond delay="1338"/>
                                          </p:stCondLst>
                                        </p:cTn>
                                        <p:tgtEl>
                                          <p:spTgt spid="22"/>
                                        </p:tgtEl>
                                      </p:cBhvr>
                                      <p:to x="100000" y="100000"/>
                                    </p:animScale>
                                    <p:animScale>
                                      <p:cBhvr>
                                        <p:cTn id="91" dur="26">
                                          <p:stCondLst>
                                            <p:cond delay="1642"/>
                                          </p:stCondLst>
                                        </p:cTn>
                                        <p:tgtEl>
                                          <p:spTgt spid="22"/>
                                        </p:tgtEl>
                                      </p:cBhvr>
                                      <p:to x="100000" y="90000"/>
                                    </p:animScale>
                                    <p:animScale>
                                      <p:cBhvr>
                                        <p:cTn id="92" dur="166" decel="50000">
                                          <p:stCondLst>
                                            <p:cond delay="1668"/>
                                          </p:stCondLst>
                                        </p:cTn>
                                        <p:tgtEl>
                                          <p:spTgt spid="22"/>
                                        </p:tgtEl>
                                      </p:cBhvr>
                                      <p:to x="100000" y="100000"/>
                                    </p:animScale>
                                    <p:animScale>
                                      <p:cBhvr>
                                        <p:cTn id="93" dur="26">
                                          <p:stCondLst>
                                            <p:cond delay="1808"/>
                                          </p:stCondLst>
                                        </p:cTn>
                                        <p:tgtEl>
                                          <p:spTgt spid="22"/>
                                        </p:tgtEl>
                                      </p:cBhvr>
                                      <p:to x="100000" y="95000"/>
                                    </p:animScale>
                                    <p:animScale>
                                      <p:cBhvr>
                                        <p:cTn id="94" dur="166" decel="50000">
                                          <p:stCondLst>
                                            <p:cond delay="1834"/>
                                          </p:stCondLst>
                                        </p:cTn>
                                        <p:tgtEl>
                                          <p:spTgt spid="22"/>
                                        </p:tgtEl>
                                      </p:cBhvr>
                                      <p:to x="100000" y="100000"/>
                                    </p:animScale>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wipe(down)">
                                      <p:cBhvr>
                                        <p:cTn id="99" dur="500"/>
                                        <p:tgtEl>
                                          <p:spTgt spid="42"/>
                                        </p:tgtEl>
                                      </p:cBhvr>
                                    </p:animEffect>
                                  </p:child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nodeType="click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wipe(down)">
                                      <p:cBhvr>
                                        <p:cTn id="104" dur="580">
                                          <p:stCondLst>
                                            <p:cond delay="0"/>
                                          </p:stCondLst>
                                        </p:cTn>
                                        <p:tgtEl>
                                          <p:spTgt spid="24"/>
                                        </p:tgtEl>
                                      </p:cBhvr>
                                    </p:animEffect>
                                    <p:anim calcmode="lin" valueType="num">
                                      <p:cBhvr>
                                        <p:cTn id="105"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10" dur="26">
                                          <p:stCondLst>
                                            <p:cond delay="650"/>
                                          </p:stCondLst>
                                        </p:cTn>
                                        <p:tgtEl>
                                          <p:spTgt spid="24"/>
                                        </p:tgtEl>
                                      </p:cBhvr>
                                      <p:to x="100000" y="60000"/>
                                    </p:animScale>
                                    <p:animScale>
                                      <p:cBhvr>
                                        <p:cTn id="111" dur="166" decel="50000">
                                          <p:stCondLst>
                                            <p:cond delay="676"/>
                                          </p:stCondLst>
                                        </p:cTn>
                                        <p:tgtEl>
                                          <p:spTgt spid="24"/>
                                        </p:tgtEl>
                                      </p:cBhvr>
                                      <p:to x="100000" y="100000"/>
                                    </p:animScale>
                                    <p:animScale>
                                      <p:cBhvr>
                                        <p:cTn id="112" dur="26">
                                          <p:stCondLst>
                                            <p:cond delay="1312"/>
                                          </p:stCondLst>
                                        </p:cTn>
                                        <p:tgtEl>
                                          <p:spTgt spid="24"/>
                                        </p:tgtEl>
                                      </p:cBhvr>
                                      <p:to x="100000" y="80000"/>
                                    </p:animScale>
                                    <p:animScale>
                                      <p:cBhvr>
                                        <p:cTn id="113" dur="166" decel="50000">
                                          <p:stCondLst>
                                            <p:cond delay="1338"/>
                                          </p:stCondLst>
                                        </p:cTn>
                                        <p:tgtEl>
                                          <p:spTgt spid="24"/>
                                        </p:tgtEl>
                                      </p:cBhvr>
                                      <p:to x="100000" y="100000"/>
                                    </p:animScale>
                                    <p:animScale>
                                      <p:cBhvr>
                                        <p:cTn id="114" dur="26">
                                          <p:stCondLst>
                                            <p:cond delay="1642"/>
                                          </p:stCondLst>
                                        </p:cTn>
                                        <p:tgtEl>
                                          <p:spTgt spid="24"/>
                                        </p:tgtEl>
                                      </p:cBhvr>
                                      <p:to x="100000" y="90000"/>
                                    </p:animScale>
                                    <p:animScale>
                                      <p:cBhvr>
                                        <p:cTn id="115" dur="166" decel="50000">
                                          <p:stCondLst>
                                            <p:cond delay="1668"/>
                                          </p:stCondLst>
                                        </p:cTn>
                                        <p:tgtEl>
                                          <p:spTgt spid="24"/>
                                        </p:tgtEl>
                                      </p:cBhvr>
                                      <p:to x="100000" y="100000"/>
                                    </p:animScale>
                                    <p:animScale>
                                      <p:cBhvr>
                                        <p:cTn id="116" dur="26">
                                          <p:stCondLst>
                                            <p:cond delay="1808"/>
                                          </p:stCondLst>
                                        </p:cTn>
                                        <p:tgtEl>
                                          <p:spTgt spid="24"/>
                                        </p:tgtEl>
                                      </p:cBhvr>
                                      <p:to x="100000" y="95000"/>
                                    </p:animScale>
                                    <p:animScale>
                                      <p:cBhvr>
                                        <p:cTn id="117" dur="166" decel="50000">
                                          <p:stCondLst>
                                            <p:cond delay="1834"/>
                                          </p:stCondLst>
                                        </p:cTn>
                                        <p:tgtEl>
                                          <p:spTgt spid="24"/>
                                        </p:tgtEl>
                                      </p:cBhvr>
                                      <p:to x="100000" y="100000"/>
                                    </p:animScale>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nodeType="click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500"/>
                                        <p:tgtEl>
                                          <p:spTgt spid="47"/>
                                        </p:tgtEl>
                                      </p:cBhvr>
                                    </p:animEffect>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nodeType="clickEffect">
                                  <p:stCondLst>
                                    <p:cond delay="0"/>
                                  </p:stCondLst>
                                  <p:childTnLst>
                                    <p:set>
                                      <p:cBhvr>
                                        <p:cTn id="126" dur="1" fill="hold">
                                          <p:stCondLst>
                                            <p:cond delay="0"/>
                                          </p:stCondLst>
                                        </p:cTn>
                                        <p:tgtEl>
                                          <p:spTgt spid="23"/>
                                        </p:tgtEl>
                                        <p:attrNameLst>
                                          <p:attrName>style.visibility</p:attrName>
                                        </p:attrNameLst>
                                      </p:cBhvr>
                                      <p:to>
                                        <p:strVal val="visible"/>
                                      </p:to>
                                    </p:set>
                                    <p:animEffect transition="in" filter="wipe(down)">
                                      <p:cBhvr>
                                        <p:cTn id="127" dur="580">
                                          <p:stCondLst>
                                            <p:cond delay="0"/>
                                          </p:stCondLst>
                                        </p:cTn>
                                        <p:tgtEl>
                                          <p:spTgt spid="23"/>
                                        </p:tgtEl>
                                      </p:cBhvr>
                                    </p:animEffect>
                                    <p:anim calcmode="lin" valueType="num">
                                      <p:cBhvr>
                                        <p:cTn id="12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3" dur="26">
                                          <p:stCondLst>
                                            <p:cond delay="650"/>
                                          </p:stCondLst>
                                        </p:cTn>
                                        <p:tgtEl>
                                          <p:spTgt spid="23"/>
                                        </p:tgtEl>
                                      </p:cBhvr>
                                      <p:to x="100000" y="60000"/>
                                    </p:animScale>
                                    <p:animScale>
                                      <p:cBhvr>
                                        <p:cTn id="134" dur="166" decel="50000">
                                          <p:stCondLst>
                                            <p:cond delay="676"/>
                                          </p:stCondLst>
                                        </p:cTn>
                                        <p:tgtEl>
                                          <p:spTgt spid="23"/>
                                        </p:tgtEl>
                                      </p:cBhvr>
                                      <p:to x="100000" y="100000"/>
                                    </p:animScale>
                                    <p:animScale>
                                      <p:cBhvr>
                                        <p:cTn id="135" dur="26">
                                          <p:stCondLst>
                                            <p:cond delay="1312"/>
                                          </p:stCondLst>
                                        </p:cTn>
                                        <p:tgtEl>
                                          <p:spTgt spid="23"/>
                                        </p:tgtEl>
                                      </p:cBhvr>
                                      <p:to x="100000" y="80000"/>
                                    </p:animScale>
                                    <p:animScale>
                                      <p:cBhvr>
                                        <p:cTn id="136" dur="166" decel="50000">
                                          <p:stCondLst>
                                            <p:cond delay="1338"/>
                                          </p:stCondLst>
                                        </p:cTn>
                                        <p:tgtEl>
                                          <p:spTgt spid="23"/>
                                        </p:tgtEl>
                                      </p:cBhvr>
                                      <p:to x="100000" y="100000"/>
                                    </p:animScale>
                                    <p:animScale>
                                      <p:cBhvr>
                                        <p:cTn id="137" dur="26">
                                          <p:stCondLst>
                                            <p:cond delay="1642"/>
                                          </p:stCondLst>
                                        </p:cTn>
                                        <p:tgtEl>
                                          <p:spTgt spid="23"/>
                                        </p:tgtEl>
                                      </p:cBhvr>
                                      <p:to x="100000" y="90000"/>
                                    </p:animScale>
                                    <p:animScale>
                                      <p:cBhvr>
                                        <p:cTn id="138" dur="166" decel="50000">
                                          <p:stCondLst>
                                            <p:cond delay="1668"/>
                                          </p:stCondLst>
                                        </p:cTn>
                                        <p:tgtEl>
                                          <p:spTgt spid="23"/>
                                        </p:tgtEl>
                                      </p:cBhvr>
                                      <p:to x="100000" y="100000"/>
                                    </p:animScale>
                                    <p:animScale>
                                      <p:cBhvr>
                                        <p:cTn id="139" dur="26">
                                          <p:stCondLst>
                                            <p:cond delay="1808"/>
                                          </p:stCondLst>
                                        </p:cTn>
                                        <p:tgtEl>
                                          <p:spTgt spid="23"/>
                                        </p:tgtEl>
                                      </p:cBhvr>
                                      <p:to x="100000" y="95000"/>
                                    </p:animScale>
                                    <p:animScale>
                                      <p:cBhvr>
                                        <p:cTn id="140"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NAS Palette">
      <a:dk1>
        <a:srgbClr val="000000"/>
      </a:dk1>
      <a:lt1>
        <a:srgbClr val="FFFFFF"/>
      </a:lt1>
      <a:dk2>
        <a:srgbClr val="44546A"/>
      </a:dk2>
      <a:lt2>
        <a:srgbClr val="E7E6E6"/>
      </a:lt2>
      <a:accent1>
        <a:srgbClr val="EC2889"/>
      </a:accent1>
      <a:accent2>
        <a:srgbClr val="32BCAD"/>
      </a:accent2>
      <a:accent3>
        <a:srgbClr val="EE4128"/>
      </a:accent3>
      <a:accent4>
        <a:srgbClr val="FFB81C"/>
      </a:accent4>
      <a:accent5>
        <a:srgbClr val="2CC3E8"/>
      </a:accent5>
      <a:accent6>
        <a:srgbClr val="8913B0"/>
      </a:accent6>
      <a:hlink>
        <a:srgbClr val="4103BF"/>
      </a:hlink>
      <a:folHlink>
        <a:srgbClr val="EC28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887</TotalTime>
  <Words>1221</Words>
  <Application>Microsoft Office PowerPoint</Application>
  <PresentationFormat>On-screen Show (4:3)</PresentationFormat>
  <Paragraphs>91</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Tahoma</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Aimee-Marie Dore</dc:creator>
  <cp:lastModifiedBy>Teacher</cp:lastModifiedBy>
  <cp:revision>312</cp:revision>
  <dcterms:created xsi:type="dcterms:W3CDTF">2019-02-23T10:47:04Z</dcterms:created>
  <dcterms:modified xsi:type="dcterms:W3CDTF">2020-03-26T19:58:27Z</dcterms:modified>
</cp:coreProperties>
</file>