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9" r:id="rId2"/>
    <p:sldId id="258" r:id="rId3"/>
    <p:sldId id="264" r:id="rId4"/>
    <p:sldId id="268" r:id="rId5"/>
    <p:sldId id="269" r:id="rId6"/>
    <p:sldId id="274" r:id="rId7"/>
    <p:sldId id="277" r:id="rId8"/>
    <p:sldId id="278" r:id="rId9"/>
    <p:sldId id="272" r:id="rId10"/>
    <p:sldId id="275" r:id="rId11"/>
    <p:sldId id="267" r:id="rId12"/>
  </p:sldIdLst>
  <p:sldSz cx="9144000" cy="6858000" type="screen4x3"/>
  <p:notesSz cx="6858000" cy="9144000"/>
  <p:embeddedFontLst>
    <p:embeddedFont>
      <p:font typeface="Twinkl SemiBold" charset="0"/>
      <p:bold r:id="rId15"/>
    </p:embeddedFon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pitchFamily="50" charset="0"/>
      <p:regular r:id="rId22"/>
      <p:bold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1"/>
    <a:srgbClr val="E98015"/>
    <a:srgbClr val="00A7E6"/>
    <a:srgbClr val="F08213"/>
    <a:srgbClr val="01953F"/>
    <a:srgbClr val="00639A"/>
    <a:srgbClr val="8D358B"/>
    <a:srgbClr val="FB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54" y="6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B7BC6-1429-41DE-80F1-0D0085A9EE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BE9C0-A99B-4946-9F3E-7D469FF2C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532FF-E788-4DD8-BC5C-0E1F5CDF57DD}" type="datetimeFigureOut">
              <a:rPr lang="en-GB"/>
              <a:pPr>
                <a:defRPr/>
              </a:pPr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6597-60C2-4E0A-BCF2-FE102977BE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5B542-56B5-4EF5-9DF3-1D9C959C0D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97C09D-C40C-4E6C-9DB6-63E1547DB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CF29E-7230-4211-A8B6-9989E9CBA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8820D-8231-4C15-91CE-C6FB9788EF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F5F193-07F7-454A-A976-84418DC90AC4}" type="datetimeFigureOut">
              <a:rPr lang="en-GB"/>
              <a:pPr>
                <a:defRPr/>
              </a:pPr>
              <a:t>06/04/2020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D757D6-3570-4732-B018-E5CAB7249D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D2C9C6-BBD7-4DE8-BE7B-42F18C96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A014-03E3-4E36-9590-8D1D2576FE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31D5E-21EB-4167-903C-F1E2E93DA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378C5B-658E-4660-9C6C-F3DB03B65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6118225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6F53015-D382-47D1-A5BD-CA138503BC2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7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AC70A0-856B-4D20-BE63-193C4CBECBF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3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EA68F5A-22D4-48E9-81D7-9B3AA6DFC12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DBEFEA3-E401-4EE6-8629-0586DBB4A1EF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3E51D7-F072-4A6C-AF70-540D821645AB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39A93-DC7E-4ED8-A807-E3163551124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05D7538-00F6-47BB-BF60-7A50E8DE994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377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m/livelessons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m/livelesson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7004D-0DB8-4D63-A882-AC1145A72281}"/>
              </a:ext>
            </a:extLst>
          </p:cNvPr>
          <p:cNvSpPr/>
          <p:nvPr/>
        </p:nvSpPr>
        <p:spPr>
          <a:xfrm>
            <a:off x="0" y="0"/>
            <a:ext cx="9144000" cy="1033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ABDD8-4AD1-4969-9BF2-333856451211}"/>
              </a:ext>
            </a:extLst>
          </p:cNvPr>
          <p:cNvSpPr txBox="1"/>
          <p:nvPr/>
        </p:nvSpPr>
        <p:spPr>
          <a:xfrm>
            <a:off x="163585" y="142613"/>
            <a:ext cx="881683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dirty="0">
                <a:latin typeface="Twinkl" pitchFamily="2" charset="0"/>
              </a:rPr>
              <a:t>To watch the BBC Teach Writing and Performance Poetry Live Lesson in full visit: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latin typeface="Twinkl" pitchFamily="2" charset="0"/>
              </a:rPr>
              <a:t> 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bbc.com/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livelessons</a:t>
            </a:r>
            <a:endParaRPr lang="en-GB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winkl ExtraBold" pitchFamily="2" charset="0"/>
            </a:endParaRP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B755D557-4534-4A73-9D11-349EE27534AE}"/>
              </a:ext>
            </a:extLst>
          </p:cNvPr>
          <p:cNvSpPr/>
          <p:nvPr/>
        </p:nvSpPr>
        <p:spPr>
          <a:xfrm>
            <a:off x="3171825" y="561975"/>
            <a:ext cx="2884488" cy="3190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Activity 2: Using Your Senses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894F22C1-74D7-41D8-AE91-57746D3E5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4186238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dirty="0"/>
              <a:t>Using the </a:t>
            </a:r>
            <a:r>
              <a:rPr lang="en-GB" b="1" dirty="0">
                <a:solidFill>
                  <a:srgbClr val="00A7E6"/>
                </a:solidFill>
              </a:rPr>
              <a:t>My</a:t>
            </a:r>
            <a:r>
              <a:rPr lang="en-GB" dirty="0">
                <a:solidFill>
                  <a:srgbClr val="00A7E6"/>
                </a:solidFill>
              </a:rPr>
              <a:t> </a:t>
            </a:r>
            <a:r>
              <a:rPr lang="en-GB" b="1" dirty="0">
                <a:solidFill>
                  <a:srgbClr val="00A7E6"/>
                </a:solidFill>
              </a:rPr>
              <a:t>Senses Map Activity Sheet </a:t>
            </a:r>
            <a:r>
              <a:rPr lang="en-GB" dirty="0"/>
              <a:t>you have already completed, you </a:t>
            </a:r>
            <a:r>
              <a:rPr lang="en-GB"/>
              <a:t>are going to </a:t>
            </a:r>
            <a:r>
              <a:rPr lang="en-GB" dirty="0"/>
              <a:t>write your own poem about a change you have experienced.</a:t>
            </a:r>
            <a:endParaRPr lang="en-GB" sz="1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dirty="0"/>
              <a:t>Remember to:</a:t>
            </a:r>
          </a:p>
          <a:p>
            <a:pPr marL="285750" indent="-285750">
              <a:lnSpc>
                <a:spcPct val="100000"/>
              </a:lnSpc>
              <a:defRPr/>
            </a:pPr>
            <a:r>
              <a:rPr lang="en-GB" dirty="0"/>
              <a:t>add a title explaining the change;</a:t>
            </a:r>
          </a:p>
          <a:p>
            <a:pPr marL="285750" indent="-285750">
              <a:lnSpc>
                <a:spcPct val="100000"/>
              </a:lnSpc>
              <a:defRPr/>
            </a:pPr>
            <a:r>
              <a:rPr lang="en-GB" dirty="0"/>
              <a:t>use similes to describe the change;</a:t>
            </a:r>
          </a:p>
          <a:p>
            <a:pPr marL="285750" indent="-285750">
              <a:lnSpc>
                <a:spcPct val="100000"/>
              </a:lnSpc>
              <a:defRPr/>
            </a:pPr>
            <a:r>
              <a:rPr lang="en-GB" dirty="0"/>
              <a:t>begin your similes with ‘as’ or ‘like’.</a:t>
            </a:r>
            <a:endParaRPr lang="en-GB" alt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387850"/>
            <a:ext cx="1606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77963"/>
            <a:ext cx="3363912" cy="475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7004D-0DB8-4D63-A882-AC1145A72281}"/>
              </a:ext>
            </a:extLst>
          </p:cNvPr>
          <p:cNvSpPr/>
          <p:nvPr/>
        </p:nvSpPr>
        <p:spPr>
          <a:xfrm>
            <a:off x="0" y="0"/>
            <a:ext cx="9144000" cy="1033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ABDD8-4AD1-4969-9BF2-333856451211}"/>
              </a:ext>
            </a:extLst>
          </p:cNvPr>
          <p:cNvSpPr txBox="1"/>
          <p:nvPr/>
        </p:nvSpPr>
        <p:spPr>
          <a:xfrm>
            <a:off x="163585" y="142613"/>
            <a:ext cx="881683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dirty="0">
                <a:latin typeface="Twinkl" pitchFamily="2" charset="0"/>
              </a:rPr>
              <a:t>To watch the BBC Teach Writing and Performance Poetry Live Lesson in full visit: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latin typeface="Twinkl" pitchFamily="2" charset="0"/>
              </a:rPr>
              <a:t> 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bbc.com/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livelessons</a:t>
            </a:r>
            <a:endParaRPr lang="en-GB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winkl ExtraBold" pitchFamily="2" charset="0"/>
            </a:endParaRP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B755D557-4534-4A73-9D11-349EE27534AE}"/>
              </a:ext>
            </a:extLst>
          </p:cNvPr>
          <p:cNvSpPr/>
          <p:nvPr/>
        </p:nvSpPr>
        <p:spPr>
          <a:xfrm>
            <a:off x="3171825" y="561975"/>
            <a:ext cx="2884488" cy="3190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Changes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We all experience lots of changes throughout our lives. </a:t>
            </a:r>
            <a:br>
              <a:rPr lang="en-GB" altLang="en-US"/>
            </a:br>
            <a:r>
              <a:rPr lang="en-GB" altLang="en-US"/>
              <a:t>How many different changes can you think of?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2212975"/>
            <a:ext cx="7632700" cy="468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Some changes you might have experienced are: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11AE7C-DE5D-4C1B-84F2-30E96AB53C46}"/>
              </a:ext>
            </a:extLst>
          </p:cNvPr>
          <p:cNvSpPr/>
          <p:nvPr/>
        </p:nvSpPr>
        <p:spPr>
          <a:xfrm>
            <a:off x="965200" y="2901950"/>
            <a:ext cx="1836738" cy="1836738"/>
          </a:xfrm>
          <a:prstGeom prst="ellipse">
            <a:avLst/>
          </a:prstGeom>
          <a:solidFill>
            <a:srgbClr val="8D35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moving house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F5845D-6DB1-41C8-8184-6FFFBE74D139}"/>
              </a:ext>
            </a:extLst>
          </p:cNvPr>
          <p:cNvSpPr/>
          <p:nvPr/>
        </p:nvSpPr>
        <p:spPr>
          <a:xfrm>
            <a:off x="2017713" y="4335463"/>
            <a:ext cx="1836737" cy="1836737"/>
          </a:xfrm>
          <a:prstGeom prst="ellipse">
            <a:avLst/>
          </a:prstGeom>
          <a:solidFill>
            <a:srgbClr val="EB75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starting school for the first time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B45A88-7325-4F5F-A5D6-8D62A8EDF253}"/>
              </a:ext>
            </a:extLst>
          </p:cNvPr>
          <p:cNvSpPr/>
          <p:nvPr/>
        </p:nvSpPr>
        <p:spPr>
          <a:xfrm>
            <a:off x="3094038" y="2901950"/>
            <a:ext cx="1838325" cy="1836738"/>
          </a:xfrm>
          <a:prstGeom prst="ellipse">
            <a:avLst/>
          </a:prstGeom>
          <a:solidFill>
            <a:srgbClr val="E980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welcoming new siblings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928BE5-AF7D-4A04-A86F-D34CD37DFC78}"/>
              </a:ext>
            </a:extLst>
          </p:cNvPr>
          <p:cNvSpPr/>
          <p:nvPr/>
        </p:nvSpPr>
        <p:spPr>
          <a:xfrm>
            <a:off x="4184650" y="4335463"/>
            <a:ext cx="1836738" cy="1836737"/>
          </a:xfrm>
          <a:prstGeom prst="ellipse">
            <a:avLst/>
          </a:prstGeom>
          <a:solidFill>
            <a:srgbClr val="653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moving classes and year groups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0E7770-0F1A-40CB-98C7-85F5E4A89B4D}"/>
              </a:ext>
            </a:extLst>
          </p:cNvPr>
          <p:cNvSpPr/>
          <p:nvPr/>
        </p:nvSpPr>
        <p:spPr>
          <a:xfrm>
            <a:off x="5249863" y="2901950"/>
            <a:ext cx="1838325" cy="1836738"/>
          </a:xfrm>
          <a:prstGeom prst="ellipse">
            <a:avLst/>
          </a:prstGeom>
          <a:solidFill>
            <a:srgbClr val="0095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getting your first pet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9A4A3-5930-44DC-B1DC-905A75C7D0D6}"/>
              </a:ext>
            </a:extLst>
          </p:cNvPr>
          <p:cNvSpPr/>
          <p:nvPr/>
        </p:nvSpPr>
        <p:spPr>
          <a:xfrm>
            <a:off x="6351588" y="4335463"/>
            <a:ext cx="1838325" cy="1836737"/>
          </a:xfrm>
          <a:prstGeom prst="ellipse">
            <a:avLst/>
          </a:prstGeom>
          <a:solidFill>
            <a:srgbClr val="2DB6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making and losing friends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/>
      <p:bldP spid="2" grpId="0" animBg="1"/>
      <p:bldP spid="8" grpId="0" animBg="1"/>
      <p:bldP spid="9" grpId="0" animBg="1"/>
      <p:bldP spid="13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Changes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When you experience changes in your life, it can make you feel lots of different emotions. Everyone might feel different even when they are experiencing the same change.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55650" y="2435225"/>
            <a:ext cx="2406650" cy="3630613"/>
            <a:chOff x="755341" y="2435430"/>
            <a:chExt cx="2407640" cy="36298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F04192-0D61-43D6-A13E-F14F013C6482}"/>
                </a:ext>
              </a:extLst>
            </p:cNvPr>
            <p:cNvSpPr/>
            <p:nvPr/>
          </p:nvSpPr>
          <p:spPr>
            <a:xfrm>
              <a:off x="755341" y="4178119"/>
              <a:ext cx="2407640" cy="1887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BDD6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4400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I’m so happy about moving to a new house.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026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068" y="2435430"/>
              <a:ext cx="1780186" cy="1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368675" y="2435225"/>
            <a:ext cx="2406650" cy="3630613"/>
            <a:chOff x="3368026" y="2435430"/>
            <a:chExt cx="2407640" cy="362980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7536D84-4055-46FA-88D0-376B34CC17BB}"/>
                </a:ext>
              </a:extLst>
            </p:cNvPr>
            <p:cNvSpPr/>
            <p:nvPr/>
          </p:nvSpPr>
          <p:spPr>
            <a:xfrm>
              <a:off x="3368026" y="4178119"/>
              <a:ext cx="2407640" cy="1887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BDD6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4400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I’m a bit worried about moving to a new house.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0259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19" y="2435430"/>
              <a:ext cx="1694835" cy="1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7" name="Group 9216"/>
          <p:cNvGrpSpPr>
            <a:grpSpLocks/>
          </p:cNvGrpSpPr>
          <p:nvPr/>
        </p:nvGrpSpPr>
        <p:grpSpPr bwMode="auto">
          <a:xfrm>
            <a:off x="5980113" y="2435225"/>
            <a:ext cx="2408237" cy="3630613"/>
            <a:chOff x="5980710" y="2435430"/>
            <a:chExt cx="2407640" cy="362980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870AF-C951-4D73-9DC1-5B2012B97808}"/>
                </a:ext>
              </a:extLst>
            </p:cNvPr>
            <p:cNvSpPr/>
            <p:nvPr/>
          </p:nvSpPr>
          <p:spPr>
            <a:xfrm>
              <a:off x="5980710" y="4178119"/>
              <a:ext cx="2407640" cy="1887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BDD6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4400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I’m really sad about moving; I don’t want a new house.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0257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112" y="2435430"/>
              <a:ext cx="1694835" cy="1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2435225"/>
            <a:ext cx="2406650" cy="3630613"/>
            <a:chOff x="755341" y="2435430"/>
            <a:chExt cx="2407640" cy="362980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E780E8-386F-4D84-AB9A-A6DA98BA7F75}"/>
                </a:ext>
              </a:extLst>
            </p:cNvPr>
            <p:cNvSpPr/>
            <p:nvPr/>
          </p:nvSpPr>
          <p:spPr>
            <a:xfrm>
              <a:off x="755341" y="4178119"/>
              <a:ext cx="2407640" cy="1887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CD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4400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I’m so happy about getting a new brother or sister.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025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754" y="2435430"/>
              <a:ext cx="1288813" cy="1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8675" y="2435225"/>
            <a:ext cx="2406650" cy="3630613"/>
            <a:chOff x="3368026" y="2435430"/>
            <a:chExt cx="2407640" cy="362980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ED4C82-5B18-407E-992E-9B1E15A3B067}"/>
                </a:ext>
              </a:extLst>
            </p:cNvPr>
            <p:cNvSpPr/>
            <p:nvPr/>
          </p:nvSpPr>
          <p:spPr>
            <a:xfrm>
              <a:off x="3368026" y="4178119"/>
              <a:ext cx="2407640" cy="1887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CD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4400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I’m scared of what being a big brother will be like.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0253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320" y="2435430"/>
              <a:ext cx="1291832" cy="1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980113" y="2435225"/>
            <a:ext cx="2408237" cy="3630613"/>
            <a:chOff x="5980710" y="2435430"/>
            <a:chExt cx="2407640" cy="36298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082AC2-96C4-46D3-945C-3F1D00E2ADCF}"/>
                </a:ext>
              </a:extLst>
            </p:cNvPr>
            <p:cNvSpPr/>
            <p:nvPr/>
          </p:nvSpPr>
          <p:spPr>
            <a:xfrm>
              <a:off x="5980710" y="4178119"/>
              <a:ext cx="2407640" cy="1887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CD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4400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I really didn’t want a younger sibling – that’s annoying.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0251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47" y="2435430"/>
              <a:ext cx="1287964" cy="1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Using Your Senses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New changes in your life can bring lots of new information to your senses.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6113" y="2011363"/>
            <a:ext cx="7843837" cy="466725"/>
          </a:xfrm>
          <a:prstGeom prst="rect">
            <a:avLst/>
          </a:prstGeom>
          <a:solidFill>
            <a:schemeClr val="bg1"/>
          </a:solidFill>
          <a:ln w="12700">
            <a:solidFill>
              <a:srgbClr val="FBAF00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Starting school for the first time can…</a:t>
            </a:r>
            <a:endParaRPr lang="en-GB" altLang="en-US" sz="120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46113" y="2692400"/>
            <a:ext cx="1501775" cy="3481388"/>
            <a:chOff x="646592" y="2692866"/>
            <a:chExt cx="1500990" cy="34814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CF4F2-988A-4A92-BC69-10D825A403A6}"/>
                </a:ext>
              </a:extLst>
            </p:cNvPr>
            <p:cNvSpPr/>
            <p:nvPr/>
          </p:nvSpPr>
          <p:spPr>
            <a:xfrm>
              <a:off x="646592" y="2692866"/>
              <a:ext cx="1500990" cy="34814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look like a huge brick building.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128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02" y="2998577"/>
              <a:ext cx="1493240" cy="211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32025" y="2692400"/>
            <a:ext cx="1501775" cy="3481388"/>
            <a:chOff x="2232111" y="2692866"/>
            <a:chExt cx="1500990" cy="34814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847C11-5B39-45B3-9143-CB6EC552FE86}"/>
                </a:ext>
              </a:extLst>
            </p:cNvPr>
            <p:cNvSpPr/>
            <p:nvPr/>
          </p:nvSpPr>
          <p:spPr>
            <a:xfrm>
              <a:off x="2232111" y="2692866"/>
              <a:ext cx="1500990" cy="34814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sound like a very busy playground.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128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61" y="3667305"/>
              <a:ext cx="1493240" cy="1055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817938" y="2692400"/>
            <a:ext cx="1500187" cy="3481388"/>
            <a:chOff x="3817630" y="2692866"/>
            <a:chExt cx="1500990" cy="34814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726813-AE07-4611-944B-033E5C6646BD}"/>
                </a:ext>
              </a:extLst>
            </p:cNvPr>
            <p:cNvSpPr/>
            <p:nvPr/>
          </p:nvSpPr>
          <p:spPr>
            <a:xfrm>
              <a:off x="3817630" y="2692866"/>
              <a:ext cx="1500990" cy="34814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smell like new exercise books.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127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831" y="3862921"/>
              <a:ext cx="1284997" cy="66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03850" y="2692400"/>
            <a:ext cx="1500188" cy="3481388"/>
            <a:chOff x="5403149" y="2692866"/>
            <a:chExt cx="1500990" cy="34814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27A1A5-D7FF-4A67-B9E5-F4A6AC3E6021}"/>
                </a:ext>
              </a:extLst>
            </p:cNvPr>
            <p:cNvSpPr/>
            <p:nvPr/>
          </p:nvSpPr>
          <p:spPr>
            <a:xfrm>
              <a:off x="5403149" y="2692866"/>
              <a:ext cx="1500990" cy="34814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taste like school lunches.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127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1"/>
            <a:stretch>
              <a:fillRect/>
            </a:stretch>
          </p:blipFill>
          <p:spPr bwMode="auto">
            <a:xfrm>
              <a:off x="5425728" y="3236272"/>
              <a:ext cx="1478411" cy="158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988175" y="2692400"/>
            <a:ext cx="1501775" cy="3481388"/>
            <a:chOff x="6988668" y="2692866"/>
            <a:chExt cx="1500990" cy="3481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B47F2C-60C7-4BE7-8125-6568C6E352E4}"/>
                </a:ext>
              </a:extLst>
            </p:cNvPr>
            <p:cNvSpPr/>
            <p:nvPr/>
          </p:nvSpPr>
          <p:spPr>
            <a:xfrm>
              <a:off x="6988668" y="2692866"/>
              <a:ext cx="1500990" cy="34814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feel like tight new shoes.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1275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595" y="3854346"/>
              <a:ext cx="1409135" cy="57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Activity 1: Using Your Senses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4186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Think of a change you have experienced.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Use the </a:t>
            </a:r>
            <a:r>
              <a:rPr lang="en-GB" altLang="en-US" b="1">
                <a:solidFill>
                  <a:srgbClr val="00A7E6"/>
                </a:solidFill>
              </a:rPr>
              <a:t>My</a:t>
            </a:r>
            <a:r>
              <a:rPr lang="en-GB" altLang="en-US">
                <a:solidFill>
                  <a:srgbClr val="00A7E6"/>
                </a:solidFill>
              </a:rPr>
              <a:t> </a:t>
            </a:r>
            <a:r>
              <a:rPr lang="en-GB" altLang="en-US" b="1">
                <a:solidFill>
                  <a:srgbClr val="00A7E6"/>
                </a:solidFill>
              </a:rPr>
              <a:t>Senses Map Activity Sheet </a:t>
            </a:r>
            <a:r>
              <a:rPr lang="en-GB" altLang="en-US"/>
              <a:t>to write down what that change looked, smelled, tasted, felt and sounded like.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Come up with as many ideas as you can for each sense.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77963"/>
            <a:ext cx="3363912" cy="475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413125"/>
            <a:ext cx="23336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Similes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What is a simile?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6113" y="2011363"/>
            <a:ext cx="7843837" cy="717550"/>
          </a:xfrm>
          <a:prstGeom prst="rect">
            <a:avLst/>
          </a:prstGeom>
          <a:solidFill>
            <a:schemeClr val="bg1"/>
          </a:solidFill>
          <a:ln w="12700">
            <a:solidFill>
              <a:srgbClr val="FBAF00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 simile is when an author tells a reader that something is ‘like’ or ‘as’ something else. For example:</a:t>
            </a:r>
            <a:endParaRPr lang="en-GB" altLang="en-US" sz="1200">
              <a:solidFill>
                <a:srgbClr val="FF0000"/>
              </a:solidFill>
            </a:endParaRPr>
          </a:p>
        </p:txBody>
      </p:sp>
      <p:grpSp>
        <p:nvGrpSpPr>
          <p:cNvPr id="9224" name="Group 9223"/>
          <p:cNvGrpSpPr>
            <a:grpSpLocks/>
          </p:cNvGrpSpPr>
          <p:nvPr/>
        </p:nvGrpSpPr>
        <p:grpSpPr bwMode="auto">
          <a:xfrm>
            <a:off x="646113" y="2892425"/>
            <a:ext cx="2511425" cy="2901950"/>
            <a:chOff x="646592" y="2892056"/>
            <a:chExt cx="2511278" cy="290268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CF4F2-988A-4A92-BC69-10D825A403A6}"/>
                </a:ext>
              </a:extLst>
            </p:cNvPr>
            <p:cNvSpPr/>
            <p:nvPr/>
          </p:nvSpPr>
          <p:spPr>
            <a:xfrm>
              <a:off x="646592" y="2892056"/>
              <a:ext cx="2511278" cy="29026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as cold as ice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33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31" y="3514062"/>
              <a:ext cx="2109399" cy="129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5" name="Group 9224"/>
          <p:cNvGrpSpPr>
            <a:grpSpLocks/>
          </p:cNvGrpSpPr>
          <p:nvPr/>
        </p:nvGrpSpPr>
        <p:grpSpPr bwMode="auto">
          <a:xfrm>
            <a:off x="3311525" y="2892425"/>
            <a:ext cx="2511425" cy="2901950"/>
            <a:chOff x="3311598" y="2892055"/>
            <a:chExt cx="2511278" cy="2902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3E172E-EEF4-4D0D-A0EE-8ADAC8E5CF4D}"/>
                </a:ext>
              </a:extLst>
            </p:cNvPr>
            <p:cNvSpPr/>
            <p:nvPr/>
          </p:nvSpPr>
          <p:spPr>
            <a:xfrm>
              <a:off x="3311598" y="2892055"/>
              <a:ext cx="2511278" cy="29026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as brave as a lion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332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700" y="3016428"/>
              <a:ext cx="1932599" cy="233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6" name="Group 9225"/>
          <p:cNvGrpSpPr>
            <a:grpSpLocks/>
          </p:cNvGrpSpPr>
          <p:nvPr/>
        </p:nvGrpSpPr>
        <p:grpSpPr bwMode="auto">
          <a:xfrm>
            <a:off x="5978525" y="2892425"/>
            <a:ext cx="2511425" cy="2901950"/>
            <a:chOff x="5978380" y="2892056"/>
            <a:chExt cx="2511278" cy="290268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D0C6E9-C302-45AA-ADE3-51F9848430CB}"/>
                </a:ext>
              </a:extLst>
            </p:cNvPr>
            <p:cNvSpPr/>
            <p:nvPr/>
          </p:nvSpPr>
          <p:spPr>
            <a:xfrm>
              <a:off x="5978380" y="2892056"/>
              <a:ext cx="2511278" cy="29026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fighting like cats and dogs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pic>
          <p:nvPicPr>
            <p:cNvPr id="13321" name="Picture 92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811" y="3064275"/>
              <a:ext cx="1767993" cy="85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92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773" y="3918571"/>
              <a:ext cx="1097375" cy="116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Similes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Quite often, similes relate to the senses. </a:t>
            </a:r>
            <a:br>
              <a:rPr lang="en-GB" altLang="en-US"/>
            </a:br>
            <a:r>
              <a:rPr lang="en-GB" altLang="en-US"/>
              <a:t>Below are some similes you could use to describe a new baby:</a:t>
            </a:r>
            <a:endParaRPr lang="en-GB" altLang="en-US" sz="100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0888" y="5673725"/>
            <a:ext cx="7632700" cy="468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Can you think of any more?</a:t>
            </a:r>
            <a:endParaRPr lang="en-GB" altLang="en-US" sz="12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1613A-25B4-45B4-BD52-6304F23A86A1}"/>
              </a:ext>
            </a:extLst>
          </p:cNvPr>
          <p:cNvSpPr/>
          <p:nvPr/>
        </p:nvSpPr>
        <p:spPr>
          <a:xfrm>
            <a:off x="733425" y="2308225"/>
            <a:ext cx="1631950" cy="1630363"/>
          </a:xfrm>
          <a:prstGeom prst="ellipse">
            <a:avLst/>
          </a:prstGeom>
          <a:solidFill>
            <a:srgbClr val="8D35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/>
              <a:t>as smelly as a skunk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65271D-7923-4980-9B86-F66A3702A38F}"/>
              </a:ext>
            </a:extLst>
          </p:cNvPr>
          <p:cNvSpPr/>
          <p:nvPr/>
        </p:nvSpPr>
        <p:spPr>
          <a:xfrm>
            <a:off x="5457825" y="3213100"/>
            <a:ext cx="1631950" cy="1631950"/>
          </a:xfrm>
          <a:prstGeom prst="ellipse">
            <a:avLst/>
          </a:prstGeom>
          <a:solidFill>
            <a:srgbClr val="653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/>
              <a:t>like a wriggly worm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BDB203-FF5F-433F-97BB-0A41B39FEDB9}"/>
              </a:ext>
            </a:extLst>
          </p:cNvPr>
          <p:cNvSpPr/>
          <p:nvPr/>
        </p:nvSpPr>
        <p:spPr>
          <a:xfrm>
            <a:off x="6375400" y="2255838"/>
            <a:ext cx="1633538" cy="1630362"/>
          </a:xfrm>
          <a:prstGeom prst="ellipse">
            <a:avLst/>
          </a:prstGeom>
          <a:solidFill>
            <a:srgbClr val="0095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skin as soft as silk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2749B0-830A-4351-8256-653AFD4D68C8}"/>
              </a:ext>
            </a:extLst>
          </p:cNvPr>
          <p:cNvSpPr/>
          <p:nvPr/>
        </p:nvSpPr>
        <p:spPr>
          <a:xfrm>
            <a:off x="6750050" y="3503613"/>
            <a:ext cx="1633538" cy="1630362"/>
          </a:xfrm>
          <a:prstGeom prst="ellipse">
            <a:avLst/>
          </a:prstGeom>
          <a:solidFill>
            <a:srgbClr val="2DB6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/>
              <a:t>as light as a feather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D68CB4-337A-4383-8787-86E6A3883EC0}"/>
              </a:ext>
            </a:extLst>
          </p:cNvPr>
          <p:cNvSpPr/>
          <p:nvPr/>
        </p:nvSpPr>
        <p:spPr>
          <a:xfrm>
            <a:off x="1919288" y="3062288"/>
            <a:ext cx="1631950" cy="1630362"/>
          </a:xfrm>
          <a:prstGeom prst="ellipse">
            <a:avLst/>
          </a:prstGeom>
          <a:solidFill>
            <a:srgbClr val="E980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/>
              <a:t>like an air raid siren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BEA405-6CC5-48C3-808B-980149B3FA79}"/>
              </a:ext>
            </a:extLst>
          </p:cNvPr>
          <p:cNvSpPr/>
          <p:nvPr/>
        </p:nvSpPr>
        <p:spPr>
          <a:xfrm>
            <a:off x="747713" y="3748088"/>
            <a:ext cx="1630362" cy="1631950"/>
          </a:xfrm>
          <a:prstGeom prst="ellipse">
            <a:avLst/>
          </a:prstGeom>
          <a:solidFill>
            <a:srgbClr val="EB75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/>
              <a:t>as sweet as a cupcake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505075"/>
            <a:ext cx="17922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/>
      <p:bldP spid="14" grpId="0" animBg="1"/>
      <p:bldP spid="17" grpId="0" animBg="1"/>
      <p:bldP spid="18" grpId="0" animBg="1"/>
      <p:bldP spid="19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/>
              </a:rPr>
              <a:t>Simile Poem</a:t>
            </a:r>
            <a:endParaRPr lang="en-GB" altLang="en-US" sz="3600" smtClean="0">
              <a:latin typeface="Twinkl SemiBold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216650" y="1541463"/>
            <a:ext cx="204628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This poem has been written about a change the poet has experienced.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It is full of similes that link to the senses.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How many can you spot?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3588" y="1546225"/>
            <a:ext cx="5019675" cy="36020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b="1">
                <a:solidFill>
                  <a:schemeClr val="tx1"/>
                </a:solidFill>
                <a:cs typeface="Tahoma" panose="020B0604030504040204" pitchFamily="34" charset="0"/>
              </a:rPr>
              <a:t>Moving House</a:t>
            </a:r>
            <a:endParaRPr lang="en-GB" altLang="en-US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looks like mountains of cardboard boxes and a bold SOLD sign.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pops like bubble wrap and jangles like keys in a new lock.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feels like the slamming of a door and the opening of a new one. 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smells as musty as old newspaper and as unfamiliar as a hidden lair.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is like the salty tears of goodbye and the sweetness of a new start.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022725"/>
            <a:ext cx="1968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3588" y="1541463"/>
            <a:ext cx="5019675" cy="3602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/>
                <a:cs typeface="Sassoon Infant Rg" pitchFamily="50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b="1">
                <a:solidFill>
                  <a:schemeClr val="tx1"/>
                </a:solidFill>
                <a:cs typeface="Tahoma" panose="020B0604030504040204" pitchFamily="34" charset="0"/>
              </a:rPr>
              <a:t>Moving House</a:t>
            </a:r>
            <a:endParaRPr lang="en-GB" altLang="en-US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looks </a:t>
            </a:r>
            <a:r>
              <a:rPr lang="en-GB" altLang="en-US">
                <a:solidFill>
                  <a:srgbClr val="8D358B"/>
                </a:solidFill>
                <a:cs typeface="Tahoma" panose="020B0604030504040204" pitchFamily="34" charset="0"/>
              </a:rPr>
              <a:t>like mountains of cardboard boxes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 and </a:t>
            </a:r>
            <a:r>
              <a:rPr lang="en-GB" altLang="en-US">
                <a:solidFill>
                  <a:srgbClr val="8D358B"/>
                </a:solidFill>
                <a:cs typeface="Tahoma" panose="020B0604030504040204" pitchFamily="34" charset="0"/>
              </a:rPr>
              <a:t>a bold SOLD sign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.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</a:t>
            </a:r>
            <a:r>
              <a:rPr lang="en-GB" altLang="en-US">
                <a:solidFill>
                  <a:srgbClr val="00639A"/>
                </a:solidFill>
                <a:cs typeface="Tahoma" panose="020B0604030504040204" pitchFamily="34" charset="0"/>
              </a:rPr>
              <a:t>pops like bubble wrap 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and </a:t>
            </a:r>
            <a:r>
              <a:rPr lang="en-GB" altLang="en-US">
                <a:solidFill>
                  <a:srgbClr val="00639A"/>
                </a:solidFill>
                <a:cs typeface="Tahoma" panose="020B0604030504040204" pitchFamily="34" charset="0"/>
              </a:rPr>
              <a:t>jangles like keys in a new lock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.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feels </a:t>
            </a:r>
            <a:r>
              <a:rPr lang="en-GB" altLang="en-US">
                <a:solidFill>
                  <a:srgbClr val="00A7E6"/>
                </a:solidFill>
                <a:cs typeface="Tahoma" panose="020B0604030504040204" pitchFamily="34" charset="0"/>
              </a:rPr>
              <a:t>like the slamming of a door 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and </a:t>
            </a:r>
            <a:r>
              <a:rPr lang="en-GB" altLang="en-US">
                <a:solidFill>
                  <a:srgbClr val="00A7E6"/>
                </a:solidFill>
                <a:cs typeface="Tahoma" panose="020B0604030504040204" pitchFamily="34" charset="0"/>
              </a:rPr>
              <a:t>the opening of a new one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. 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house smells </a:t>
            </a:r>
            <a:r>
              <a:rPr lang="en-GB" altLang="en-US">
                <a:solidFill>
                  <a:srgbClr val="01953F"/>
                </a:solidFill>
                <a:cs typeface="Tahoma" panose="020B0604030504040204" pitchFamily="34" charset="0"/>
              </a:rPr>
              <a:t>as musty as old newspaper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 and </a:t>
            </a:r>
            <a:r>
              <a:rPr lang="en-GB" altLang="en-US">
                <a:solidFill>
                  <a:srgbClr val="01953F"/>
                </a:solidFill>
                <a:cs typeface="Tahoma" panose="020B0604030504040204" pitchFamily="34" charset="0"/>
              </a:rPr>
              <a:t>as unfamiliar as a hidden lair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.</a:t>
            </a:r>
            <a:endParaRPr lang="en-GB" altLang="en-US" sz="11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Moving </a:t>
            </a:r>
            <a:r>
              <a:rPr lang="en-GB" altLang="en-US">
                <a:solidFill>
                  <a:srgbClr val="F08213"/>
                </a:solidFill>
                <a:cs typeface="Tahoma" panose="020B0604030504040204" pitchFamily="34" charset="0"/>
              </a:rPr>
              <a:t>house is like the salty tears of goodbye 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and </a:t>
            </a:r>
            <a:r>
              <a:rPr lang="en-GB" altLang="en-US">
                <a:solidFill>
                  <a:srgbClr val="F08213"/>
                </a:solidFill>
                <a:cs typeface="Tahoma" panose="020B0604030504040204" pitchFamily="34" charset="0"/>
              </a:rPr>
              <a:t>the sweetness of a new start</a:t>
            </a:r>
            <a:r>
              <a:rPr lang="en-GB" altLang="en-US">
                <a:solidFill>
                  <a:schemeClr val="tx1"/>
                </a:solidFill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126</TotalTime>
  <Words>655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Twinkl SemiBold</vt:lpstr>
      <vt:lpstr>Twinkl ExtraBold</vt:lpstr>
      <vt:lpstr>Arial</vt:lpstr>
      <vt:lpstr>Twinkl</vt:lpstr>
      <vt:lpstr>Calibri</vt:lpstr>
      <vt:lpstr>Sassoon Infant Rg</vt:lpstr>
      <vt:lpstr>Tahoma</vt:lpstr>
      <vt:lpstr>Office Theme</vt:lpstr>
      <vt:lpstr>PowerPoint Presentation</vt:lpstr>
      <vt:lpstr>PowerPoint Presentation</vt:lpstr>
      <vt:lpstr>Changes</vt:lpstr>
      <vt:lpstr>Changes</vt:lpstr>
      <vt:lpstr>Using Your Senses</vt:lpstr>
      <vt:lpstr>Activity 1: Using Your Senses</vt:lpstr>
      <vt:lpstr>Similes</vt:lpstr>
      <vt:lpstr>Similes</vt:lpstr>
      <vt:lpstr>Simile Poem</vt:lpstr>
      <vt:lpstr>Activity 2: Using Your Senses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Windows User</cp:lastModifiedBy>
  <cp:revision>58</cp:revision>
  <dcterms:created xsi:type="dcterms:W3CDTF">2018-09-20T15:20:02Z</dcterms:created>
  <dcterms:modified xsi:type="dcterms:W3CDTF">2020-04-06T09:16:29Z</dcterms:modified>
</cp:coreProperties>
</file>