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332" y="-46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6DD466D-6FC8-4A0C-9EE9-70E5FF9D3D32}" type="datetimeFigureOut">
              <a:rPr lang="en-GB" smtClean="0"/>
              <a:t>28/04/2020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0C0DB6-DF78-4908-B819-31433064BA17}" type="slidenum">
              <a:rPr lang="en-GB" smtClean="0"/>
              <a:t>‹#›</a:t>
            </a:fld>
            <a:endParaRPr lang="en-GB"/>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DD466D-6FC8-4A0C-9EE9-70E5FF9D3D32}" type="datetimeFigureOut">
              <a:rPr lang="en-GB" smtClean="0"/>
              <a:t>28/04/2020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0C0DB6-DF78-4908-B819-31433064BA17}"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DD466D-6FC8-4A0C-9EE9-70E5FF9D3D32}" type="datetimeFigureOut">
              <a:rPr lang="en-GB" smtClean="0"/>
              <a:t>28/04/2020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0C0DB6-DF78-4908-B819-31433064BA17}"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6DD466D-6FC8-4A0C-9EE9-70E5FF9D3D32}" type="datetimeFigureOut">
              <a:rPr lang="en-GB" smtClean="0"/>
              <a:t>28/04/2020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0C0DB6-DF78-4908-B819-31433064BA17}"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DD466D-6FC8-4A0C-9EE9-70E5FF9D3D32}" type="datetimeFigureOut">
              <a:rPr lang="en-GB" smtClean="0"/>
              <a:t>28/04/2020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0C0DB6-DF78-4908-B819-31433064BA17}"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6DD466D-6FC8-4A0C-9EE9-70E5FF9D3D32}" type="datetimeFigureOut">
              <a:rPr lang="en-GB" smtClean="0"/>
              <a:t>28/04/2020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0C0DB6-DF78-4908-B819-31433064BA17}"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DD466D-6FC8-4A0C-9EE9-70E5FF9D3D32}" type="datetimeFigureOut">
              <a:rPr lang="en-GB" smtClean="0"/>
              <a:t>28/04/2020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60C0DB6-DF78-4908-B819-31433064BA17}" type="slidenum">
              <a:rPr lang="en-GB" smtClean="0"/>
              <a:t>‹#›</a:t>
            </a:fld>
            <a:endParaRPr lang="en-GB"/>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6DD466D-6FC8-4A0C-9EE9-70E5FF9D3D32}" type="datetimeFigureOut">
              <a:rPr lang="en-GB" smtClean="0"/>
              <a:t>28/04/2020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60C0DB6-DF78-4908-B819-31433064BA17}"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DD466D-6FC8-4A0C-9EE9-70E5FF9D3D32}" type="datetimeFigureOut">
              <a:rPr lang="en-GB" smtClean="0"/>
              <a:t>28/04/2020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60C0DB6-DF78-4908-B819-31433064BA17}"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DD466D-6FC8-4A0C-9EE9-70E5FF9D3D32}" type="datetimeFigureOut">
              <a:rPr lang="en-GB" smtClean="0"/>
              <a:t>28/04/2020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0C0DB6-DF78-4908-B819-31433064BA17}"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DD466D-6FC8-4A0C-9EE9-70E5FF9D3D32}" type="datetimeFigureOut">
              <a:rPr lang="en-GB" smtClean="0"/>
              <a:t>28/04/2020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0C0DB6-DF78-4908-B819-31433064BA17}" type="slidenum">
              <a:rPr lang="en-GB" smtClean="0"/>
              <a:t>‹#›</a:t>
            </a:fld>
            <a:endParaRPr lang="en-GB"/>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E6DD466D-6FC8-4A0C-9EE9-70E5FF9D3D32}" type="datetimeFigureOut">
              <a:rPr lang="en-GB" smtClean="0"/>
              <a:t>28/04/2020</a:t>
            </a:fld>
            <a:endParaRPr lang="en-GB"/>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GB"/>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860C0DB6-DF78-4908-B819-31433064BA17}"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cprssp@thedeanes.essex.sch.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733256"/>
            <a:ext cx="9144000" cy="1752600"/>
          </a:xfrm>
        </p:spPr>
        <p:txBody>
          <a:bodyPr>
            <a:normAutofit/>
          </a:bodyPr>
          <a:lstStyle/>
          <a:p>
            <a:pPr algn="ctr"/>
            <a:r>
              <a:rPr lang="en-GB"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Home Learning Course</a:t>
            </a:r>
            <a:endParaRPr lang="en-GB"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TextBox 4"/>
          <p:cNvSpPr txBox="1"/>
          <p:nvPr/>
        </p:nvSpPr>
        <p:spPr>
          <a:xfrm>
            <a:off x="1960" y="1772816"/>
            <a:ext cx="9144000" cy="923330"/>
          </a:xfrm>
          <a:prstGeom prst="rect">
            <a:avLst/>
          </a:prstGeom>
          <a:noFill/>
        </p:spPr>
        <p:txBody>
          <a:bodyPr wrap="square" rtlCol="0">
            <a:spAutoFit/>
          </a:bodyPr>
          <a:lstStyle/>
          <a:p>
            <a:pPr algn="ctr"/>
            <a:r>
              <a:rPr lang="en-GB"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SSP Super Sports Leaders</a:t>
            </a:r>
            <a:endPar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736" y="560377"/>
            <a:ext cx="8604448" cy="8519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0929" y="3070177"/>
            <a:ext cx="2306061" cy="237353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476672"/>
            <a:ext cx="8229600" cy="5649491"/>
          </a:xfrm>
        </p:spPr>
        <p:txBody>
          <a:bodyPr/>
          <a:lstStyle/>
          <a:p>
            <a:pPr>
              <a:buNone/>
            </a:pPr>
            <a:r>
              <a:rPr lang="en-GB" dirty="0" smtClean="0"/>
              <a:t>WELL DONE you have now completed the ‘SSP Super Sports Leaders’ – Home learning course.</a:t>
            </a:r>
          </a:p>
          <a:p>
            <a:pPr>
              <a:buNone/>
            </a:pPr>
            <a:endParaRPr lang="en-GB" dirty="0"/>
          </a:p>
          <a:p>
            <a:pPr>
              <a:buClr>
                <a:schemeClr val="bg2">
                  <a:lumMod val="25000"/>
                </a:schemeClr>
              </a:buClr>
            </a:pPr>
            <a:r>
              <a:rPr lang="en-GB" dirty="0" smtClean="0"/>
              <a:t>Keep all of your work to take to school when schools re-open.</a:t>
            </a:r>
          </a:p>
          <a:p>
            <a:pPr>
              <a:buClr>
                <a:schemeClr val="bg2">
                  <a:lumMod val="25000"/>
                </a:schemeClr>
              </a:buClr>
            </a:pPr>
            <a:r>
              <a:rPr lang="en-GB" dirty="0" smtClean="0"/>
              <a:t>Take a photo of all your work and email it to your school and </a:t>
            </a:r>
            <a:r>
              <a:rPr lang="en-GB" dirty="0" smtClean="0">
                <a:hlinkClick r:id="rId2"/>
              </a:rPr>
              <a:t>cprssp@thedeanes.essex.sch.uk</a:t>
            </a:r>
            <a:r>
              <a:rPr lang="en-GB" dirty="0" smtClean="0"/>
              <a:t> we will send you an electronic certificate.</a:t>
            </a:r>
            <a:endParaRPr lang="en-GB"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5790250"/>
            <a:ext cx="7741702" cy="6060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59010" y="260648"/>
            <a:ext cx="6512511" cy="1143000"/>
          </a:xfrm>
        </p:spPr>
        <p:txBody>
          <a:bodyPr/>
          <a:lstStyle/>
          <a:p>
            <a:pPr algn="l">
              <a:buClr>
                <a:schemeClr val="bg2">
                  <a:lumMod val="25000"/>
                </a:schemeClr>
              </a:buClr>
            </a:pPr>
            <a:r>
              <a:rPr lang="en-GB" dirty="0" smtClean="0"/>
              <a:t>Introduction</a:t>
            </a:r>
            <a:endParaRPr lang="en-GB" dirty="0"/>
          </a:p>
        </p:txBody>
      </p:sp>
      <p:sp>
        <p:nvSpPr>
          <p:cNvPr id="6" name="Content Placeholder 5"/>
          <p:cNvSpPr>
            <a:spLocks noGrp="1"/>
          </p:cNvSpPr>
          <p:nvPr>
            <p:ph sz="quarter" idx="13"/>
          </p:nvPr>
        </p:nvSpPr>
        <p:spPr>
          <a:xfrm>
            <a:off x="1043608" y="1526098"/>
            <a:ext cx="6400800" cy="4248472"/>
          </a:xfrm>
        </p:spPr>
        <p:txBody>
          <a:bodyPr>
            <a:noAutofit/>
          </a:bodyPr>
          <a:lstStyle/>
          <a:p>
            <a:pPr>
              <a:buClr>
                <a:schemeClr val="bg2">
                  <a:lumMod val="25000"/>
                </a:schemeClr>
              </a:buClr>
            </a:pPr>
            <a:r>
              <a:rPr lang="en-GB" sz="1600" dirty="0" smtClean="0"/>
              <a:t>This course will take you approximately 2 hours and you can complete it over 1 or multiple sessions.</a:t>
            </a:r>
          </a:p>
          <a:p>
            <a:endParaRPr lang="en-GB" sz="1600" dirty="0" smtClean="0"/>
          </a:p>
          <a:p>
            <a:pPr>
              <a:buClr>
                <a:schemeClr val="bg2">
                  <a:lumMod val="25000"/>
                </a:schemeClr>
              </a:buClr>
            </a:pPr>
            <a:r>
              <a:rPr lang="en-GB" sz="1600" dirty="0" smtClean="0"/>
              <a:t>The purpose of this course is to help Year 4 and 5 students in our schools develop the skills they need to become excellent ‘Sports Leaders’. This will act as an introduction and we will deliver the full face-to-face course in schools when schooling is resumed.</a:t>
            </a:r>
          </a:p>
          <a:p>
            <a:pPr>
              <a:buClr>
                <a:schemeClr val="bg2">
                  <a:lumMod val="25000"/>
                </a:schemeClr>
              </a:buClr>
            </a:pPr>
            <a:endParaRPr lang="en-GB" sz="1600" dirty="0" smtClean="0"/>
          </a:p>
          <a:p>
            <a:pPr>
              <a:buClr>
                <a:schemeClr val="bg2">
                  <a:lumMod val="25000"/>
                </a:schemeClr>
              </a:buClr>
            </a:pPr>
            <a:r>
              <a:rPr lang="en-GB" sz="1600" dirty="0" smtClean="0"/>
              <a:t>This sheet is to be used to complete the course, we have also added a ‘suggested answers’ sheet for you to use with your parents / guardians to check your understanding.</a:t>
            </a:r>
          </a:p>
          <a:p>
            <a:pPr>
              <a:buClr>
                <a:schemeClr val="bg2">
                  <a:lumMod val="25000"/>
                </a:schemeClr>
              </a:buClr>
            </a:pPr>
            <a:endParaRPr lang="en-GB" sz="1600" dirty="0" smtClean="0"/>
          </a:p>
          <a:p>
            <a:pPr>
              <a:buClr>
                <a:schemeClr val="bg2">
                  <a:lumMod val="25000"/>
                </a:schemeClr>
              </a:buClr>
            </a:pPr>
            <a:r>
              <a:rPr lang="en-GB" sz="1600" dirty="0" smtClean="0"/>
              <a:t>WE HOPE YOU ENJOY IT!</a:t>
            </a:r>
            <a:endParaRPr lang="en-GB" sz="1600"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5774570"/>
            <a:ext cx="7913643" cy="619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123" y="332656"/>
            <a:ext cx="6512511" cy="1143000"/>
          </a:xfrm>
        </p:spPr>
        <p:txBody>
          <a:bodyPr/>
          <a:lstStyle/>
          <a:p>
            <a:pPr>
              <a:buClr>
                <a:schemeClr val="bg2">
                  <a:lumMod val="25000"/>
                </a:schemeClr>
              </a:buClr>
            </a:pPr>
            <a:r>
              <a:rPr lang="en-GB" dirty="0" smtClean="0"/>
              <a:t>What you will need:</a:t>
            </a:r>
            <a:endParaRPr lang="en-GB" dirty="0"/>
          </a:p>
        </p:txBody>
      </p:sp>
      <p:sp>
        <p:nvSpPr>
          <p:cNvPr id="3" name="Content Placeholder 2"/>
          <p:cNvSpPr>
            <a:spLocks noGrp="1"/>
          </p:cNvSpPr>
          <p:nvPr>
            <p:ph sz="quarter" idx="13"/>
          </p:nvPr>
        </p:nvSpPr>
        <p:spPr>
          <a:xfrm>
            <a:off x="1187624" y="1600795"/>
            <a:ext cx="6400800" cy="3474720"/>
          </a:xfrm>
        </p:spPr>
        <p:txBody>
          <a:bodyPr>
            <a:normAutofit lnSpcReduction="10000"/>
          </a:bodyPr>
          <a:lstStyle/>
          <a:p>
            <a:pPr>
              <a:buClr>
                <a:schemeClr val="bg2">
                  <a:lumMod val="25000"/>
                </a:schemeClr>
              </a:buClr>
            </a:pPr>
            <a:r>
              <a:rPr lang="en-GB" dirty="0" smtClean="0"/>
              <a:t>Pens / Pencils / Paper</a:t>
            </a:r>
          </a:p>
          <a:p>
            <a:pPr>
              <a:buClr>
                <a:schemeClr val="bg2">
                  <a:lumMod val="25000"/>
                </a:schemeClr>
              </a:buClr>
            </a:pPr>
            <a:endParaRPr lang="en-GB" dirty="0" smtClean="0"/>
          </a:p>
          <a:p>
            <a:pPr>
              <a:buClr>
                <a:schemeClr val="bg2">
                  <a:lumMod val="25000"/>
                </a:schemeClr>
              </a:buClr>
            </a:pPr>
            <a:r>
              <a:rPr lang="en-GB" dirty="0" smtClean="0"/>
              <a:t>Any Sports equipment (or anything else you can use) you have at home, might include balls, cones, rackets. What you have does not matter.</a:t>
            </a:r>
          </a:p>
          <a:p>
            <a:pPr>
              <a:buClr>
                <a:schemeClr val="bg2">
                  <a:lumMod val="25000"/>
                </a:schemeClr>
              </a:buClr>
              <a:buNone/>
            </a:pPr>
            <a:endParaRPr lang="en-GB" dirty="0" smtClean="0"/>
          </a:p>
          <a:p>
            <a:pPr>
              <a:buClr>
                <a:schemeClr val="bg2">
                  <a:lumMod val="25000"/>
                </a:schemeClr>
              </a:buClr>
            </a:pPr>
            <a:r>
              <a:rPr lang="en-GB" dirty="0" smtClean="0"/>
              <a:t>LOTS OF IDEAS – This is the most important thing!</a:t>
            </a:r>
            <a:endParaRPr lang="en-GB"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5774570"/>
            <a:ext cx="7913643" cy="619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60648"/>
            <a:ext cx="6512511" cy="1143000"/>
          </a:xfrm>
        </p:spPr>
        <p:txBody>
          <a:bodyPr/>
          <a:lstStyle/>
          <a:p>
            <a:pPr algn="l">
              <a:buClr>
                <a:schemeClr val="bg2">
                  <a:lumMod val="25000"/>
                </a:schemeClr>
              </a:buClr>
            </a:pPr>
            <a:r>
              <a:rPr lang="en-GB" dirty="0" smtClean="0"/>
              <a:t>Task 1 – Write your answers down</a:t>
            </a:r>
            <a:endParaRPr lang="en-GB" dirty="0"/>
          </a:p>
        </p:txBody>
      </p:sp>
      <p:sp>
        <p:nvSpPr>
          <p:cNvPr id="3" name="Content Placeholder 2"/>
          <p:cNvSpPr>
            <a:spLocks noGrp="1"/>
          </p:cNvSpPr>
          <p:nvPr>
            <p:ph sz="quarter" idx="13"/>
          </p:nvPr>
        </p:nvSpPr>
        <p:spPr>
          <a:xfrm>
            <a:off x="1403648" y="2132856"/>
            <a:ext cx="6400800" cy="3474720"/>
          </a:xfrm>
        </p:spPr>
        <p:txBody>
          <a:bodyPr>
            <a:normAutofit fontScale="77500" lnSpcReduction="20000"/>
          </a:bodyPr>
          <a:lstStyle/>
          <a:p>
            <a:pPr>
              <a:buNone/>
            </a:pPr>
            <a:r>
              <a:rPr lang="en-GB" dirty="0" smtClean="0"/>
              <a:t>One of the main aims of being a really good Sports Leader is to promote sport and physical activity to other children in your school. There are so many different types of sport and physical activities. Answer the questions below:</a:t>
            </a:r>
          </a:p>
          <a:p>
            <a:endParaRPr lang="en-GB" dirty="0" smtClean="0"/>
          </a:p>
          <a:p>
            <a:pPr marL="514350" indent="-514350">
              <a:buClr>
                <a:schemeClr val="bg2">
                  <a:lumMod val="25000"/>
                </a:schemeClr>
              </a:buClr>
              <a:buAutoNum type="arabicPeriod"/>
            </a:pPr>
            <a:r>
              <a:rPr lang="en-GB" dirty="0" smtClean="0"/>
              <a:t>What do you think is the difference between Sport and Physical Activity?</a:t>
            </a:r>
          </a:p>
          <a:p>
            <a:pPr marL="514350" indent="-514350">
              <a:buClr>
                <a:schemeClr val="bg2">
                  <a:lumMod val="25000"/>
                </a:schemeClr>
              </a:buClr>
              <a:buAutoNum type="arabicPeriod"/>
            </a:pPr>
            <a:endParaRPr lang="en-GB" dirty="0" smtClean="0"/>
          </a:p>
          <a:p>
            <a:pPr marL="514350" indent="-514350">
              <a:buClr>
                <a:schemeClr val="bg2">
                  <a:lumMod val="25000"/>
                </a:schemeClr>
              </a:buClr>
              <a:buAutoNum type="arabicPeriod"/>
            </a:pPr>
            <a:r>
              <a:rPr lang="en-GB" dirty="0" smtClean="0"/>
              <a:t>Make a list of as many sports as you can think of? (Split them into team and individual sports)</a:t>
            </a:r>
          </a:p>
          <a:p>
            <a:pPr marL="514350" indent="-514350">
              <a:buClr>
                <a:schemeClr val="bg2">
                  <a:lumMod val="25000"/>
                </a:schemeClr>
              </a:buClr>
              <a:buAutoNum type="arabicPeriod"/>
            </a:pPr>
            <a:endParaRPr lang="en-GB" dirty="0" smtClean="0"/>
          </a:p>
          <a:p>
            <a:pPr marL="514350" indent="-514350">
              <a:buClr>
                <a:schemeClr val="bg2">
                  <a:lumMod val="25000"/>
                </a:schemeClr>
              </a:buClr>
              <a:buAutoNum type="arabicPeriod"/>
            </a:pPr>
            <a:r>
              <a:rPr lang="en-GB" dirty="0" smtClean="0"/>
              <a:t>Now make a list of ‘Physical Activities’ people might take part in which are not sports.</a:t>
            </a:r>
            <a:endParaRPr lang="en-GB"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5774570"/>
            <a:ext cx="7913643" cy="619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332656"/>
            <a:ext cx="6512511" cy="1143000"/>
          </a:xfrm>
        </p:spPr>
        <p:txBody>
          <a:bodyPr/>
          <a:lstStyle/>
          <a:p>
            <a:pPr algn="l">
              <a:buClr>
                <a:schemeClr val="bg2">
                  <a:lumMod val="25000"/>
                </a:schemeClr>
              </a:buClr>
            </a:pPr>
            <a:r>
              <a:rPr lang="en-GB" dirty="0" smtClean="0"/>
              <a:t>Task 2</a:t>
            </a:r>
            <a:endParaRPr lang="en-GB" dirty="0"/>
          </a:p>
        </p:txBody>
      </p:sp>
      <p:sp>
        <p:nvSpPr>
          <p:cNvPr id="3" name="Content Placeholder 2"/>
          <p:cNvSpPr>
            <a:spLocks noGrp="1"/>
          </p:cNvSpPr>
          <p:nvPr>
            <p:ph sz="quarter" idx="13"/>
          </p:nvPr>
        </p:nvSpPr>
        <p:spPr>
          <a:xfrm>
            <a:off x="1115616" y="1556792"/>
            <a:ext cx="6400800" cy="3474720"/>
          </a:xfrm>
        </p:spPr>
        <p:txBody>
          <a:bodyPr>
            <a:normAutofit fontScale="77500" lnSpcReduction="20000"/>
          </a:bodyPr>
          <a:lstStyle/>
          <a:p>
            <a:pPr>
              <a:buClr>
                <a:schemeClr val="bg2">
                  <a:lumMod val="25000"/>
                </a:schemeClr>
              </a:buClr>
            </a:pPr>
            <a:r>
              <a:rPr lang="en-GB" dirty="0" smtClean="0"/>
              <a:t>Why do you think it is important children take part in lots of sport and physical activity? Make a list. Think about all the different types of benefits, some might be to do with health and others might be to do with social skills.</a:t>
            </a:r>
          </a:p>
          <a:p>
            <a:pPr>
              <a:buClr>
                <a:schemeClr val="bg2">
                  <a:lumMod val="25000"/>
                </a:schemeClr>
              </a:buClr>
              <a:buNone/>
            </a:pPr>
            <a:endParaRPr lang="en-GB" dirty="0" smtClean="0"/>
          </a:p>
          <a:p>
            <a:pPr>
              <a:buClr>
                <a:schemeClr val="bg2">
                  <a:lumMod val="25000"/>
                </a:schemeClr>
              </a:buClr>
              <a:buNone/>
            </a:pPr>
            <a:r>
              <a:rPr lang="en-GB" dirty="0" smtClean="0"/>
              <a:t>Show your list to your family and see if they can add any to your list.</a:t>
            </a:r>
          </a:p>
          <a:p>
            <a:pPr>
              <a:buClr>
                <a:schemeClr val="bg2">
                  <a:lumMod val="25000"/>
                </a:schemeClr>
              </a:buClr>
              <a:buNone/>
            </a:pPr>
            <a:endParaRPr lang="en-GB" dirty="0" smtClean="0"/>
          </a:p>
          <a:p>
            <a:pPr>
              <a:buClr>
                <a:schemeClr val="bg2">
                  <a:lumMod val="25000"/>
                </a:schemeClr>
              </a:buClr>
            </a:pPr>
            <a:r>
              <a:rPr lang="en-GB" dirty="0" smtClean="0"/>
              <a:t>Do you know how many minutes each day a child / young person should be active for? Check the answer on the answer sheet – is that more or less than you expected? Is it more or less than you do?</a:t>
            </a:r>
          </a:p>
          <a:p>
            <a:endParaRPr lang="en-GB"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5774570"/>
            <a:ext cx="7913643" cy="619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6155" y="188640"/>
            <a:ext cx="6512511" cy="1143000"/>
          </a:xfrm>
        </p:spPr>
        <p:txBody>
          <a:bodyPr>
            <a:normAutofit fontScale="90000"/>
          </a:bodyPr>
          <a:lstStyle/>
          <a:p>
            <a:pPr algn="l">
              <a:buClr>
                <a:schemeClr val="bg2">
                  <a:lumMod val="25000"/>
                </a:schemeClr>
              </a:buClr>
            </a:pPr>
            <a:r>
              <a:rPr lang="en-GB" dirty="0" smtClean="0"/>
              <a:t>Task 3 – You will need a big piece of paper and pens / pencils</a:t>
            </a:r>
            <a:endParaRPr lang="en-GB" dirty="0"/>
          </a:p>
        </p:txBody>
      </p:sp>
      <p:sp>
        <p:nvSpPr>
          <p:cNvPr id="3" name="Content Placeholder 2"/>
          <p:cNvSpPr>
            <a:spLocks noGrp="1"/>
          </p:cNvSpPr>
          <p:nvPr>
            <p:ph sz="quarter" idx="13"/>
          </p:nvPr>
        </p:nvSpPr>
        <p:spPr>
          <a:xfrm>
            <a:off x="1115616" y="2564904"/>
            <a:ext cx="6400800" cy="3474720"/>
          </a:xfrm>
        </p:spPr>
        <p:txBody>
          <a:bodyPr>
            <a:normAutofit fontScale="92500"/>
          </a:bodyPr>
          <a:lstStyle/>
          <a:p>
            <a:pPr>
              <a:buClr>
                <a:schemeClr val="bg2">
                  <a:lumMod val="25000"/>
                </a:schemeClr>
              </a:buClr>
            </a:pPr>
            <a:r>
              <a:rPr lang="en-GB" dirty="0" smtClean="0"/>
              <a:t>First, come up with a list of skills and qualities </a:t>
            </a:r>
            <a:r>
              <a:rPr lang="en-GB" u="sng" dirty="0" smtClean="0"/>
              <a:t>YOU</a:t>
            </a:r>
            <a:r>
              <a:rPr lang="en-GB" dirty="0" smtClean="0"/>
              <a:t> will need to be an excellent Sports Leader. Think about how you will inspire other children to be active. Example answer – ‘Well organised’.</a:t>
            </a:r>
          </a:p>
          <a:p>
            <a:pPr>
              <a:buClr>
                <a:schemeClr val="bg2">
                  <a:lumMod val="25000"/>
                </a:schemeClr>
              </a:buClr>
              <a:buNone/>
            </a:pPr>
            <a:endParaRPr lang="en-GB" dirty="0" smtClean="0"/>
          </a:p>
          <a:p>
            <a:pPr>
              <a:buClr>
                <a:schemeClr val="bg2">
                  <a:lumMod val="25000"/>
                </a:schemeClr>
              </a:buClr>
            </a:pPr>
            <a:r>
              <a:rPr lang="en-GB" dirty="0" smtClean="0"/>
              <a:t>Now, on a large piece of paper, draw a full body picture of yourself and then label all of the skills / qualities you need to be an excellent leader with an arrow to the body part. Example – You need to be kind – This would have an arrow to your heart.</a:t>
            </a:r>
            <a:endParaRPr lang="en-GB"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6093296"/>
            <a:ext cx="7741702" cy="6060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60648"/>
            <a:ext cx="6512511" cy="1143000"/>
          </a:xfrm>
        </p:spPr>
        <p:txBody>
          <a:bodyPr/>
          <a:lstStyle/>
          <a:p>
            <a:pPr algn="l">
              <a:buClr>
                <a:schemeClr val="bg2">
                  <a:lumMod val="25000"/>
                </a:schemeClr>
              </a:buClr>
            </a:pPr>
            <a:r>
              <a:rPr lang="en-GB" dirty="0" smtClean="0"/>
              <a:t>Task 4 – Write your answers down</a:t>
            </a:r>
            <a:endParaRPr lang="en-GB" dirty="0"/>
          </a:p>
        </p:txBody>
      </p:sp>
      <p:sp>
        <p:nvSpPr>
          <p:cNvPr id="3" name="Content Placeholder 2"/>
          <p:cNvSpPr>
            <a:spLocks noGrp="1"/>
          </p:cNvSpPr>
          <p:nvPr>
            <p:ph sz="quarter" idx="13"/>
          </p:nvPr>
        </p:nvSpPr>
        <p:spPr>
          <a:xfrm>
            <a:off x="1115616" y="1916832"/>
            <a:ext cx="6400800" cy="3474720"/>
          </a:xfrm>
        </p:spPr>
        <p:txBody>
          <a:bodyPr>
            <a:normAutofit fontScale="70000" lnSpcReduction="20000"/>
          </a:bodyPr>
          <a:lstStyle/>
          <a:p>
            <a:pPr>
              <a:buNone/>
            </a:pPr>
            <a:r>
              <a:rPr lang="en-GB" dirty="0" smtClean="0"/>
              <a:t>For this task, you need to ‘put yourself in the shoes’ of younger children in your school – try to think how they might feel.</a:t>
            </a:r>
          </a:p>
          <a:p>
            <a:pPr>
              <a:buNone/>
            </a:pPr>
            <a:endParaRPr lang="en-GB" dirty="0" smtClean="0"/>
          </a:p>
          <a:p>
            <a:pPr>
              <a:buClr>
                <a:schemeClr val="bg2">
                  <a:lumMod val="25000"/>
                </a:schemeClr>
              </a:buClr>
            </a:pPr>
            <a:r>
              <a:rPr lang="en-GB" dirty="0" smtClean="0"/>
              <a:t>What might be the reasons why younger children at your school do not join with sport or activities at break or lunch times?</a:t>
            </a:r>
          </a:p>
          <a:p>
            <a:pPr>
              <a:buClr>
                <a:schemeClr val="bg2">
                  <a:lumMod val="25000"/>
                </a:schemeClr>
              </a:buClr>
            </a:pPr>
            <a:endParaRPr lang="en-GB" dirty="0" smtClean="0"/>
          </a:p>
          <a:p>
            <a:pPr>
              <a:buClr>
                <a:schemeClr val="bg2">
                  <a:lumMod val="25000"/>
                </a:schemeClr>
              </a:buClr>
            </a:pPr>
            <a:r>
              <a:rPr lang="en-GB" dirty="0" smtClean="0"/>
              <a:t>What could you do as a ‘Sports Leader’ to help them get involved?</a:t>
            </a:r>
          </a:p>
          <a:p>
            <a:pPr>
              <a:buClr>
                <a:schemeClr val="bg2">
                  <a:lumMod val="25000"/>
                </a:schemeClr>
              </a:buClr>
            </a:pPr>
            <a:endParaRPr lang="en-GB" dirty="0" smtClean="0"/>
          </a:p>
          <a:p>
            <a:pPr>
              <a:buClr>
                <a:schemeClr val="bg2">
                  <a:lumMod val="25000"/>
                </a:schemeClr>
              </a:buClr>
            </a:pPr>
            <a:r>
              <a:rPr lang="en-GB" dirty="0" smtClean="0"/>
              <a:t>What activities do most children like doing / playing at your school?</a:t>
            </a:r>
          </a:p>
          <a:p>
            <a:pPr>
              <a:buClr>
                <a:schemeClr val="bg2">
                  <a:lumMod val="25000"/>
                </a:schemeClr>
              </a:buClr>
            </a:pPr>
            <a:endParaRPr lang="en-GB" dirty="0" smtClean="0"/>
          </a:p>
          <a:p>
            <a:pPr>
              <a:buClr>
                <a:schemeClr val="bg2">
                  <a:lumMod val="25000"/>
                </a:schemeClr>
              </a:buClr>
            </a:pPr>
            <a:r>
              <a:rPr lang="en-GB" dirty="0" smtClean="0"/>
              <a:t>Now</a:t>
            </a:r>
            <a:r>
              <a:rPr lang="en-GB" smtClean="0"/>
              <a:t>, </a:t>
            </a:r>
            <a:r>
              <a:rPr lang="en-GB" smtClean="0"/>
              <a:t> </a:t>
            </a:r>
            <a:r>
              <a:rPr lang="en-GB" dirty="0" smtClean="0"/>
              <a:t>make a list of sports / games / activities which you think younger children might enjoy but are not currently on offer. Think about why different children like doing different things?</a:t>
            </a:r>
            <a:endParaRPr lang="en-GB"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5790250"/>
            <a:ext cx="7741702" cy="6060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332656"/>
            <a:ext cx="6512511" cy="1143000"/>
          </a:xfrm>
        </p:spPr>
        <p:txBody>
          <a:bodyPr>
            <a:normAutofit/>
          </a:bodyPr>
          <a:lstStyle/>
          <a:p>
            <a:pPr algn="l">
              <a:buClr>
                <a:schemeClr val="bg2">
                  <a:lumMod val="25000"/>
                </a:schemeClr>
              </a:buClr>
            </a:pPr>
            <a:r>
              <a:rPr lang="en-GB" dirty="0" smtClean="0"/>
              <a:t>Task 5</a:t>
            </a:r>
            <a:endParaRPr lang="en-GB" dirty="0"/>
          </a:p>
        </p:txBody>
      </p:sp>
      <p:sp>
        <p:nvSpPr>
          <p:cNvPr id="3" name="Content Placeholder 2"/>
          <p:cNvSpPr>
            <a:spLocks noGrp="1"/>
          </p:cNvSpPr>
          <p:nvPr>
            <p:ph sz="quarter" idx="13"/>
          </p:nvPr>
        </p:nvSpPr>
        <p:spPr>
          <a:xfrm>
            <a:off x="1187624" y="1628800"/>
            <a:ext cx="6400800" cy="3474720"/>
          </a:xfrm>
        </p:spPr>
        <p:txBody>
          <a:bodyPr>
            <a:normAutofit fontScale="77500" lnSpcReduction="20000"/>
          </a:bodyPr>
          <a:lstStyle/>
          <a:p>
            <a:pPr>
              <a:buNone/>
            </a:pPr>
            <a:r>
              <a:rPr lang="en-GB" dirty="0" smtClean="0"/>
              <a:t>For this you will need to gather some pieces of practical equipment, you can do this in the garden if you wish.</a:t>
            </a:r>
          </a:p>
          <a:p>
            <a:pPr>
              <a:buNone/>
            </a:pPr>
            <a:endParaRPr lang="en-GB" dirty="0"/>
          </a:p>
          <a:p>
            <a:pPr>
              <a:buNone/>
            </a:pPr>
            <a:r>
              <a:rPr lang="en-GB" dirty="0" smtClean="0"/>
              <a:t>Scenario – You are a Sports Leader on duty at your school one lunchtime and you notice a group of 6 younger children looking shy and nervous to take part in any sports or games.</a:t>
            </a:r>
          </a:p>
          <a:p>
            <a:pPr>
              <a:buNone/>
            </a:pPr>
            <a:endParaRPr lang="en-GB" dirty="0" smtClean="0"/>
          </a:p>
          <a:p>
            <a:pPr>
              <a:buNone/>
            </a:pPr>
            <a:r>
              <a:rPr lang="en-GB" dirty="0" smtClean="0"/>
              <a:t>Your challenge – Using whatever equipment you have at home, design a game (new idea) which you could get these 6 children to play. It must be fun, active and encourage friendships.</a:t>
            </a:r>
          </a:p>
          <a:p>
            <a:pPr>
              <a:buNone/>
            </a:pPr>
            <a:endParaRPr lang="en-GB" dirty="0" smtClean="0"/>
          </a:p>
          <a:p>
            <a:pPr>
              <a:buNone/>
            </a:pPr>
            <a:r>
              <a:rPr lang="en-GB" dirty="0" smtClean="0"/>
              <a:t>Try your new game out with your family!</a:t>
            </a:r>
            <a:endParaRPr lang="en-GB"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5790250"/>
            <a:ext cx="7741702" cy="6060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404664"/>
            <a:ext cx="6512511" cy="1143000"/>
          </a:xfrm>
        </p:spPr>
        <p:txBody>
          <a:bodyPr/>
          <a:lstStyle/>
          <a:p>
            <a:pPr algn="l">
              <a:buClr>
                <a:schemeClr val="bg2">
                  <a:lumMod val="25000"/>
                </a:schemeClr>
              </a:buClr>
            </a:pPr>
            <a:r>
              <a:rPr lang="en-GB" dirty="0" smtClean="0"/>
              <a:t>Task 6</a:t>
            </a:r>
            <a:endParaRPr lang="en-GB" dirty="0"/>
          </a:p>
        </p:txBody>
      </p:sp>
      <p:sp>
        <p:nvSpPr>
          <p:cNvPr id="3" name="Content Placeholder 2"/>
          <p:cNvSpPr>
            <a:spLocks noGrp="1"/>
          </p:cNvSpPr>
          <p:nvPr>
            <p:ph sz="quarter" idx="13"/>
          </p:nvPr>
        </p:nvSpPr>
        <p:spPr>
          <a:xfrm>
            <a:off x="1115616" y="1844824"/>
            <a:ext cx="6400800" cy="3474720"/>
          </a:xfrm>
        </p:spPr>
        <p:txBody>
          <a:bodyPr>
            <a:normAutofit fontScale="70000" lnSpcReduction="20000"/>
          </a:bodyPr>
          <a:lstStyle/>
          <a:p>
            <a:pPr>
              <a:buNone/>
            </a:pPr>
            <a:r>
              <a:rPr lang="en-GB" dirty="0" smtClean="0"/>
              <a:t>Now, think about when schools return to normal.</a:t>
            </a:r>
          </a:p>
          <a:p>
            <a:pPr>
              <a:buNone/>
            </a:pPr>
            <a:endParaRPr lang="en-GB" dirty="0" smtClean="0"/>
          </a:p>
          <a:p>
            <a:pPr>
              <a:buClr>
                <a:schemeClr val="bg2">
                  <a:lumMod val="25000"/>
                </a:schemeClr>
              </a:buClr>
            </a:pPr>
            <a:r>
              <a:rPr lang="en-GB" dirty="0" smtClean="0"/>
              <a:t>How will you play a part in promoting taking part in sport and activities in your school? Make a list.</a:t>
            </a:r>
          </a:p>
          <a:p>
            <a:pPr>
              <a:buClr>
                <a:schemeClr val="bg2">
                  <a:lumMod val="25000"/>
                </a:schemeClr>
              </a:buClr>
            </a:pPr>
            <a:endParaRPr lang="en-GB" dirty="0" smtClean="0"/>
          </a:p>
          <a:p>
            <a:pPr>
              <a:buClr>
                <a:schemeClr val="bg2">
                  <a:lumMod val="25000"/>
                </a:schemeClr>
              </a:buClr>
            </a:pPr>
            <a:r>
              <a:rPr lang="en-GB" dirty="0" smtClean="0"/>
              <a:t>Pretend that you are given a 5 minute slot in a school assembly to promote to younger children why they should take part in sport and activities during break and lunch.</a:t>
            </a:r>
          </a:p>
          <a:p>
            <a:pPr>
              <a:buClr>
                <a:schemeClr val="bg2">
                  <a:lumMod val="25000"/>
                </a:schemeClr>
              </a:buClr>
              <a:buNone/>
            </a:pPr>
            <a:endParaRPr lang="en-GB" dirty="0" smtClean="0"/>
          </a:p>
          <a:p>
            <a:pPr>
              <a:buClr>
                <a:schemeClr val="bg2">
                  <a:lumMod val="25000"/>
                </a:schemeClr>
              </a:buClr>
              <a:buNone/>
            </a:pPr>
            <a:r>
              <a:rPr lang="en-GB" dirty="0" smtClean="0"/>
              <a:t>Plan your presentation</a:t>
            </a:r>
          </a:p>
          <a:p>
            <a:pPr>
              <a:buClr>
                <a:schemeClr val="bg2">
                  <a:lumMod val="25000"/>
                </a:schemeClr>
              </a:buClr>
            </a:pPr>
            <a:r>
              <a:rPr lang="en-GB" dirty="0" smtClean="0"/>
              <a:t>Write down what you would say.</a:t>
            </a:r>
          </a:p>
          <a:p>
            <a:pPr>
              <a:buClr>
                <a:schemeClr val="bg2">
                  <a:lumMod val="25000"/>
                </a:schemeClr>
              </a:buClr>
            </a:pPr>
            <a:r>
              <a:rPr lang="en-GB" dirty="0" smtClean="0"/>
              <a:t>Would you show any videos?</a:t>
            </a:r>
          </a:p>
          <a:p>
            <a:pPr>
              <a:buClr>
                <a:schemeClr val="bg2">
                  <a:lumMod val="25000"/>
                </a:schemeClr>
              </a:buClr>
            </a:pPr>
            <a:r>
              <a:rPr lang="en-GB" dirty="0" smtClean="0"/>
              <a:t>Would you show any examples of games?</a:t>
            </a:r>
            <a:endParaRPr lang="en-GB"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5790250"/>
            <a:ext cx="7741702" cy="6060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380</TotalTime>
  <Words>873</Words>
  <Application>Microsoft Office PowerPoint</Application>
  <PresentationFormat>On-screen Show (4:3)</PresentationFormat>
  <Paragraphs>67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Slipstream</vt:lpstr>
      <vt:lpstr>PowerPoint Presentation</vt:lpstr>
      <vt:lpstr>Introduction</vt:lpstr>
      <vt:lpstr>What you will need:</vt:lpstr>
      <vt:lpstr>Task 1 – Write your answers down</vt:lpstr>
      <vt:lpstr>Task 2</vt:lpstr>
      <vt:lpstr>Task 3 – You will need a big piece of paper and pens / pencils</vt:lpstr>
      <vt:lpstr>Task 4 – Write your answers down</vt:lpstr>
      <vt:lpstr>Task 5</vt:lpstr>
      <vt:lpstr>Task 6</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SSP Super Sports Leaders</dc:title>
  <dc:creator>User</dc:creator>
  <cp:lastModifiedBy>Steve</cp:lastModifiedBy>
  <cp:revision>16</cp:revision>
  <dcterms:created xsi:type="dcterms:W3CDTF">2020-04-23T10:11:41Z</dcterms:created>
  <dcterms:modified xsi:type="dcterms:W3CDTF">2020-04-28T13:11:24Z</dcterms:modified>
</cp:coreProperties>
</file>