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2" roundtripDataSignature="AMtx7mgtCau5PgezYFK/ZebTFuk4A33ii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C2BEA7A-E7DD-42ED-A25C-B82D45F3DD51}">
  <a:tblStyle styleId="{6C2BEA7A-E7DD-42ED-A25C-B82D45F3DD51}" styleName="Table_0">
    <a:wholeTbl>
      <a:tcTxStyle b="off" i="off">
        <a:font>
          <a:latin typeface="Arial"/>
          <a:ea typeface="Arial"/>
          <a:cs typeface="Arial"/>
        </a:font>
        <a:schemeClr val="dk1"/>
      </a:tcTxStyle>
      <a:tcStyle>
        <a:tcBdr>
          <a:left>
            <a:ln cap="flat" cmpd="sng" w="9525">
              <a:solidFill>
                <a:schemeClr val="accent5"/>
              </a:solidFill>
              <a:prstDash val="solid"/>
              <a:round/>
              <a:headEnd len="sm" w="sm" type="none"/>
              <a:tailEnd len="sm" w="sm" type="none"/>
            </a:ln>
          </a:left>
          <a:right>
            <a:ln cap="flat" cmpd="sng" w="9525">
              <a:solidFill>
                <a:schemeClr val="accent5"/>
              </a:solidFill>
              <a:prstDash val="solid"/>
              <a:round/>
              <a:headEnd len="sm" w="sm" type="none"/>
              <a:tailEnd len="sm" w="sm" type="none"/>
            </a:ln>
          </a:right>
          <a:top>
            <a:ln cap="flat" cmpd="sng" w="9525">
              <a:solidFill>
                <a:schemeClr val="accent5"/>
              </a:solidFill>
              <a:prstDash val="solid"/>
              <a:round/>
              <a:headEnd len="sm" w="sm" type="none"/>
              <a:tailEnd len="sm" w="sm" type="none"/>
            </a:ln>
          </a:top>
          <a:bottom>
            <a:ln cap="flat" cmpd="sng" w="9525">
              <a:solidFill>
                <a:schemeClr val="accent5"/>
              </a:solidFill>
              <a:prstDash val="solid"/>
              <a:round/>
              <a:headEnd len="sm" w="sm" type="none"/>
              <a:tailEnd len="sm" w="sm" type="none"/>
            </a:ln>
          </a:bottom>
          <a:insideH>
            <a:ln cap="flat" cmpd="sng" w="9525">
              <a:solidFill>
                <a:schemeClr val="accent5"/>
              </a:solidFill>
              <a:prstDash val="solid"/>
              <a:round/>
              <a:headEnd len="sm" w="sm" type="none"/>
              <a:tailEnd len="sm" w="sm" type="none"/>
            </a:ln>
          </a:insideH>
          <a:insideV>
            <a:ln cap="flat" cmpd="sng" w="9525">
              <a:solidFill>
                <a:schemeClr val="accent5"/>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5">
              <a:alpha val="40000"/>
            </a:schemeClr>
          </a:solidFill>
        </a:fill>
      </a:tcStyle>
    </a:band1H>
    <a:band2H>
      <a:tcTxStyle b="off" i="off"/>
    </a:band2H>
    <a:band1V>
      <a:tcTxStyle b="off" i="off"/>
      <a:tcStyle>
        <a:tcBdr>
          <a:top>
            <a:ln cap="flat" cmpd="sng" w="9525">
              <a:solidFill>
                <a:schemeClr val="accent5"/>
              </a:solidFill>
              <a:prstDash val="solid"/>
              <a:round/>
              <a:headEnd len="sm" w="sm" type="none"/>
              <a:tailEnd len="sm" w="sm" type="none"/>
            </a:ln>
          </a:top>
          <a:bottom>
            <a:ln cap="flat" cmpd="sng" w="9525">
              <a:solidFill>
                <a:schemeClr val="accent5"/>
              </a:solidFill>
              <a:prstDash val="solid"/>
              <a:round/>
              <a:headEnd len="sm" w="sm" type="none"/>
              <a:tailEnd len="sm" w="sm" type="none"/>
            </a:ln>
          </a:bottom>
        </a:tcBdr>
        <a:fill>
          <a:solidFill>
            <a:schemeClr val="accent5">
              <a:alpha val="40000"/>
            </a:schemeClr>
          </a:solidFill>
        </a:fill>
      </a:tcStyle>
    </a:band1V>
    <a:band2V>
      <a:tcTxStyle b="off" i="off"/>
    </a:band2V>
    <a:lastCol>
      <a:tcTxStyle b="on" i="off"/>
      <a:tcStyle>
        <a:tcBdr>
          <a:left>
            <a:ln cap="flat" cmpd="sng" w="9525">
              <a:solidFill>
                <a:schemeClr val="accent5"/>
              </a:solidFill>
              <a:prstDash val="solid"/>
              <a:round/>
              <a:headEnd len="sm" w="sm" type="none"/>
              <a:tailEnd len="sm" w="sm" type="none"/>
            </a:ln>
          </a:left>
          <a:right>
            <a:ln cap="flat" cmpd="sng" w="9525">
              <a:solidFill>
                <a:schemeClr val="accent5"/>
              </a:solidFill>
              <a:prstDash val="solid"/>
              <a:round/>
              <a:headEnd len="sm" w="sm" type="none"/>
              <a:tailEnd len="sm" w="sm" type="none"/>
            </a:ln>
          </a:right>
          <a:top>
            <a:ln cap="flat" cmpd="sng" w="9525">
              <a:solidFill>
                <a:schemeClr val="accent5"/>
              </a:solidFill>
              <a:prstDash val="solid"/>
              <a:round/>
              <a:headEnd len="sm" w="sm" type="none"/>
              <a:tailEnd len="sm" w="sm" type="none"/>
            </a:ln>
          </a:top>
          <a:bottom>
            <a:ln cap="flat" cmpd="sng" w="9525">
              <a:solidFill>
                <a:schemeClr val="accent5"/>
              </a:solidFill>
              <a:prstDash val="solid"/>
              <a:round/>
              <a:headEnd len="sm" w="sm" type="none"/>
              <a:tailEnd len="sm" w="sm" type="none"/>
            </a:ln>
          </a:bottom>
          <a:insideH>
            <a:ln cap="flat" cmpd="sng" w="9525">
              <a:solidFill>
                <a:schemeClr val="accent5"/>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lastCol>
    <a:firstCol>
      <a:tcTxStyle b="on" i="off"/>
      <a:tcStyle>
        <a:tcBdr>
          <a:left>
            <a:ln cap="flat" cmpd="sng" w="9525">
              <a:solidFill>
                <a:schemeClr val="accent5"/>
              </a:solidFill>
              <a:prstDash val="solid"/>
              <a:round/>
              <a:headEnd len="sm" w="sm" type="none"/>
              <a:tailEnd len="sm" w="sm" type="none"/>
            </a:ln>
          </a:left>
          <a:right>
            <a:ln cap="flat" cmpd="sng" w="9525">
              <a:solidFill>
                <a:schemeClr val="accent5"/>
              </a:solidFill>
              <a:prstDash val="solid"/>
              <a:round/>
              <a:headEnd len="sm" w="sm" type="none"/>
              <a:tailEnd len="sm" w="sm" type="none"/>
            </a:ln>
          </a:right>
          <a:top>
            <a:ln cap="flat" cmpd="sng" w="9525">
              <a:solidFill>
                <a:schemeClr val="accent5"/>
              </a:solidFill>
              <a:prstDash val="solid"/>
              <a:round/>
              <a:headEnd len="sm" w="sm" type="none"/>
              <a:tailEnd len="sm" w="sm" type="none"/>
            </a:ln>
          </a:top>
          <a:bottom>
            <a:ln cap="flat" cmpd="sng" w="9525">
              <a:solidFill>
                <a:schemeClr val="accent5"/>
              </a:solidFill>
              <a:prstDash val="solid"/>
              <a:round/>
              <a:headEnd len="sm" w="sm" type="none"/>
              <a:tailEnd len="sm" w="sm" type="none"/>
            </a:ln>
          </a:bottom>
          <a:insideH>
            <a:ln cap="flat" cmpd="sng" w="9525">
              <a:solidFill>
                <a:schemeClr val="accent5"/>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firstCol>
    <a:lastRow>
      <a:tcTxStyle b="on" i="off"/>
      <a:tcStyle>
        <a:tcBdr>
          <a:left>
            <a:ln cap="flat" cmpd="sng" w="9525">
              <a:solidFill>
                <a:schemeClr val="accent5"/>
              </a:solidFill>
              <a:prstDash val="solid"/>
              <a:round/>
              <a:headEnd len="sm" w="sm" type="none"/>
              <a:tailEnd len="sm" w="sm" type="none"/>
            </a:ln>
          </a:left>
          <a:right>
            <a:ln cap="flat" cmpd="sng" w="9525">
              <a:solidFill>
                <a:schemeClr val="accent5"/>
              </a:solidFill>
              <a:prstDash val="solid"/>
              <a:round/>
              <a:headEnd len="sm" w="sm" type="none"/>
              <a:tailEnd len="sm" w="sm" type="none"/>
            </a:ln>
          </a:right>
          <a:top>
            <a:ln cap="flat" cmpd="sng" w="9525">
              <a:solidFill>
                <a:schemeClr val="accent5"/>
              </a:solidFill>
              <a:prstDash val="solid"/>
              <a:round/>
              <a:headEnd len="sm" w="sm" type="none"/>
              <a:tailEnd len="sm" w="sm" type="none"/>
            </a:ln>
          </a:top>
          <a:bottom>
            <a:ln cap="flat" cmpd="sng" w="9525">
              <a:solidFill>
                <a:schemeClr val="accent5"/>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lastRow>
    <a:seCell>
      <a:tcTxStyle b="off" i="off"/>
    </a:seCell>
    <a:swCell>
      <a:tcTxStyle b="off" i="off"/>
    </a:swCell>
    <a:firstRow>
      <a:tcTxStyle b="on" i="off">
        <a:font>
          <a:latin typeface="Arial"/>
          <a:ea typeface="Arial"/>
          <a:cs typeface="Arial"/>
        </a:font>
        <a:schemeClr val="lt1"/>
      </a:tcTxStyle>
      <a:tcStyle>
        <a:tcBdr>
          <a:left>
            <a:ln cap="flat" cmpd="sng" w="9525">
              <a:solidFill>
                <a:schemeClr val="accent5"/>
              </a:solidFill>
              <a:prstDash val="solid"/>
              <a:round/>
              <a:headEnd len="sm" w="sm" type="none"/>
              <a:tailEnd len="sm" w="sm" type="none"/>
            </a:ln>
          </a:left>
          <a:right>
            <a:ln cap="flat" cmpd="sng" w="9525">
              <a:solidFill>
                <a:schemeClr val="accent5"/>
              </a:solidFill>
              <a:prstDash val="solid"/>
              <a:round/>
              <a:headEnd len="sm" w="sm" type="none"/>
              <a:tailEnd len="sm" w="sm" type="none"/>
            </a:ln>
          </a:right>
          <a:top>
            <a:ln cap="flat" cmpd="sng" w="9525">
              <a:solidFill>
                <a:schemeClr val="accent5"/>
              </a:solidFill>
              <a:prstDash val="solid"/>
              <a:round/>
              <a:headEnd len="sm" w="sm" type="none"/>
              <a:tailEnd len="sm" w="sm" type="none"/>
            </a:ln>
          </a:top>
          <a:bottom>
            <a:ln cap="flat" cmpd="sng" w="9525">
              <a:solidFill>
                <a:schemeClr val="l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accent5"/>
          </a:solidFill>
        </a:fill>
      </a:tcStyle>
    </a:firstRow>
    <a:neCell>
      <a:tcTxStyle b="off" i="off"/>
    </a:neCell>
    <a:nwCell>
      <a:tcTxStyle b="off" i="off"/>
    </a:nwCell>
  </a:tblStyle>
  <a:tblStyle styleId="{D352B55F-853C-4FEB-BBD5-869184C04B2C}" styleName="Table_1">
    <a:wholeTbl>
      <a:tcTxStyle b="off" i="off">
        <a:font>
          <a:latin typeface="Arial"/>
          <a:ea typeface="Arial"/>
          <a:cs typeface="Arial"/>
        </a:font>
        <a:schemeClr val="dk1"/>
      </a:tcTxStyle>
      <a:tcStyle>
        <a:tcBdr>
          <a:left>
            <a:ln cap="flat" cmpd="sng" w="9525">
              <a:solidFill>
                <a:schemeClr val="accent2"/>
              </a:solidFill>
              <a:prstDash val="solid"/>
              <a:round/>
              <a:headEnd len="sm" w="sm" type="none"/>
              <a:tailEnd len="sm" w="sm" type="none"/>
            </a:ln>
          </a:left>
          <a:right>
            <a:ln cap="flat" cmpd="sng" w="9525">
              <a:solidFill>
                <a:schemeClr val="accent2"/>
              </a:solidFill>
              <a:prstDash val="solid"/>
              <a:round/>
              <a:headEnd len="sm" w="sm" type="none"/>
              <a:tailEnd len="sm" w="sm" type="none"/>
            </a:ln>
          </a:right>
          <a:top>
            <a:ln cap="flat" cmpd="sng" w="9525">
              <a:solidFill>
                <a:schemeClr val="accent2"/>
              </a:solidFill>
              <a:prstDash val="solid"/>
              <a:round/>
              <a:headEnd len="sm" w="sm" type="none"/>
              <a:tailEnd len="sm" w="sm" type="none"/>
            </a:ln>
          </a:top>
          <a:bottom>
            <a:ln cap="flat" cmpd="sng" w="9525">
              <a:solidFill>
                <a:schemeClr val="accent2"/>
              </a:solidFill>
              <a:prstDash val="solid"/>
              <a:round/>
              <a:headEnd len="sm" w="sm" type="none"/>
              <a:tailEnd len="sm" w="sm" type="none"/>
            </a:ln>
          </a:bottom>
          <a:insideH>
            <a:ln cap="flat" cmpd="sng" w="9525">
              <a:solidFill>
                <a:schemeClr val="accent2"/>
              </a:solidFill>
              <a:prstDash val="solid"/>
              <a:round/>
              <a:headEnd len="sm" w="sm" type="none"/>
              <a:tailEnd len="sm" w="sm" type="none"/>
            </a:ln>
          </a:insideH>
          <a:insideV>
            <a:ln cap="flat" cmpd="sng" w="9525">
              <a:solidFill>
                <a:schemeClr val="accent2"/>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2">
              <a:alpha val="40000"/>
            </a:schemeClr>
          </a:solidFill>
        </a:fill>
      </a:tcStyle>
    </a:band1H>
    <a:band2H>
      <a:tcTxStyle b="off" i="off"/>
    </a:band2H>
    <a:band1V>
      <a:tcTxStyle b="off" i="off"/>
      <a:tcStyle>
        <a:tcBdr>
          <a:top>
            <a:ln cap="flat" cmpd="sng" w="9525">
              <a:solidFill>
                <a:schemeClr val="accent2"/>
              </a:solidFill>
              <a:prstDash val="solid"/>
              <a:round/>
              <a:headEnd len="sm" w="sm" type="none"/>
              <a:tailEnd len="sm" w="sm" type="none"/>
            </a:ln>
          </a:top>
          <a:bottom>
            <a:ln cap="flat" cmpd="sng" w="9525">
              <a:solidFill>
                <a:schemeClr val="accent2"/>
              </a:solidFill>
              <a:prstDash val="solid"/>
              <a:round/>
              <a:headEnd len="sm" w="sm" type="none"/>
              <a:tailEnd len="sm" w="sm" type="none"/>
            </a:ln>
          </a:bottom>
        </a:tcBdr>
        <a:fill>
          <a:solidFill>
            <a:schemeClr val="accent2">
              <a:alpha val="40000"/>
            </a:schemeClr>
          </a:solidFill>
        </a:fill>
      </a:tcStyle>
    </a:band1V>
    <a:band2V>
      <a:tcTxStyle b="off" i="off"/>
    </a:band2V>
    <a:lastCol>
      <a:tcTxStyle b="on" i="off"/>
      <a:tcStyle>
        <a:tcBdr>
          <a:left>
            <a:ln cap="flat" cmpd="sng" w="9525">
              <a:solidFill>
                <a:schemeClr val="accent2"/>
              </a:solidFill>
              <a:prstDash val="solid"/>
              <a:round/>
              <a:headEnd len="sm" w="sm" type="none"/>
              <a:tailEnd len="sm" w="sm" type="none"/>
            </a:ln>
          </a:left>
          <a:right>
            <a:ln cap="flat" cmpd="sng" w="9525">
              <a:solidFill>
                <a:schemeClr val="accent2"/>
              </a:solidFill>
              <a:prstDash val="solid"/>
              <a:round/>
              <a:headEnd len="sm" w="sm" type="none"/>
              <a:tailEnd len="sm" w="sm" type="none"/>
            </a:ln>
          </a:right>
          <a:top>
            <a:ln cap="flat" cmpd="sng" w="9525">
              <a:solidFill>
                <a:schemeClr val="accent2"/>
              </a:solidFill>
              <a:prstDash val="solid"/>
              <a:round/>
              <a:headEnd len="sm" w="sm" type="none"/>
              <a:tailEnd len="sm" w="sm" type="none"/>
            </a:ln>
          </a:top>
          <a:bottom>
            <a:ln cap="flat" cmpd="sng" w="9525">
              <a:solidFill>
                <a:schemeClr val="accent2"/>
              </a:solidFill>
              <a:prstDash val="solid"/>
              <a:round/>
              <a:headEnd len="sm" w="sm" type="none"/>
              <a:tailEnd len="sm" w="sm" type="none"/>
            </a:ln>
          </a:bottom>
          <a:insideH>
            <a:ln cap="flat" cmpd="sng" w="9525">
              <a:solidFill>
                <a:schemeClr val="accent2"/>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lastCol>
    <a:firstCol>
      <a:tcTxStyle b="on" i="off"/>
      <a:tcStyle>
        <a:tcBdr>
          <a:left>
            <a:ln cap="flat" cmpd="sng" w="9525">
              <a:solidFill>
                <a:schemeClr val="accent2"/>
              </a:solidFill>
              <a:prstDash val="solid"/>
              <a:round/>
              <a:headEnd len="sm" w="sm" type="none"/>
              <a:tailEnd len="sm" w="sm" type="none"/>
            </a:ln>
          </a:left>
          <a:right>
            <a:ln cap="flat" cmpd="sng" w="9525">
              <a:solidFill>
                <a:schemeClr val="accent2"/>
              </a:solidFill>
              <a:prstDash val="solid"/>
              <a:round/>
              <a:headEnd len="sm" w="sm" type="none"/>
              <a:tailEnd len="sm" w="sm" type="none"/>
            </a:ln>
          </a:right>
          <a:top>
            <a:ln cap="flat" cmpd="sng" w="9525">
              <a:solidFill>
                <a:schemeClr val="accent2"/>
              </a:solidFill>
              <a:prstDash val="solid"/>
              <a:round/>
              <a:headEnd len="sm" w="sm" type="none"/>
              <a:tailEnd len="sm" w="sm" type="none"/>
            </a:ln>
          </a:top>
          <a:bottom>
            <a:ln cap="flat" cmpd="sng" w="9525">
              <a:solidFill>
                <a:schemeClr val="accent2"/>
              </a:solidFill>
              <a:prstDash val="solid"/>
              <a:round/>
              <a:headEnd len="sm" w="sm" type="none"/>
              <a:tailEnd len="sm" w="sm" type="none"/>
            </a:ln>
          </a:bottom>
          <a:insideH>
            <a:ln cap="flat" cmpd="sng" w="9525">
              <a:solidFill>
                <a:schemeClr val="accent2"/>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firstCol>
    <a:lastRow>
      <a:tcTxStyle b="on" i="off"/>
      <a:tcStyle>
        <a:tcBdr>
          <a:left>
            <a:ln cap="flat" cmpd="sng" w="9525">
              <a:solidFill>
                <a:schemeClr val="accent2"/>
              </a:solidFill>
              <a:prstDash val="solid"/>
              <a:round/>
              <a:headEnd len="sm" w="sm" type="none"/>
              <a:tailEnd len="sm" w="sm" type="none"/>
            </a:ln>
          </a:left>
          <a:right>
            <a:ln cap="flat" cmpd="sng" w="9525">
              <a:solidFill>
                <a:schemeClr val="accent2"/>
              </a:solidFill>
              <a:prstDash val="solid"/>
              <a:round/>
              <a:headEnd len="sm" w="sm" type="none"/>
              <a:tailEnd len="sm" w="sm" type="none"/>
            </a:ln>
          </a:right>
          <a:top>
            <a:ln cap="flat" cmpd="sng" w="9525">
              <a:solidFill>
                <a:schemeClr val="accent2"/>
              </a:solidFill>
              <a:prstDash val="solid"/>
              <a:round/>
              <a:headEnd len="sm" w="sm" type="none"/>
              <a:tailEnd len="sm" w="sm" type="none"/>
            </a:ln>
          </a:top>
          <a:bottom>
            <a:ln cap="flat" cmpd="sng" w="9525">
              <a:solidFill>
                <a:schemeClr val="accent2"/>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lastRow>
    <a:seCell>
      <a:tcTxStyle b="off" i="off"/>
    </a:seCell>
    <a:swCell>
      <a:tcTxStyle b="off" i="off"/>
    </a:swCell>
    <a:firstRow>
      <a:tcTxStyle b="on" i="off">
        <a:font>
          <a:latin typeface="Arial"/>
          <a:ea typeface="Arial"/>
          <a:cs typeface="Arial"/>
        </a:font>
        <a:schemeClr val="lt1"/>
      </a:tcTxStyle>
      <a:tcStyle>
        <a:tcBdr>
          <a:left>
            <a:ln cap="flat" cmpd="sng" w="9525">
              <a:solidFill>
                <a:schemeClr val="accent2"/>
              </a:solidFill>
              <a:prstDash val="solid"/>
              <a:round/>
              <a:headEnd len="sm" w="sm" type="none"/>
              <a:tailEnd len="sm" w="sm" type="none"/>
            </a:ln>
          </a:left>
          <a:right>
            <a:ln cap="flat" cmpd="sng" w="9525">
              <a:solidFill>
                <a:schemeClr val="accent2"/>
              </a:solidFill>
              <a:prstDash val="solid"/>
              <a:round/>
              <a:headEnd len="sm" w="sm" type="none"/>
              <a:tailEnd len="sm" w="sm" type="none"/>
            </a:ln>
          </a:right>
          <a:top>
            <a:ln cap="flat" cmpd="sng" w="9525">
              <a:solidFill>
                <a:schemeClr val="accent2"/>
              </a:solidFill>
              <a:prstDash val="solid"/>
              <a:round/>
              <a:headEnd len="sm" w="sm" type="none"/>
              <a:tailEnd len="sm" w="sm" type="none"/>
            </a:ln>
          </a:top>
          <a:bottom>
            <a:ln cap="flat" cmpd="sng" w="9525">
              <a:solidFill>
                <a:schemeClr val="l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accent2"/>
          </a:solidFill>
        </a:fill>
      </a:tcStyle>
    </a:firstRow>
    <a:neCell>
      <a:tcTxStyle b="off" i="off"/>
    </a:neCell>
    <a:nwCell>
      <a:tcTxStyle b="off" i="off"/>
    </a:nwCell>
  </a:tblStyle>
  <a:tblStyle styleId="{97EA3672-D8BD-4E9F-89D0-922EC4E70317}" styleName="Table_2">
    <a:wholeTbl>
      <a:tcTxStyle b="off" i="off">
        <a:font>
          <a:latin typeface="Arial"/>
          <a:ea typeface="Arial"/>
          <a:cs typeface="Arial"/>
        </a:font>
        <a:schemeClr val="dk1"/>
      </a:tcTxStyle>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insideH>
            <a:ln cap="flat" cmpd="sng" w="9525">
              <a:solidFill>
                <a:schemeClr val="accent4"/>
              </a:solidFill>
              <a:prstDash val="solid"/>
              <a:round/>
              <a:headEnd len="sm" w="sm" type="none"/>
              <a:tailEnd len="sm" w="sm" type="none"/>
            </a:ln>
          </a:insideH>
          <a:insideV>
            <a:ln cap="flat" cmpd="sng" w="9525">
              <a:solidFill>
                <a:schemeClr val="accent4"/>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4">
              <a:alpha val="40000"/>
            </a:schemeClr>
          </a:solidFill>
        </a:fill>
      </a:tcStyle>
    </a:band1H>
    <a:band2H>
      <a:tcTxStyle b="off" i="off"/>
    </a:band2H>
    <a:band1V>
      <a:tcTxStyle b="off" i="off"/>
      <a:tcStyle>
        <a:tcBdr>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tcBdr>
        <a:fill>
          <a:solidFill>
            <a:schemeClr val="accent4">
              <a:alpha val="40000"/>
            </a:schemeClr>
          </a:solidFill>
        </a:fill>
      </a:tcStyle>
    </a:band1V>
    <a:band2V>
      <a:tcTxStyle b="off" i="off"/>
    </a:band2V>
    <a:lastCol>
      <a:tcTxStyle b="on" i="off"/>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insideH>
            <a:ln cap="flat" cmpd="sng" w="9525">
              <a:solidFill>
                <a:schemeClr val="accent4"/>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lastCol>
    <a:firstCol>
      <a:tcTxStyle b="on" i="off"/>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insideH>
            <a:ln cap="flat" cmpd="sng" w="9525">
              <a:solidFill>
                <a:schemeClr val="accent4"/>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firstCol>
    <a:lastRow>
      <a:tcTxStyle b="on" i="off"/>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accent4"/>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lastRow>
    <a:seCell>
      <a:tcTxStyle b="off" i="off"/>
    </a:seCell>
    <a:swCell>
      <a:tcTxStyle b="off" i="off"/>
    </a:swCell>
    <a:firstRow>
      <a:tcTxStyle b="on" i="off">
        <a:font>
          <a:latin typeface="Arial"/>
          <a:ea typeface="Arial"/>
          <a:cs typeface="Arial"/>
        </a:font>
        <a:schemeClr val="lt1"/>
      </a:tcTxStyle>
      <a:tcStyle>
        <a:tcBdr>
          <a:left>
            <a:ln cap="flat" cmpd="sng" w="9525">
              <a:solidFill>
                <a:schemeClr val="accent4"/>
              </a:solidFill>
              <a:prstDash val="solid"/>
              <a:round/>
              <a:headEnd len="sm" w="sm" type="none"/>
              <a:tailEnd len="sm" w="sm" type="none"/>
            </a:ln>
          </a:left>
          <a:right>
            <a:ln cap="flat" cmpd="sng" w="9525">
              <a:solidFill>
                <a:schemeClr val="accent4"/>
              </a:solidFill>
              <a:prstDash val="solid"/>
              <a:round/>
              <a:headEnd len="sm" w="sm" type="none"/>
              <a:tailEnd len="sm" w="sm" type="none"/>
            </a:ln>
          </a:right>
          <a:top>
            <a:ln cap="flat" cmpd="sng" w="9525">
              <a:solidFill>
                <a:schemeClr val="accent4"/>
              </a:solidFill>
              <a:prstDash val="solid"/>
              <a:round/>
              <a:headEnd len="sm" w="sm" type="none"/>
              <a:tailEnd len="sm" w="sm" type="none"/>
            </a:ln>
          </a:top>
          <a:bottom>
            <a:ln cap="flat" cmpd="sng" w="9525">
              <a:solidFill>
                <a:schemeClr val="l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accent4"/>
          </a:solidFill>
        </a:fill>
      </a:tcStyle>
    </a:firstRow>
    <a:neCell>
      <a:tcTxStyle b="off" i="off"/>
    </a:neCell>
    <a:nwCell>
      <a:tcTxStyle b="off" i="off"/>
    </a:nwCell>
  </a:tblStyle>
  <a:tblStyle styleId="{468B07B5-DC2D-4870-A59E-BD4E25D72CBD}" styleName="Table_3">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B9E5466D-D512-4E2C-9CB4-6B98502C1363}" styleName="Table_4">
    <a:wholeTbl>
      <a:tcTxStyle b="off" i="off">
        <a:font>
          <a:latin typeface="Arial"/>
          <a:ea typeface="Arial"/>
          <a:cs typeface="Arial"/>
        </a:font>
        <a:schemeClr val="dk1"/>
      </a:tcTxStyle>
      <a:tcStyle>
        <a:tcBdr>
          <a:left>
            <a:ln cap="flat" cmpd="sng" w="9525">
              <a:solidFill>
                <a:schemeClr val="accent6"/>
              </a:solidFill>
              <a:prstDash val="solid"/>
              <a:round/>
              <a:headEnd len="sm" w="sm" type="none"/>
              <a:tailEnd len="sm" w="sm" type="none"/>
            </a:ln>
          </a:left>
          <a:right>
            <a:ln cap="flat" cmpd="sng" w="9525">
              <a:solidFill>
                <a:schemeClr val="accent6"/>
              </a:solidFill>
              <a:prstDash val="solid"/>
              <a:round/>
              <a:headEnd len="sm" w="sm" type="none"/>
              <a:tailEnd len="sm" w="sm" type="none"/>
            </a:ln>
          </a:right>
          <a:top>
            <a:ln cap="flat" cmpd="sng" w="9525">
              <a:solidFill>
                <a:schemeClr val="accent6"/>
              </a:solidFill>
              <a:prstDash val="solid"/>
              <a:round/>
              <a:headEnd len="sm" w="sm" type="none"/>
              <a:tailEnd len="sm" w="sm" type="none"/>
            </a:ln>
          </a:top>
          <a:bottom>
            <a:ln cap="flat" cmpd="sng" w="9525">
              <a:solidFill>
                <a:schemeClr val="accent6"/>
              </a:solidFill>
              <a:prstDash val="solid"/>
              <a:round/>
              <a:headEnd len="sm" w="sm" type="none"/>
              <a:tailEnd len="sm" w="sm" type="none"/>
            </a:ln>
          </a:bottom>
          <a:insideH>
            <a:ln cap="flat" cmpd="sng" w="9525">
              <a:solidFill>
                <a:schemeClr val="accent6"/>
              </a:solidFill>
              <a:prstDash val="solid"/>
              <a:round/>
              <a:headEnd len="sm" w="sm" type="none"/>
              <a:tailEnd len="sm" w="sm" type="none"/>
            </a:ln>
          </a:insideH>
          <a:insideV>
            <a:ln cap="flat" cmpd="sng" w="9525">
              <a:solidFill>
                <a:schemeClr val="accent6"/>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6">
              <a:alpha val="40000"/>
            </a:schemeClr>
          </a:solidFill>
        </a:fill>
      </a:tcStyle>
    </a:band1H>
    <a:band2H>
      <a:tcTxStyle b="off" i="off"/>
    </a:band2H>
    <a:band1V>
      <a:tcTxStyle b="off" i="off"/>
      <a:tcStyle>
        <a:tcBdr>
          <a:top>
            <a:ln cap="flat" cmpd="sng" w="9525">
              <a:solidFill>
                <a:schemeClr val="accent6"/>
              </a:solidFill>
              <a:prstDash val="solid"/>
              <a:round/>
              <a:headEnd len="sm" w="sm" type="none"/>
              <a:tailEnd len="sm" w="sm" type="none"/>
            </a:ln>
          </a:top>
          <a:bottom>
            <a:ln cap="flat" cmpd="sng" w="9525">
              <a:solidFill>
                <a:schemeClr val="accent6"/>
              </a:solidFill>
              <a:prstDash val="solid"/>
              <a:round/>
              <a:headEnd len="sm" w="sm" type="none"/>
              <a:tailEnd len="sm" w="sm" type="none"/>
            </a:ln>
          </a:bottom>
        </a:tcBdr>
        <a:fill>
          <a:solidFill>
            <a:schemeClr val="accent6">
              <a:alpha val="40000"/>
            </a:schemeClr>
          </a:solidFill>
        </a:fill>
      </a:tcStyle>
    </a:band1V>
    <a:band2V>
      <a:tcTxStyle b="off" i="off"/>
    </a:band2V>
    <a:lastCol>
      <a:tcTxStyle b="on" i="off"/>
      <a:tcStyle>
        <a:tcBdr>
          <a:left>
            <a:ln cap="flat" cmpd="sng" w="9525">
              <a:solidFill>
                <a:schemeClr val="accent6"/>
              </a:solidFill>
              <a:prstDash val="solid"/>
              <a:round/>
              <a:headEnd len="sm" w="sm" type="none"/>
              <a:tailEnd len="sm" w="sm" type="none"/>
            </a:ln>
          </a:left>
          <a:right>
            <a:ln cap="flat" cmpd="sng" w="9525">
              <a:solidFill>
                <a:schemeClr val="accent6"/>
              </a:solidFill>
              <a:prstDash val="solid"/>
              <a:round/>
              <a:headEnd len="sm" w="sm" type="none"/>
              <a:tailEnd len="sm" w="sm" type="none"/>
            </a:ln>
          </a:right>
          <a:top>
            <a:ln cap="flat" cmpd="sng" w="9525">
              <a:solidFill>
                <a:schemeClr val="accent6"/>
              </a:solidFill>
              <a:prstDash val="solid"/>
              <a:round/>
              <a:headEnd len="sm" w="sm" type="none"/>
              <a:tailEnd len="sm" w="sm" type="none"/>
            </a:ln>
          </a:top>
          <a:bottom>
            <a:ln cap="flat" cmpd="sng" w="9525">
              <a:solidFill>
                <a:schemeClr val="accent6"/>
              </a:solidFill>
              <a:prstDash val="solid"/>
              <a:round/>
              <a:headEnd len="sm" w="sm" type="none"/>
              <a:tailEnd len="sm" w="sm" type="none"/>
            </a:ln>
          </a:bottom>
          <a:insideH>
            <a:ln cap="flat" cmpd="sng" w="9525">
              <a:solidFill>
                <a:schemeClr val="accent6"/>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lastCol>
    <a:firstCol>
      <a:tcTxStyle b="on" i="off"/>
      <a:tcStyle>
        <a:tcBdr>
          <a:left>
            <a:ln cap="flat" cmpd="sng" w="9525">
              <a:solidFill>
                <a:schemeClr val="accent6"/>
              </a:solidFill>
              <a:prstDash val="solid"/>
              <a:round/>
              <a:headEnd len="sm" w="sm" type="none"/>
              <a:tailEnd len="sm" w="sm" type="none"/>
            </a:ln>
          </a:left>
          <a:right>
            <a:ln cap="flat" cmpd="sng" w="9525">
              <a:solidFill>
                <a:schemeClr val="accent6"/>
              </a:solidFill>
              <a:prstDash val="solid"/>
              <a:round/>
              <a:headEnd len="sm" w="sm" type="none"/>
              <a:tailEnd len="sm" w="sm" type="none"/>
            </a:ln>
          </a:right>
          <a:top>
            <a:ln cap="flat" cmpd="sng" w="9525">
              <a:solidFill>
                <a:schemeClr val="accent6"/>
              </a:solidFill>
              <a:prstDash val="solid"/>
              <a:round/>
              <a:headEnd len="sm" w="sm" type="none"/>
              <a:tailEnd len="sm" w="sm" type="none"/>
            </a:ln>
          </a:top>
          <a:bottom>
            <a:ln cap="flat" cmpd="sng" w="9525">
              <a:solidFill>
                <a:schemeClr val="accent6"/>
              </a:solidFill>
              <a:prstDash val="solid"/>
              <a:round/>
              <a:headEnd len="sm" w="sm" type="none"/>
              <a:tailEnd len="sm" w="sm" type="none"/>
            </a:ln>
          </a:bottom>
          <a:insideH>
            <a:ln cap="flat" cmpd="sng" w="9525">
              <a:solidFill>
                <a:schemeClr val="accent6"/>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tcStyle>
    </a:firstCol>
    <a:lastRow>
      <a:tcTxStyle b="on" i="off"/>
      <a:tcStyle>
        <a:tcBdr>
          <a:left>
            <a:ln cap="flat" cmpd="sng" w="9525">
              <a:solidFill>
                <a:schemeClr val="accent6"/>
              </a:solidFill>
              <a:prstDash val="solid"/>
              <a:round/>
              <a:headEnd len="sm" w="sm" type="none"/>
              <a:tailEnd len="sm" w="sm" type="none"/>
            </a:ln>
          </a:left>
          <a:right>
            <a:ln cap="flat" cmpd="sng" w="9525">
              <a:solidFill>
                <a:schemeClr val="accent6"/>
              </a:solidFill>
              <a:prstDash val="solid"/>
              <a:round/>
              <a:headEnd len="sm" w="sm" type="none"/>
              <a:tailEnd len="sm" w="sm" type="none"/>
            </a:ln>
          </a:right>
          <a:top>
            <a:ln cap="flat" cmpd="sng" w="9525">
              <a:solidFill>
                <a:schemeClr val="accent6"/>
              </a:solidFill>
              <a:prstDash val="solid"/>
              <a:round/>
              <a:headEnd len="sm" w="sm" type="none"/>
              <a:tailEnd len="sm" w="sm" type="none"/>
            </a:ln>
          </a:top>
          <a:bottom>
            <a:ln cap="flat" cmpd="sng" w="9525">
              <a:solidFill>
                <a:schemeClr val="accent6"/>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lastRow>
    <a:seCell>
      <a:tcTxStyle b="off" i="off"/>
    </a:seCell>
    <a:swCell>
      <a:tcTxStyle b="off" i="off"/>
    </a:swCell>
    <a:firstRow>
      <a:tcTxStyle b="on" i="off">
        <a:font>
          <a:latin typeface="Arial"/>
          <a:ea typeface="Arial"/>
          <a:cs typeface="Arial"/>
        </a:font>
        <a:schemeClr val="lt1"/>
      </a:tcTxStyle>
      <a:tcStyle>
        <a:tcBdr>
          <a:left>
            <a:ln cap="flat" cmpd="sng" w="9525">
              <a:solidFill>
                <a:schemeClr val="accent6"/>
              </a:solidFill>
              <a:prstDash val="solid"/>
              <a:round/>
              <a:headEnd len="sm" w="sm" type="none"/>
              <a:tailEnd len="sm" w="sm" type="none"/>
            </a:ln>
          </a:left>
          <a:right>
            <a:ln cap="flat" cmpd="sng" w="9525">
              <a:solidFill>
                <a:schemeClr val="accent6"/>
              </a:solidFill>
              <a:prstDash val="solid"/>
              <a:round/>
              <a:headEnd len="sm" w="sm" type="none"/>
              <a:tailEnd len="sm" w="sm" type="none"/>
            </a:ln>
          </a:right>
          <a:top>
            <a:ln cap="flat" cmpd="sng" w="9525">
              <a:solidFill>
                <a:schemeClr val="accent6"/>
              </a:solidFill>
              <a:prstDash val="solid"/>
              <a:round/>
              <a:headEnd len="sm" w="sm" type="none"/>
              <a:tailEnd len="sm" w="sm" type="none"/>
            </a:ln>
          </a:top>
          <a:bottom>
            <a:ln cap="flat" cmpd="sng" w="9525">
              <a:solidFill>
                <a:schemeClr val="l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accent6"/>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customschemas.google.com/relationships/presentationmetadata" Target="metadata"/><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e971b797ee_0_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2" name="Google Shape;82;ge971b797ee_0_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e971b797ee_0_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8" name="Google Shape;88;ge971b797ee_0_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4" name="Google Shape;9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e971b797ee_0_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0" name="Google Shape;100;ge971b797ee_0_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6" name="Google Shape;106;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e971b797ee_0_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2" name="Google Shape;112;ge971b797ee_0_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8" name="Google Shape;11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e971b797ee_0_6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4" name="Google Shape;124;ge971b797ee_0_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e971b797ee_0_6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ge971b797ee_0_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e971b797ee_0_7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ge971b797ee_0_7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0" name="Google Shape;160;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6" name="Google Shape;166;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2" name="Google Shape;17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3"/>
          <p:cNvSpPr/>
          <p:nvPr>
            <p:ph idx="2" type="pic"/>
          </p:nvPr>
        </p:nvSpPr>
        <p:spPr>
          <a:xfrm>
            <a:off x="5183188" y="987425"/>
            <a:ext cx="6172200" cy="4873625"/>
          </a:xfrm>
          <a:prstGeom prst="rect">
            <a:avLst/>
          </a:prstGeom>
          <a:noFill/>
          <a:ln>
            <a:noFill/>
          </a:ln>
        </p:spPr>
      </p:sp>
      <p:sp>
        <p:nvSpPr>
          <p:cNvPr id="64" name="Google Shape;64;p1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projectevolve.co.uk/toolkit/resources/content/self-image-and-identity/early-years-7/i-can-recognise-online-or-offline-that-anyone-can-say-no-please-stop-i-ll-tell-i-ll-ask-to-somebody-who-makes-them-feel-sad-uncomfortable-embarrassed-or-upset/?from=strands" TargetMode="External"/><Relationship Id="rId4" Type="http://schemas.openxmlformats.org/officeDocument/2006/relationships/hyperlink" Target="https://projectevolve.co.uk/toolkit/resources/content/online-relationships/early-years-7/i-can-recognise-some-ways-in-which-the-internet-can-be-used-to-communicate/?from=strands" TargetMode="External"/><Relationship Id="rId5" Type="http://schemas.openxmlformats.org/officeDocument/2006/relationships/hyperlink" Target="https://projectevolve.co.uk/toolkit/resources/content/online-relationships/early-years-7/i-can-give-examples-of-how-i-might-use-technology-to-communicate-with-people-i-know/?from=strand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https://projectevolve.co.uk/toolkit/resources/content/self-image-and-identity/early-years-7/i-can-recognise-that-there-may-be-people-online-who-could-make-someone-feel-sad-embarrassed-or-upset/?from=strands" TargetMode="External"/><Relationship Id="rId4" Type="http://schemas.openxmlformats.org/officeDocument/2006/relationships/hyperlink" Target="https://projectevolve.co.uk/toolkit/resources/content/self-image-and-identity/early-years-7/if-something-happens-that-makes-me-feel-sad-worried-uncomfortable-or-frightened-i-can-give-examples-of-when-and-how-to-speak-to-an-adult-i-can-trust-and-how-they-can-help/?from=strands" TargetMode="External"/><Relationship Id="rId5" Type="http://schemas.openxmlformats.org/officeDocument/2006/relationships/hyperlink" Target="https://projectevolve.co.uk/toolkit/resources/content/online-relationships/early-years-7/i-can-give-examples-of-when-i-should-ask-permission-to-do-something-online-and-explain-why-this-is-important/?from=strands" TargetMode="External"/><Relationship Id="rId6" Type="http://schemas.openxmlformats.org/officeDocument/2006/relationships/hyperlink" Target="https://projectevolve.co.uk/toolkit/resources/content/online-relationships/early-years-7/i-can-use-the-internet-with-adult-support-to-communicate-with-people-i-know-e-g-video-call-apps-or-services/?from=strands" TargetMode="External"/><Relationship Id="rId7" Type="http://schemas.openxmlformats.org/officeDocument/2006/relationships/hyperlink" Target="https://projectevolve.co.uk/toolkit/resources/content/online-relationships/early-years-7/i-can-explain-why-it-is-important-to-be-considerate-and-kind-to-people-online-and-to-respect-their-choices/?from=strands" TargetMode="External"/><Relationship Id="rId8" Type="http://schemas.openxmlformats.org/officeDocument/2006/relationships/hyperlink" Target="https://projectevolve.co.uk/toolkit/resources/content/online-relationships/early-years-7/i-can-explain-why-things-one-person-finds-funny-or-sad-online-may-not-always-be-seen-in-the-same-way-by-others/?from=strand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projectevolve.co.uk/toolkit/resources/content/self-image-and-identity/early-years-7/i-can-explain-how-other-people-may-look-and-act-differently-online-and-offline/?from=strands" TargetMode="External"/><Relationship Id="rId4" Type="http://schemas.openxmlformats.org/officeDocument/2006/relationships/hyperlink" Target="https://projectevolve.co.uk/toolkit/resources/content/self-image-and-identity/early-years-7/i-can-give-examples-of-issues-online-that-might-make-someone-feel-sad-worried-uncomfortable-or-frightened-i-can-give-examples-of-how-they-might-get-help/?from=strands" TargetMode="External"/><Relationship Id="rId11" Type="http://schemas.openxmlformats.org/officeDocument/2006/relationships/hyperlink" Target="https://projectevolve.co.uk/toolkit/resources/content/online-relationships/early-years-7/i-can-explain-why-i-should-always-ask-a-trusted-adult-before-clicking-yes-agree-or-accept-online/?from=strands" TargetMode="External"/><Relationship Id="rId10" Type="http://schemas.openxmlformats.org/officeDocument/2006/relationships/hyperlink" Target="https://projectevolve.co.uk/toolkit/resources/content/online-relationships/early-years-7/i-can-explain-how-it-may-make-others-feel-if-i-do-not-ask-their-permission-or-ignore-their-answers-before-sharing-something-about-them-online/?from=strands" TargetMode="External"/><Relationship Id="rId9" Type="http://schemas.openxmlformats.org/officeDocument/2006/relationships/hyperlink" Target="https://projectevolve.co.uk/toolkit/resources/content/online-relationships/early-years-7/i-can-identify-who-can-help-me-if-something-happens-online-without-my-consent/?from=strands" TargetMode="External"/><Relationship Id="rId5" Type="http://schemas.openxmlformats.org/officeDocument/2006/relationships/hyperlink" Target="https://projectevolve.co.uk/toolkit/resources/content/online-relationships/early-years-7/i-can-give-examples-of-how-someone-might-use-technology-to-communicate-with-others-they-don-t-also-know-offline-and-explain-why-this-might-be-risky-e-g-email-online-gaming-a-pen-pal-in-another-school-country/?from=strands" TargetMode="External"/><Relationship Id="rId6" Type="http://schemas.openxmlformats.org/officeDocument/2006/relationships/hyperlink" Target="https://projectevolve.co.uk/toolkit/resources/content/online-relationships/early-years-7/i-can-explain-who-i-should-ask-before-sharing-things-about-myself-or-others-online/?from=strands" TargetMode="External"/><Relationship Id="rId7" Type="http://schemas.openxmlformats.org/officeDocument/2006/relationships/hyperlink" Target="https://projectevolve.co.uk/toolkit/resources/content/online-relationships/early-years-7/i-can-describe-different-ways-to-ask-for-give-or-deny-my-permission-online-and-can-identify-who-can-help-me-if-i-am-not-sure/?from=strands" TargetMode="External"/><Relationship Id="rId8" Type="http://schemas.openxmlformats.org/officeDocument/2006/relationships/hyperlink" Target="https://projectevolve.co.uk/toolkit/resources/content/online-relationships/early-years-7/i-can-explain-why-i-have-a-right-to-say-no-or-i-will-have-to-ask-someone-i-can-explain-who-can-help-me-if-i-feel-under-pressure-to-agree-to-something-i-am-unsure-about-or-don-t-want-to-do/?from=strands"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projectevolve.co.uk/toolkit/resources/content/self-image-and-identity/7-11/i-can-explain-what-is-meant-by-the-term-identity/?from=strands" TargetMode="External"/><Relationship Id="rId4" Type="http://schemas.openxmlformats.org/officeDocument/2006/relationships/hyperlink" Target="https://projectevolve.co.uk/toolkit/resources/content/self-image-and-identity/7-11/i-can-explain-how-people-can-represent-themselves-in-different-ways-online/?from=strands" TargetMode="External"/><Relationship Id="rId11" Type="http://schemas.openxmlformats.org/officeDocument/2006/relationships/hyperlink" Target="https://projectevolve.co.uk/toolkit/resources/content/online-relationships/7-11/i-can-explain-the-importance-of-giving-and-gaining-permission-before-sharing-things-online-how-the-principles-of-sharing-online-is-the-same-as-sharing-offline-e-g-sharing-images-and-videos/?from=strands" TargetMode="External"/><Relationship Id="rId10" Type="http://schemas.openxmlformats.org/officeDocument/2006/relationships/hyperlink" Target="https://projectevolve.co.uk/toolkit/resources/content/online-relationships/7-11/i-can-explain-how-someone-s-feelings-can-be-hurt-by-what-is-said-or-written-online/?from=strands" TargetMode="External"/><Relationship Id="rId9" Type="http://schemas.openxmlformats.org/officeDocument/2006/relationships/hyperlink" Target="https://projectevolve.co.uk/toolkit/resources/content/online-relationships/7-11/i-can-explain-why-someone-may-change-their-mind-about-trusting-anyone-with-something-if-they-feel-nervous-uncomfortable-or-worried/?from=strands" TargetMode="External"/><Relationship Id="rId5" Type="http://schemas.openxmlformats.org/officeDocument/2006/relationships/hyperlink" Target="https://projectevolve.co.uk/toolkit/resources/content/self-image-and-identity/7-11/i-can-explain-ways-in-which-someone-might-change-their-identity-depending-on-what-they-are-doing-online-e-g-gaming-using-an-avatar-social-media-and-why/?from=strands" TargetMode="External"/><Relationship Id="rId6" Type="http://schemas.openxmlformats.org/officeDocument/2006/relationships/hyperlink" Target="https://projectevolve.co.uk/toolkit/resources/content/online-relationships/7-11/i-can-describe-ways-people-who-have-similar-likes-and-interests-can-get-together-online/?from=strands" TargetMode="External"/><Relationship Id="rId7" Type="http://schemas.openxmlformats.org/officeDocument/2006/relationships/hyperlink" Target="https://projectevolve.co.uk/toolkit/resources/content/online-relationships/7-11/i-can-explain-what-it-means-to-know-someone-online-and-why-this-might-be-different-from-knowing-someone-offline/?from=strands" TargetMode="External"/><Relationship Id="rId8" Type="http://schemas.openxmlformats.org/officeDocument/2006/relationships/hyperlink" Target="https://projectevolve.co.uk/toolkit/resources/content/online-relationships/7-11/i-can-explain-what-is-meant-by-trusting-someone-online-why-this-is-different-from-liking-someone-online-and-why-it-is-important-to-be-careful-about-who-to-trust-online-including-what-information-and-content-they-are-trusted-with/?from=strands"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projectevolve.co.uk/toolkit/resources/content/self-image-and-identity/7-11/i-can-explain-how-my-online-identity-can-be-different-to-my-offline-identity/?from=strands" TargetMode="External"/><Relationship Id="rId4" Type="http://schemas.openxmlformats.org/officeDocument/2006/relationships/hyperlink" Target="https://projectevolve.co.uk/toolkit/resources/content/self-image-and-identity/7-11/i-can-describe-positive-ways-for-someone-to-interact-with-others-online-and-understand-how-this-will-positively-impact-on-how-others-perceive-them/?from=strands" TargetMode="External"/><Relationship Id="rId5" Type="http://schemas.openxmlformats.org/officeDocument/2006/relationships/hyperlink" Target="https://projectevolve.co.uk/toolkit/resources/content/self-image-and-identity/7-11/i-can-explain-that-others-online-can-pretend-to-be-someone-else-including-my-friends-and-can-suggest-reasons-why-they-might-do-this/?from=strands" TargetMode="External"/><Relationship Id="rId6" Type="http://schemas.openxmlformats.org/officeDocument/2006/relationships/hyperlink" Target="https://projectevolve.co.uk/toolkit/resources/content/online-relationships/7-11/i-can-describe-strategies-for-safe-and-fun-experiences-in-a-range-of-online-social-environments-e-g-livestreaming-gaming-platforms/?from=strands" TargetMode="External"/><Relationship Id="rId7" Type="http://schemas.openxmlformats.org/officeDocument/2006/relationships/hyperlink" Target="https://projectevolve.co.uk/toolkit/resources/content/online-relationships/7-11/i-can-give-examples-of-how-to-be-respectful-to-others-online-and-describe-how-to-recognise-healthy-and-unhealthy-online-behaviours/?from=strands" TargetMode="External"/><Relationship Id="rId8" Type="http://schemas.openxmlformats.org/officeDocument/2006/relationships/hyperlink" Target="https://projectevolve.co.uk/toolkit/resources/content/online-relationships/7-11/i-can-explain-how-content-shared-online-may-feel-unimportant-to-one-person-but-may-be-important-to-other-people-s-thoughts-feelings-and-beliefs/?from=strand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hyperlink" Target="https://projectevolve.co.uk/toolkit/resources/content/self-image-and-identity/7-11/i-can-explain-how-identity-online-can-be-copied-modified-or-altered/?from=strands" TargetMode="External"/><Relationship Id="rId4" Type="http://schemas.openxmlformats.org/officeDocument/2006/relationships/hyperlink" Target="https://projectevolve.co.uk/toolkit/resources/content/self-image-and-identity/7-11/i-can-demonstrate-how-to-make-responsible-choices-about-having-an-online-identity-depending-on-context/?from=strands" TargetMode="External"/><Relationship Id="rId9" Type="http://schemas.openxmlformats.org/officeDocument/2006/relationships/hyperlink" Target="https://projectevolve.co.uk/toolkit/resources/content/online-relationships/7-11/i-can-demonstrate-how-to-support-others-including-those-who-are-having-difficulties-online/?from=strands" TargetMode="External"/><Relationship Id="rId5" Type="http://schemas.openxmlformats.org/officeDocument/2006/relationships/hyperlink" Target="https://projectevolve.co.uk/toolkit/resources/content/online-relationships/7-11/i-can-give-examples-of-technology-specific-forms-of-communication-e-g-emojis-memes-and-gifs/?from=strands" TargetMode="External"/><Relationship Id="rId6" Type="http://schemas.openxmlformats.org/officeDocument/2006/relationships/hyperlink" Target="https://projectevolve.co.uk/toolkit/resources/content/online-relationships/7-11/i-can-explain-that-there-are-some-people-i-communicate-with-online-who-may-want-to-do-me-or-my-friends-harm-i-can-recognise-that-this-is-not-my-our-fault/?from=strands" TargetMode="External"/><Relationship Id="rId7" Type="http://schemas.openxmlformats.org/officeDocument/2006/relationships/hyperlink" Target="https://projectevolve.co.uk/toolkit/resources/content/online-relationships/7-11/i-can-describe-some-of-the-ways-people-may-be-involved-in-online-communities-and-describe-how-they-might-collaborate-constructively-with-others-and-make-positive-contributions-e-g-gaming-communities-or-social-media-groups/?from=strands" TargetMode="External"/><Relationship Id="rId8" Type="http://schemas.openxmlformats.org/officeDocument/2006/relationships/hyperlink" Target="https://projectevolve.co.uk/toolkit/resources/content/online-relationships/7-11/i-can-explain-how-someone-can-get-help-if-they-are-having-problems-and-identify-when-to-tell-a-trusted-adult/?from=strand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hyperlink" Target="https://projectevolve.co.uk/toolkit/resources/content/self-image-and-identity/7-11/i-can-identify-and-critically-evaluate-online-content-relating-to-gender-race-religion-disability-culture-and-other-groups-and-explain-why-it-is-important-to-challenge-and-reject-inappropriate-representations-online/?from=strands" TargetMode="External"/><Relationship Id="rId4" Type="http://schemas.openxmlformats.org/officeDocument/2006/relationships/hyperlink" Target="https://projectevolve.co.uk/toolkit/resources/content/self-image-and-identity/7-11/i-can-describe-issues-online-that-could-make-anyone-feel-sad-worried-uncomfortable-or-frightened-i-know-and-can-give-examples-of-how-to-get-help-both-on-and-offline/?from=strands" TargetMode="External"/><Relationship Id="rId9" Type="http://schemas.openxmlformats.org/officeDocument/2006/relationships/hyperlink" Target="https://projectevolve.co.uk/toolkit/resources/content/online-relationships/7-11/i-can-explain-that-taking-or-sharing-inappropriate-images-of-someone-e-g-embarrassing-images-even-if-they-say-it-is-okay-may-have-an-impact-for-the-sharer-and-others-and-who-can-help-if-someone-is-worried-about-this/?from=strands" TargetMode="External"/><Relationship Id="rId5" Type="http://schemas.openxmlformats.org/officeDocument/2006/relationships/hyperlink" Target="https://projectevolve.co.uk/toolkit/resources/content/self-image-and-identity/7-11/i-can-explain-the-importance-of-asking-until-i-get-the-help-needed/?from=strands" TargetMode="External"/><Relationship Id="rId6" Type="http://schemas.openxmlformats.org/officeDocument/2006/relationships/hyperlink" Target="https://projectevolve.co.uk/toolkit/resources/content/online-relationships/7-11/i-can-explain-how-sharing-something-online-may-have-an-impact-either-positively-or-negatively/?from=strands" TargetMode="External"/><Relationship Id="rId7" Type="http://schemas.openxmlformats.org/officeDocument/2006/relationships/hyperlink" Target="https://projectevolve.co.uk/toolkit/resources/content/online-relationships/7-11/i-can-describe-how-to-be-kind-and-show-respect-for-others-online-including-the-importance-of-respecting-boundaries-regarding-what-is-shared-about-them-online-and-how-to-support-them-if-others-do-not/?from=strands" TargetMode="External"/><Relationship Id="rId8" Type="http://schemas.openxmlformats.org/officeDocument/2006/relationships/hyperlink" Target="https://projectevolve.co.uk/toolkit/resources/content/online-relationships/7-11/i-can-describe-how-to-be-kind-and-show-respect-for-others-online-including-the-importance-of-respecting-boundaries-regarding-what-is-shared-about-them-online-and-how-to-support-them-if-others-do-not/?from=strand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hyperlink" Target="https://assets.publishing.service.gov.uk/government/uploads/system/uploads/attachment_data/file/896323/UKCIS_Education_for_a_Connected_World_.pdf"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ge971b797ee_0_16"/>
          <p:cNvSpPr txBox="1"/>
          <p:nvPr/>
        </p:nvSpPr>
        <p:spPr>
          <a:xfrm>
            <a:off x="4485162" y="0"/>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Acorns</a:t>
            </a:r>
            <a:endParaRPr b="1" i="0" sz="3000" u="none" cap="none" strike="noStrike">
              <a:solidFill>
                <a:srgbClr val="000000"/>
              </a:solidFill>
              <a:latin typeface="Calibri"/>
              <a:ea typeface="Calibri"/>
              <a:cs typeface="Calibri"/>
              <a:sym typeface="Calibri"/>
            </a:endParaRPr>
          </a:p>
        </p:txBody>
      </p:sp>
      <p:graphicFrame>
        <p:nvGraphicFramePr>
          <p:cNvPr id="85" name="Google Shape;85;ge971b797ee_0_16"/>
          <p:cNvGraphicFramePr/>
          <p:nvPr/>
        </p:nvGraphicFramePr>
        <p:xfrm>
          <a:off x="126650" y="514522"/>
          <a:ext cx="3000000" cy="3000000"/>
        </p:xfrm>
        <a:graphic>
          <a:graphicData uri="http://schemas.openxmlformats.org/drawingml/2006/table">
            <a:tbl>
              <a:tblPr>
                <a:gradFill>
                  <a:gsLst>
                    <a:gs pos="0">
                      <a:srgbClr val="9BCDFF"/>
                    </a:gs>
                    <a:gs pos="35000">
                      <a:srgbClr val="B8DCFF"/>
                    </a:gs>
                    <a:gs pos="100000">
                      <a:srgbClr val="E2F0FF"/>
                    </a:gs>
                  </a:gsLst>
                  <a:lin ang="16200000" scaled="0"/>
                </a:gradFill>
                <a:tableStyleId>{6C2BEA7A-E7DD-42ED-A25C-B82D45F3DD51}</a:tableStyleId>
              </a:tblPr>
              <a:tblGrid>
                <a:gridCol w="2797625"/>
                <a:gridCol w="8935600"/>
              </a:tblGrid>
              <a:tr h="676550">
                <a:tc>
                  <a:txBody>
                    <a:bodyPr/>
                    <a:lstStyle/>
                    <a:p>
                      <a:pPr indent="0" lvl="0" marL="0" marR="0" rtl="0" algn="ctr">
                        <a:lnSpc>
                          <a:spcPct val="100000"/>
                        </a:lnSpc>
                        <a:spcBef>
                          <a:spcPts val="0"/>
                        </a:spcBef>
                        <a:spcAft>
                          <a:spcPts val="0"/>
                        </a:spcAft>
                        <a:buClr>
                          <a:schemeClr val="dk1"/>
                        </a:buClr>
                        <a:buSzPts val="1100"/>
                        <a:buFont typeface="Arial"/>
                        <a:buNone/>
                      </a:pPr>
                      <a:r>
                        <a:rPr b="1" lang="en-GB" sz="1600" u="none" cap="none" strike="noStrike"/>
                        <a:t>Self Image &amp; Identity </a:t>
                      </a:r>
                      <a:endParaRPr b="1" sz="1600" u="none" cap="none" strike="noStrike"/>
                    </a:p>
                    <a:p>
                      <a:pPr indent="0" lvl="0" marL="0" marR="0" rtl="0" algn="ctr">
                        <a:lnSpc>
                          <a:spcPct val="100000"/>
                        </a:lnSpc>
                        <a:spcBef>
                          <a:spcPts val="0"/>
                        </a:spcBef>
                        <a:spcAft>
                          <a:spcPts val="0"/>
                        </a:spcAft>
                        <a:buClr>
                          <a:schemeClr val="dk1"/>
                        </a:buClr>
                        <a:buSzPts val="1100"/>
                        <a:buFont typeface="Arial"/>
                        <a:buNone/>
                      </a:pPr>
                      <a:r>
                        <a:rPr b="0" i="1" lang="en-GB" sz="1600" u="none" cap="none" strike="noStrike"/>
                        <a:t>Autumn 1</a:t>
                      </a:r>
                      <a:endParaRPr i="1" sz="1600"/>
                    </a:p>
                  </a:txBody>
                  <a:tcPr marT="91425" marB="91425" marR="91425" marL="91425"/>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sng" cap="none" strike="noStrike">
                          <a:solidFill>
                            <a:schemeClr val="hlink"/>
                          </a:solidFill>
                          <a:hlinkClick r:id="rId3"/>
                        </a:rPr>
                        <a:t>I can recognise, online or offline, that anyone can say ‘no’ / ‘please stop’ / ‘I’ll tell’ / ‘I’ll ask’ to somebody who makes them feel sad, uncomfortable, embarrassed or upset.</a:t>
                      </a:r>
                      <a:endParaRPr/>
                    </a:p>
                  </a:txBody>
                  <a:tcPr marT="91425" marB="91425" marR="91425" marL="91425"/>
                </a:tc>
              </a:tr>
              <a:tr h="6765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Relationships</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2</a:t>
                      </a:r>
                      <a:endParaRPr b="0" i="1" sz="1600" u="none" cap="none" strike="noStrike"/>
                    </a:p>
                  </a:txBody>
                  <a:tcPr marT="91425" marB="91425" marR="91425" marL="91425"/>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sng" cap="none" strike="noStrike">
                          <a:solidFill>
                            <a:schemeClr val="hlink"/>
                          </a:solidFill>
                          <a:hlinkClick r:id="rId4"/>
                        </a:rPr>
                        <a:t>I can recognise some ways in which the internet can be used to communicate.</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lang="en-GB" sz="1400" u="sng" cap="none" strike="noStrike">
                          <a:solidFill>
                            <a:schemeClr val="hlink"/>
                          </a:solidFill>
                          <a:hlinkClick r:id="rId5"/>
                        </a:rPr>
                        <a:t> I can give examples of how I (might) use technology to communicate with people I know.</a:t>
                      </a:r>
                      <a:endParaRPr sz="1400" u="none" cap="none" strike="noStrike"/>
                    </a:p>
                  </a:txBody>
                  <a:tcPr marT="91425" marB="91425" marR="91425" marL="91425"/>
                </a:tc>
              </a:tr>
              <a:tr h="6765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Reputation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2</a:t>
                      </a:r>
                      <a:endParaRPr b="0" i="1" sz="1600" u="none" cap="none" strike="noStrike"/>
                    </a:p>
                  </a:txBody>
                  <a:tcPr marT="91425" marB="91425" marR="91425" marL="91425"/>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I can identify ways that I can put information on the internet. </a:t>
                      </a:r>
                      <a:endParaRPr sz="1400" u="none" cap="none" strike="noStrike"/>
                    </a:p>
                  </a:txBody>
                  <a:tcPr marT="91425" marB="91425" marR="91425" marL="91425"/>
                </a:tc>
              </a:tr>
              <a:tr h="6765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Bullying</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0" i="1" sz="1600" u="none" cap="none" strike="noStrike"/>
                    </a:p>
                  </a:txBody>
                  <a:tcPr marT="91425" marB="91425" marR="91425" marL="91425"/>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I can describe ways that some people can be unkind online. I can offer examples of how this can make others feel.</a:t>
                      </a:r>
                      <a:endParaRPr sz="1400" u="none" cap="none" strike="noStrike"/>
                    </a:p>
                  </a:txBody>
                  <a:tcPr marT="91425" marB="91425" marR="91425" marL="91425"/>
                </a:tc>
              </a:tr>
              <a:tr h="872025">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Managing Online Information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2</a:t>
                      </a:r>
                      <a:endParaRPr b="0" i="1" sz="1600" u="none" cap="none" strike="noStrike"/>
                    </a:p>
                  </a:txBody>
                  <a:tcPr marT="91425" marB="91425" marR="91425" marL="91425"/>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I can talk about how to use the internet as a way of finding information online. I can identify devices I could use to access information on the internet.</a:t>
                      </a:r>
                      <a:endParaRPr sz="1400" u="none" cap="none" strike="noStrike"/>
                    </a:p>
                  </a:txBody>
                  <a:tcPr marT="91425" marB="91425" marR="91425" marL="91425"/>
                </a:tc>
              </a:tr>
              <a:tr h="872025">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Health, Well-being &amp; Lifestyle</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1</a:t>
                      </a:r>
                      <a:endParaRPr b="0" i="1" sz="1600" u="none" cap="none" strike="noStrike"/>
                    </a:p>
                  </a:txBody>
                  <a:tcPr marT="91425" marB="91425" marR="91425" marL="91425"/>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I can identify rules that help keep us safe and healthy in and beyond the home when using technology. I can give some simple examples of these rules.</a:t>
                      </a:r>
                      <a:endParaRPr sz="1400" u="none" cap="none" strike="noStrike"/>
                    </a:p>
                  </a:txBody>
                  <a:tcPr marT="91425" marB="91425" marR="91425" marL="91425"/>
                </a:tc>
              </a:tr>
              <a:tr h="676550">
                <a:tc>
                  <a:txBody>
                    <a:bodyPr/>
                    <a:lstStyle/>
                    <a:p>
                      <a:pPr indent="0" lvl="0" marL="0" marR="0" rtl="0" algn="ctr">
                        <a:lnSpc>
                          <a:spcPct val="100000"/>
                        </a:lnSpc>
                        <a:spcBef>
                          <a:spcPts val="0"/>
                        </a:spcBef>
                        <a:spcAft>
                          <a:spcPts val="0"/>
                        </a:spcAft>
                        <a:buClr>
                          <a:schemeClr val="dk1"/>
                        </a:buClr>
                        <a:buSzPts val="1100"/>
                        <a:buFont typeface="Arial"/>
                        <a:buNone/>
                      </a:pPr>
                      <a:r>
                        <a:rPr b="1" lang="en-GB" sz="1600" u="none" cap="none" strike="noStrike"/>
                        <a:t>Privacy and Security </a:t>
                      </a:r>
                      <a:endParaRPr b="1" sz="1600" u="none" cap="none" strike="noStrike"/>
                    </a:p>
                    <a:p>
                      <a:pPr indent="0" lvl="0" marL="0" marR="0" rtl="0" algn="ctr">
                        <a:lnSpc>
                          <a:spcPct val="100000"/>
                        </a:lnSpc>
                        <a:spcBef>
                          <a:spcPts val="0"/>
                        </a:spcBef>
                        <a:spcAft>
                          <a:spcPts val="0"/>
                        </a:spcAft>
                        <a:buClr>
                          <a:schemeClr val="dk1"/>
                        </a:buClr>
                        <a:buSzPts val="1100"/>
                        <a:buFont typeface="Arial"/>
                        <a:buNone/>
                      </a:pPr>
                      <a:r>
                        <a:rPr b="0" i="1" lang="en-GB" sz="1600" u="none" cap="none" strike="noStrike"/>
                        <a:t>Summer 2</a:t>
                      </a:r>
                      <a:endParaRPr b="0" i="1" sz="1600" u="none" cap="none" strike="noStrike"/>
                    </a:p>
                  </a:txBody>
                  <a:tcPr marT="91425" marB="91425" marR="91425" marL="91425"/>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I can identify some simple examples of my personal information (e.g. name, address, birthday, age, location). I can describe who would be trustworthy to share this information with; I can explain why they are trusted.</a:t>
                      </a:r>
                      <a:endParaRPr sz="1400" u="none" cap="none" strike="noStrike"/>
                    </a:p>
                  </a:txBody>
                  <a:tcPr marT="91425" marB="91425" marR="91425" marL="91425"/>
                </a:tc>
              </a:tr>
              <a:tr h="872025">
                <a:tc>
                  <a:txBody>
                    <a:bodyPr/>
                    <a:lstStyle/>
                    <a:p>
                      <a:pPr indent="0" lvl="0" marL="0" marR="0" rtl="0" algn="ctr">
                        <a:lnSpc>
                          <a:spcPct val="100000"/>
                        </a:lnSpc>
                        <a:spcBef>
                          <a:spcPts val="0"/>
                        </a:spcBef>
                        <a:spcAft>
                          <a:spcPts val="0"/>
                        </a:spcAft>
                        <a:buClr>
                          <a:schemeClr val="dk1"/>
                        </a:buClr>
                        <a:buSzPts val="1100"/>
                        <a:buFont typeface="Arial"/>
                        <a:buNone/>
                      </a:pPr>
                      <a:r>
                        <a:rPr b="1" lang="en-GB" sz="1600" u="none" cap="none" strike="noStrike"/>
                        <a:t>Copyright and ownership</a:t>
                      </a:r>
                      <a:endParaRPr sz="1400" u="none" cap="none" strike="noStrike"/>
                    </a:p>
                    <a:p>
                      <a:pPr indent="0" lvl="0" marL="0" marR="0" rtl="0" algn="ctr">
                        <a:lnSpc>
                          <a:spcPct val="100000"/>
                        </a:lnSpc>
                        <a:spcBef>
                          <a:spcPts val="0"/>
                        </a:spcBef>
                        <a:spcAft>
                          <a:spcPts val="0"/>
                        </a:spcAft>
                        <a:buClr>
                          <a:schemeClr val="dk1"/>
                        </a:buClr>
                        <a:buSzPts val="1100"/>
                        <a:buFont typeface="Arial"/>
                        <a:buNone/>
                      </a:pPr>
                      <a:r>
                        <a:rPr b="0" i="1" lang="en-GB" sz="1600" u="none" cap="none" strike="noStrike"/>
                        <a:t>Summer 2</a:t>
                      </a:r>
                      <a:endParaRPr b="0" i="1" sz="1600" u="none" cap="none" strike="noStrike"/>
                    </a:p>
                    <a:p>
                      <a:pPr indent="0" lvl="0" marL="0" marR="0" rtl="0" algn="ctr">
                        <a:lnSpc>
                          <a:spcPct val="100000"/>
                        </a:lnSpc>
                        <a:spcBef>
                          <a:spcPts val="0"/>
                        </a:spcBef>
                        <a:spcAft>
                          <a:spcPts val="0"/>
                        </a:spcAft>
                        <a:buClr>
                          <a:schemeClr val="dk1"/>
                        </a:buClr>
                        <a:buSzPts val="1100"/>
                        <a:buFont typeface="Arial"/>
                        <a:buNone/>
                      </a:pPr>
                      <a:r>
                        <a:t/>
                      </a:r>
                      <a:endParaRPr b="1" sz="1600" u="none" cap="none" strike="noStrike"/>
                    </a:p>
                  </a:txBody>
                  <a:tcPr marT="91425" marB="91425" marR="91425" marL="91425"/>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I know that work I create belongs to me. I can name my work so that others know it belongs to me. </a:t>
                      </a:r>
                      <a:endParaRPr sz="1400" u="none" cap="none" strike="noStrike"/>
                    </a:p>
                  </a:txBody>
                  <a:tcPr marT="91425" marB="91425" marR="91425" marL="91425"/>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ge971b797ee_0_42"/>
          <p:cNvSpPr txBox="1"/>
          <p:nvPr/>
        </p:nvSpPr>
        <p:spPr>
          <a:xfrm>
            <a:off x="4575103" y="225019"/>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One</a:t>
            </a:r>
            <a:endParaRPr b="1" i="0" sz="3000" u="none" cap="none" strike="noStrike">
              <a:solidFill>
                <a:srgbClr val="000000"/>
              </a:solidFill>
              <a:latin typeface="Calibri"/>
              <a:ea typeface="Calibri"/>
              <a:cs typeface="Calibri"/>
              <a:sym typeface="Calibri"/>
            </a:endParaRPr>
          </a:p>
        </p:txBody>
      </p:sp>
      <p:graphicFrame>
        <p:nvGraphicFramePr>
          <p:cNvPr id="91" name="Google Shape;91;ge971b797ee_0_42"/>
          <p:cNvGraphicFramePr/>
          <p:nvPr/>
        </p:nvGraphicFramePr>
        <p:xfrm>
          <a:off x="216591" y="916489"/>
          <a:ext cx="3000000" cy="3000000"/>
        </p:xfrm>
        <a:graphic>
          <a:graphicData uri="http://schemas.openxmlformats.org/drawingml/2006/table">
            <a:tbl>
              <a:tblPr>
                <a:gradFill>
                  <a:gsLst>
                    <a:gs pos="0">
                      <a:srgbClr val="FFAF82"/>
                    </a:gs>
                    <a:gs pos="35000">
                      <a:srgbClr val="FFC5A7"/>
                    </a:gs>
                    <a:gs pos="100000">
                      <a:srgbClr val="FFE8DA"/>
                    </a:gs>
                  </a:gsLst>
                  <a:lin ang="16200000" scaled="0"/>
                </a:gradFill>
                <a:tableStyleId>{D352B55F-853C-4FEB-BBD5-869184C04B2C}</a:tableStyleId>
              </a:tblPr>
              <a:tblGrid>
                <a:gridCol w="2797625"/>
                <a:gridCol w="8935600"/>
              </a:tblGrid>
              <a:tr h="754650">
                <a:tc>
                  <a:txBody>
                    <a:bodyPr/>
                    <a:lstStyle/>
                    <a:p>
                      <a:pPr indent="0" lvl="0" marL="0" marR="0" rtl="0" algn="ctr">
                        <a:lnSpc>
                          <a:spcPct val="100000"/>
                        </a:lnSpc>
                        <a:spcBef>
                          <a:spcPts val="0"/>
                        </a:spcBef>
                        <a:spcAft>
                          <a:spcPts val="0"/>
                        </a:spcAft>
                        <a:buClr>
                          <a:schemeClr val="dk1"/>
                        </a:buClr>
                        <a:buSzPts val="1100"/>
                        <a:buFont typeface="Arial"/>
                        <a:buNone/>
                      </a:pPr>
                      <a:r>
                        <a:rPr b="1" lang="en-GB" sz="1600" u="none" cap="none" strike="noStrike"/>
                        <a:t>Self Image &amp; Identity </a:t>
                      </a:r>
                      <a:endParaRPr b="1" sz="1600" u="none" cap="none" strike="noStrike"/>
                    </a:p>
                    <a:p>
                      <a:pPr indent="0" lvl="0" marL="0" marR="0" rtl="0" algn="ctr">
                        <a:lnSpc>
                          <a:spcPct val="100000"/>
                        </a:lnSpc>
                        <a:spcBef>
                          <a:spcPts val="0"/>
                        </a:spcBef>
                        <a:spcAft>
                          <a:spcPts val="0"/>
                        </a:spcAft>
                        <a:buClr>
                          <a:schemeClr val="dk1"/>
                        </a:buClr>
                        <a:buSzPts val="1100"/>
                        <a:buFont typeface="Arial"/>
                        <a:buNone/>
                      </a:pPr>
                      <a:r>
                        <a:rPr b="0" i="1" lang="en-GB" sz="1600" u="none" cap="none" strike="noStrike"/>
                        <a:t>Autumn 1</a:t>
                      </a:r>
                      <a:endParaRPr b="0" i="1" sz="1600" u="none" cap="none" strike="noStrike"/>
                    </a:p>
                    <a:p>
                      <a:pPr indent="0" lvl="0" marL="0" marR="0" rtl="0" algn="ctr">
                        <a:lnSpc>
                          <a:spcPct val="100000"/>
                        </a:lnSpc>
                        <a:spcBef>
                          <a:spcPts val="0"/>
                        </a:spcBef>
                        <a:spcAft>
                          <a:spcPts val="0"/>
                        </a:spcAft>
                        <a:buClr>
                          <a:schemeClr val="dk1"/>
                        </a:buClr>
                        <a:buSzPts val="1100"/>
                        <a:buFont typeface="Arial"/>
                        <a:buNone/>
                      </a:pPr>
                      <a:r>
                        <a:t/>
                      </a:r>
                      <a:endParaRPr i="1" sz="1600"/>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3"/>
                        </a:rPr>
                        <a:t>I can recognise that there may be people online who could make someone feel sad, embarrassed or upset. If something happens that makes me feel sad, worried, uncomfortable or frightened</a:t>
                      </a:r>
                      <a:endParaRPr sz="800"/>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4"/>
                        </a:rPr>
                        <a:t> I can give examples of when and how to speak to an adult I can trust and how they can help.</a:t>
                      </a:r>
                      <a:endParaRPr sz="800"/>
                    </a:p>
                  </a:txBody>
                  <a:tcPr marT="91425" marB="91425" marR="91425" marL="91425"/>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Relationships</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2</a:t>
                      </a:r>
                      <a:endParaRPr b="0"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5"/>
                        </a:rPr>
                        <a:t>I can give examples of when I should ask permission to do something online and explain why this is important.</a:t>
                      </a:r>
                      <a:r>
                        <a:rPr lang="en-GB" sz="1400" u="none" cap="none" strike="noStrike"/>
                        <a:t>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6"/>
                        </a:rPr>
                        <a:t>I can use the internet with adult support to communicate with people I know (e.g. video call apps or services).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7"/>
                        </a:rPr>
                        <a:t> I can explain why it is important to be considerate and kind to people online and to respect their choices.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8"/>
                        </a:rPr>
                        <a:t>I can explain why things one person finds funny or sad online may not always be seen in the same way by others.</a:t>
                      </a:r>
                      <a:endParaRPr sz="1400" u="none" cap="none" strike="noStrike"/>
                    </a:p>
                  </a:txBody>
                  <a:tcPr marT="91425" marB="91425" marR="91425" marL="91425"/>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Reputation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0"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recognise that information can stay online and could be copied.</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what information I should not put online without asking a trusted adult first.</a:t>
                      </a:r>
                      <a:endParaRPr sz="1400" u="none" cap="none" strike="noStrike"/>
                    </a:p>
                  </a:txBody>
                  <a:tcPr marT="91425" marB="91425" marR="91425" marL="91425"/>
                </a:tc>
              </a:tr>
              <a:tr h="59850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Bullying</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0"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how to behave online in ways that do not upset others and can give examples.</a:t>
                      </a:r>
                      <a:endParaRPr sz="1400" u="none" cap="none" strike="noStrike"/>
                    </a:p>
                  </a:txBody>
                  <a:tcPr marT="91425" marB="91425" marR="91425" marL="91425"/>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Managing Online Information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2</a:t>
                      </a:r>
                      <a:endParaRPr b="0"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give simple examples of how to find information using digital technologies, e.g. search engines, voice activated searching).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know / understand that we can encounter a range of things online including things we like and don’t like as well as things which are real or make believe / a joke.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know how to get help from a trusted adult if we see content that makes us feel sad, uncomfortable worried or frightened.  </a:t>
                      </a:r>
                      <a:endParaRPr sz="1400" u="none" cap="none" strike="noStrike"/>
                    </a:p>
                  </a:txBody>
                  <a:tcPr marT="91425" marB="91425" marR="91425" marL="91425"/>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
          <p:cNvSpPr txBox="1"/>
          <p:nvPr/>
        </p:nvSpPr>
        <p:spPr>
          <a:xfrm>
            <a:off x="4590093" y="0"/>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One</a:t>
            </a:r>
            <a:endParaRPr b="1" i="0" sz="3000" u="none" cap="none" strike="noStrike">
              <a:solidFill>
                <a:srgbClr val="000000"/>
              </a:solidFill>
              <a:latin typeface="Calibri"/>
              <a:ea typeface="Calibri"/>
              <a:cs typeface="Calibri"/>
              <a:sym typeface="Calibri"/>
            </a:endParaRPr>
          </a:p>
        </p:txBody>
      </p:sp>
      <p:graphicFrame>
        <p:nvGraphicFramePr>
          <p:cNvPr id="97" name="Google Shape;97;p1"/>
          <p:cNvGraphicFramePr/>
          <p:nvPr/>
        </p:nvGraphicFramePr>
        <p:xfrm>
          <a:off x="231581" y="646500"/>
          <a:ext cx="3000000" cy="3000000"/>
        </p:xfrm>
        <a:graphic>
          <a:graphicData uri="http://schemas.openxmlformats.org/drawingml/2006/table">
            <a:tbl>
              <a:tblPr>
                <a:noFill/>
                <a:tableStyleId>{D352B55F-853C-4FEB-BBD5-869184C04B2C}</a:tableStyleId>
              </a:tblPr>
              <a:tblGrid>
                <a:gridCol w="2797625"/>
                <a:gridCol w="8935600"/>
              </a:tblGrid>
              <a:tr h="844675">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Health, Well-being &amp; Lifestyle</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1</a:t>
                      </a:r>
                      <a:endParaRPr b="0"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rules to keep myself safe when using technology both in and beyond the home.</a:t>
                      </a:r>
                      <a:endParaRPr sz="1400" u="none" cap="none" strike="noStrike"/>
                    </a:p>
                  </a:txBody>
                  <a:tcPr marT="91425" marB="91425" marR="91425" marL="91425"/>
                </a:tc>
              </a:tr>
              <a:tr h="754650">
                <a:tc>
                  <a:txBody>
                    <a:bodyPr/>
                    <a:lstStyle/>
                    <a:p>
                      <a:pPr indent="0" lvl="0" marL="0" marR="0" rtl="0" algn="ctr">
                        <a:lnSpc>
                          <a:spcPct val="100000"/>
                        </a:lnSpc>
                        <a:spcBef>
                          <a:spcPts val="0"/>
                        </a:spcBef>
                        <a:spcAft>
                          <a:spcPts val="0"/>
                        </a:spcAft>
                        <a:buClr>
                          <a:schemeClr val="dk1"/>
                        </a:buClr>
                        <a:buSzPts val="1100"/>
                        <a:buFont typeface="Arial"/>
                        <a:buNone/>
                      </a:pPr>
                      <a:r>
                        <a:rPr b="1" lang="en-GB" sz="1600" u="none" cap="none" strike="noStrike"/>
                        <a:t>Privacy and Security </a:t>
                      </a:r>
                      <a:endParaRPr b="1" sz="1600" u="none" cap="none" strike="noStrike"/>
                    </a:p>
                    <a:p>
                      <a:pPr indent="0" lvl="0" marL="0" marR="0" rtl="0" algn="ctr">
                        <a:lnSpc>
                          <a:spcPct val="100000"/>
                        </a:lnSpc>
                        <a:spcBef>
                          <a:spcPts val="0"/>
                        </a:spcBef>
                        <a:spcAft>
                          <a:spcPts val="0"/>
                        </a:spcAft>
                        <a:buClr>
                          <a:schemeClr val="dk1"/>
                        </a:buClr>
                        <a:buSzPts val="1100"/>
                        <a:buFont typeface="Arial"/>
                        <a:buNone/>
                      </a:pPr>
                      <a:r>
                        <a:rPr b="0" i="1" lang="en-GB" sz="1600" u="none" cap="none" strike="noStrike"/>
                        <a:t>Summer 1</a:t>
                      </a:r>
                      <a:endParaRPr b="0"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that passwords are used to protect information, accounts and devices.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recognise more detailed examples of information that is personal to someone (e.g where someone lives and goes to school, family names).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why it is important to always ask a trusted adult before sharing any personal information online, belonging to myself or others.</a:t>
                      </a:r>
                      <a:endParaRPr sz="1400" u="none" cap="none" strike="noStrike"/>
                    </a:p>
                  </a:txBody>
                  <a:tcPr marT="91425" marB="91425" marR="91425" marL="91425"/>
                </a:tc>
              </a:tr>
              <a:tr h="754650">
                <a:tc>
                  <a:txBody>
                    <a:bodyPr/>
                    <a:lstStyle/>
                    <a:p>
                      <a:pPr indent="0" lvl="0" marL="0" marR="0" rtl="0" algn="ctr">
                        <a:lnSpc>
                          <a:spcPct val="100000"/>
                        </a:lnSpc>
                        <a:spcBef>
                          <a:spcPts val="0"/>
                        </a:spcBef>
                        <a:spcAft>
                          <a:spcPts val="0"/>
                        </a:spcAft>
                        <a:buClr>
                          <a:schemeClr val="dk1"/>
                        </a:buClr>
                        <a:buSzPts val="1100"/>
                        <a:buFont typeface="Arial"/>
                        <a:buNone/>
                      </a:pPr>
                      <a:r>
                        <a:rPr b="1" lang="en-GB" sz="1600" u="none" cap="none" strike="noStrike"/>
                        <a:t>Copyright and ownership</a:t>
                      </a:r>
                      <a:endParaRPr sz="1400" u="none" cap="none" strike="noStrike"/>
                    </a:p>
                    <a:p>
                      <a:pPr indent="0" lvl="0" marL="0" marR="0" rtl="0" algn="ctr">
                        <a:lnSpc>
                          <a:spcPct val="100000"/>
                        </a:lnSpc>
                        <a:spcBef>
                          <a:spcPts val="0"/>
                        </a:spcBef>
                        <a:spcAft>
                          <a:spcPts val="0"/>
                        </a:spcAft>
                        <a:buClr>
                          <a:schemeClr val="dk1"/>
                        </a:buClr>
                        <a:buSzPts val="1100"/>
                        <a:buFont typeface="Arial"/>
                        <a:buNone/>
                      </a:pPr>
                      <a:r>
                        <a:rPr b="0" i="1" lang="en-GB" sz="1600" u="none" cap="none" strike="noStrike"/>
                        <a:t>Summer 2</a:t>
                      </a:r>
                      <a:endParaRPr b="0"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why work I create using technology belongs to me.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say why it belongs to me (e.g. ‘I designed it’ or ‘I filmed it’’).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save my work under a suitable title / name so that others know it belongs to me (e.g. filename, name on content).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understand that work created by others does not belong to me even if I save a copy</a:t>
                      </a:r>
                      <a:endParaRPr sz="1400" u="none" cap="none" strike="noStrike"/>
                    </a:p>
                  </a:txBody>
                  <a:tcPr marT="91425" marB="91425" marR="91425" marL="91425"/>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ge971b797ee_0_47"/>
          <p:cNvSpPr txBox="1"/>
          <p:nvPr/>
        </p:nvSpPr>
        <p:spPr>
          <a:xfrm>
            <a:off x="4485162" y="-89775"/>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Two</a:t>
            </a:r>
            <a:endParaRPr b="1" i="0" sz="3000" u="none" cap="none" strike="noStrike">
              <a:solidFill>
                <a:srgbClr val="000000"/>
              </a:solidFill>
              <a:latin typeface="Calibri"/>
              <a:ea typeface="Calibri"/>
              <a:cs typeface="Calibri"/>
              <a:sym typeface="Calibri"/>
            </a:endParaRPr>
          </a:p>
        </p:txBody>
      </p:sp>
      <p:graphicFrame>
        <p:nvGraphicFramePr>
          <p:cNvPr id="103" name="Google Shape;103;ge971b797ee_0_47"/>
          <p:cNvGraphicFramePr/>
          <p:nvPr/>
        </p:nvGraphicFramePr>
        <p:xfrm>
          <a:off x="126650" y="556725"/>
          <a:ext cx="3000000" cy="3000000"/>
        </p:xfrm>
        <a:graphic>
          <a:graphicData uri="http://schemas.openxmlformats.org/drawingml/2006/table">
            <a:tbl>
              <a:tblPr>
                <a:gradFill>
                  <a:gsLst>
                    <a:gs pos="0">
                      <a:srgbClr val="FFED74"/>
                    </a:gs>
                    <a:gs pos="35000">
                      <a:srgbClr val="FFF09F"/>
                    </a:gs>
                    <a:gs pos="100000">
                      <a:srgbClr val="FFF9D6"/>
                    </a:gs>
                  </a:gsLst>
                  <a:lin ang="16200000" scaled="0"/>
                </a:gradFill>
                <a:tableStyleId>{97EA3672-D8BD-4E9F-89D0-922EC4E70317}</a:tableStyleId>
              </a:tblPr>
              <a:tblGrid>
                <a:gridCol w="2797625"/>
                <a:gridCol w="8935600"/>
              </a:tblGrid>
              <a:tr h="786625">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Self Image &amp; Identity</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1</a:t>
                      </a:r>
                      <a:r>
                        <a:rPr b="1" i="1" lang="en-GB" sz="1600" u="none" cap="none" strike="noStrike"/>
                        <a:t> </a:t>
                      </a:r>
                      <a:endParaRPr b="1"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3"/>
                        </a:rPr>
                        <a:t>I can explain how other people may look and act differently online and offline. can give examples of issues online that might make someone feel sad, worried, uncomfortable or frightened;</a:t>
                      </a:r>
                      <a:endParaRPr/>
                    </a:p>
                    <a:p>
                      <a:pPr indent="-317500" lvl="0" marL="457200" marR="0" rtl="0" algn="l">
                        <a:lnSpc>
                          <a:spcPct val="100000"/>
                        </a:lnSpc>
                        <a:spcBef>
                          <a:spcPts val="0"/>
                        </a:spcBef>
                        <a:spcAft>
                          <a:spcPts val="0"/>
                        </a:spcAft>
                        <a:buSzPts val="1400"/>
                        <a:buChar char="●"/>
                      </a:pPr>
                      <a:r>
                        <a:rPr lang="en-GB" sz="1400" u="sng" cap="none" strike="noStrike">
                          <a:solidFill>
                            <a:schemeClr val="hlink"/>
                          </a:solidFill>
                          <a:hlinkClick r:id="rId4"/>
                        </a:rPr>
                        <a:t> I can give examples of how they might get help</a:t>
                      </a:r>
                      <a:r>
                        <a:rPr lang="en-GB" sz="1400" u="none" cap="none" strike="noStrike"/>
                        <a:t>.</a:t>
                      </a:r>
                      <a:endParaRPr/>
                    </a:p>
                  </a:txBody>
                  <a:tcPr marT="91425" marB="91425" marR="91425" marL="91425"/>
                </a:tc>
              </a:tr>
              <a:tr h="2826125">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Online Relationships</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2</a:t>
                      </a:r>
                      <a:endParaRPr b="1" i="1" sz="1600" u="none" cap="none" strike="noStrike"/>
                    </a:p>
                    <a:p>
                      <a:pPr indent="0" lvl="0" marL="0" marR="0" rtl="0" algn="ctr">
                        <a:lnSpc>
                          <a:spcPct val="100000"/>
                        </a:lnSpc>
                        <a:spcBef>
                          <a:spcPts val="0"/>
                        </a:spcBef>
                        <a:spcAft>
                          <a:spcPts val="0"/>
                        </a:spcAft>
                        <a:buClr>
                          <a:srgbClr val="000000"/>
                        </a:buClr>
                        <a:buSzPts val="1800"/>
                        <a:buFont typeface="Arial"/>
                        <a:buNone/>
                      </a:pPr>
                      <a:r>
                        <a:t/>
                      </a:r>
                      <a:endParaRPr b="1" sz="18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5"/>
                        </a:rPr>
                        <a:t>I can give examples of how someone might use technology to communicate with others they don’t also know offline and explain why this might be risky. (e.g. email, online gaming, a pen-pal in another school / country).</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6"/>
                        </a:rPr>
                        <a:t> I can explain who I should ask before sharing things about myself or others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7"/>
                        </a:rPr>
                        <a:t>I can describe different ways to ask for, give, or deny my permission online and can identify who can help me if I am not sure.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8"/>
                        </a:rPr>
                        <a:t> I can explain why I have a right to say ‘no’ or ‘I will have to ask someone’.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9"/>
                        </a:rPr>
                        <a:t>I can identify who can help me if something happens online without my consent.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10"/>
                        </a:rPr>
                        <a:t> I can explain how it may make others feel if I do not ask their permission or ignore their answers before sharing something about them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11"/>
                        </a:rPr>
                        <a:t>I can explain why I should always ask a trusted adult before clicking ‘yes’, ‘agree’ or ‘accept’ online.</a:t>
                      </a:r>
                      <a:endParaRPr sz="1400" u="none" cap="none" strike="noStrike"/>
                    </a:p>
                  </a:txBody>
                  <a:tcPr marT="91425" marB="91425" marR="91425" marL="91425"/>
                </a:tc>
              </a:tr>
              <a:tr h="786625">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Online Reputation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information put online about someone can last for a long time.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describe how anyone’s online information could be seen by others.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know who to talk to if something has been put online without consent or if it is incorrect.</a:t>
                      </a:r>
                      <a:endParaRPr sz="1400" u="none" cap="none" strike="noStrike"/>
                    </a:p>
                  </a:txBody>
                  <a:tcPr marT="91425" marB="91425" marR="91425" marL="91425"/>
                </a:tc>
              </a:tr>
              <a:tr h="786625">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Online Bullying</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what bullying is, how people may bully others and how bullying can make someone feel.</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why anyone who experiences bullying is not to blame.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talk about how anyone experiencing bullying can get help. </a:t>
                      </a:r>
                      <a:endParaRPr sz="1400" u="none" cap="none" strike="noStrike"/>
                    </a:p>
                  </a:txBody>
                  <a:tcPr marT="91425" marB="91425" marR="91425" marL="91425"/>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
          <p:cNvSpPr txBox="1"/>
          <p:nvPr/>
        </p:nvSpPr>
        <p:spPr>
          <a:xfrm>
            <a:off x="4485162" y="-89775"/>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Two</a:t>
            </a:r>
            <a:endParaRPr b="1" i="0" sz="3000" u="none" cap="none" strike="noStrike">
              <a:solidFill>
                <a:srgbClr val="000000"/>
              </a:solidFill>
              <a:latin typeface="Calibri"/>
              <a:ea typeface="Calibri"/>
              <a:cs typeface="Calibri"/>
              <a:sym typeface="Calibri"/>
            </a:endParaRPr>
          </a:p>
        </p:txBody>
      </p:sp>
      <p:graphicFrame>
        <p:nvGraphicFramePr>
          <p:cNvPr id="109" name="Google Shape;109;p2"/>
          <p:cNvGraphicFramePr/>
          <p:nvPr/>
        </p:nvGraphicFramePr>
        <p:xfrm>
          <a:off x="126625" y="945368"/>
          <a:ext cx="3000000" cy="3000000"/>
        </p:xfrm>
        <a:graphic>
          <a:graphicData uri="http://schemas.openxmlformats.org/drawingml/2006/table">
            <a:tbl>
              <a:tblPr>
                <a:noFill/>
                <a:tableStyleId>{97EA3672-D8BD-4E9F-89D0-922EC4E70317}</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Copyright and ownership</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2</a:t>
                      </a:r>
                      <a:endParaRPr b="1" i="1" sz="16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recognise that content on the internet may belong to other people.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why other people’s work belongs to them.</a:t>
                      </a:r>
                      <a:endParaRPr sz="1400" u="none" cap="none" strike="noStrike"/>
                    </a:p>
                  </a:txBody>
                  <a:tcPr marT="91425" marB="91425" marR="91425" marL="91425"/>
                </a:tc>
              </a:tr>
              <a:tr h="754650">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Managing Online Information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2</a:t>
                      </a:r>
                      <a:endParaRPr b="1" i="1" sz="1600" u="none" cap="none" strike="noStrike"/>
                    </a:p>
                    <a:p>
                      <a:pPr indent="0" lvl="0" marL="0" marR="0" rtl="0" algn="ctr">
                        <a:lnSpc>
                          <a:spcPct val="100000"/>
                        </a:lnSpc>
                        <a:spcBef>
                          <a:spcPts val="0"/>
                        </a:spcBef>
                        <a:spcAft>
                          <a:spcPts val="0"/>
                        </a:spcAft>
                        <a:buClr>
                          <a:srgbClr val="000000"/>
                        </a:buClr>
                        <a:buSzPts val="1800"/>
                        <a:buFont typeface="Arial"/>
                        <a:buNone/>
                      </a:pPr>
                      <a:r>
                        <a:t/>
                      </a:r>
                      <a:endParaRPr b="1" sz="18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use simple keywords in search engines.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demonstrate how to navigate a simple webpage to get to information I need (e.g. home, forward, back buttons; links, tabs and sections).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what voice activated searching is and how it might be used, and know it is not a real person (e.g. Alexa, Google Now, Siri).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the difference between things that are imaginary, ‘made up’ or ‘make believe’ and things that are ‘true’ or ‘real’.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why some information I find online may not be real or true.</a:t>
                      </a:r>
                      <a:endParaRPr sz="1400" u="none" cap="none" strike="noStrike"/>
                    </a:p>
                  </a:txBody>
                  <a:tcPr marT="91425" marB="91425" marR="91425" marL="91425"/>
                </a:tc>
              </a:tr>
              <a:tr h="754650">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Health, Well-being &amp; Lifestyle</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1</a:t>
                      </a:r>
                      <a:endParaRPr b="1" i="1" sz="1600" u="none" cap="none" strike="noStrike"/>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simple guidance for using technology in different environments and settings e.g. accessing online technologies in public places and the home environment.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say how those rules / guides can help anyone accessing online technologies.</a:t>
                      </a:r>
                      <a:endParaRPr sz="1400" u="none" cap="none" strike="noStrike"/>
                    </a:p>
                  </a:txBody>
                  <a:tcPr marT="91425" marB="91425" marR="91425" marL="91425"/>
                </a:tc>
              </a:tr>
              <a:tr h="678975">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Privacy and Security</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2</a:t>
                      </a:r>
                      <a:endParaRPr b="1" i="1" sz="1600" u="none" cap="none" strike="noStrike"/>
                    </a:p>
                    <a:p>
                      <a:pPr indent="0" lvl="0" marL="0" marR="0" rtl="0" algn="ctr">
                        <a:lnSpc>
                          <a:spcPct val="100000"/>
                        </a:lnSpc>
                        <a:spcBef>
                          <a:spcPts val="0"/>
                        </a:spcBef>
                        <a:spcAft>
                          <a:spcPts val="0"/>
                        </a:spcAft>
                        <a:buClr>
                          <a:srgbClr val="000000"/>
                        </a:buClr>
                        <a:buSzPts val="1800"/>
                        <a:buFont typeface="Arial"/>
                        <a:buNone/>
                      </a:pPr>
                      <a:r>
                        <a:rPr b="1" lang="en-GB" sz="1800" u="none" cap="none" strike="noStrike"/>
                        <a:t> </a:t>
                      </a:r>
                      <a:endParaRPr b="1" sz="1800" u="none" cap="none" strike="noStrike"/>
                    </a:p>
                  </a:txBody>
                  <a:tcPr marT="91425" marB="91425" marR="91425" marL="91425"/>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passwords can be used to protect information, accounts and devices.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and give examples of what is meant by ‘private’ and ‘keeping things private’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and explain some rules for keeping personal information private (e.g. creating and protecting passwords)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some people may have devices in their homes connected to the internet and give examples (e.g. lights, fridges, toys, televisions).</a:t>
                      </a:r>
                      <a:endParaRPr sz="1400" u="none" cap="none" strike="noStrike"/>
                    </a:p>
                  </a:txBody>
                  <a:tcPr marT="91425" marB="91425" marR="91425" marL="91425"/>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ge971b797ee_0_56"/>
          <p:cNvSpPr txBox="1"/>
          <p:nvPr/>
        </p:nvSpPr>
        <p:spPr>
          <a:xfrm>
            <a:off x="4485162" y="-89775"/>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Three</a:t>
            </a:r>
            <a:endParaRPr b="1" i="0" sz="3000" u="none" cap="none" strike="noStrike">
              <a:solidFill>
                <a:srgbClr val="000000"/>
              </a:solidFill>
              <a:latin typeface="Calibri"/>
              <a:ea typeface="Calibri"/>
              <a:cs typeface="Calibri"/>
              <a:sym typeface="Calibri"/>
            </a:endParaRPr>
          </a:p>
        </p:txBody>
      </p:sp>
      <p:graphicFrame>
        <p:nvGraphicFramePr>
          <p:cNvPr id="115" name="Google Shape;115;ge971b797ee_0_56"/>
          <p:cNvGraphicFramePr/>
          <p:nvPr/>
        </p:nvGraphicFramePr>
        <p:xfrm>
          <a:off x="126650" y="556725"/>
          <a:ext cx="3000000" cy="3000000"/>
        </p:xfrm>
        <a:graphic>
          <a:graphicData uri="http://schemas.openxmlformats.org/drawingml/2006/table">
            <a:tbl>
              <a:tblPr>
                <a:noFill/>
                <a:tableStyleId>{468B07B5-DC2D-4870-A59E-BD4E25D72CBD}</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solidFill>
                            <a:schemeClr val="dk1"/>
                          </a:solidFill>
                        </a:rPr>
                        <a:t>Self Image &amp; Identity</a:t>
                      </a:r>
                      <a:r>
                        <a:rPr lang="en-GB" sz="1400" u="none" cap="none" strike="noStrike">
                          <a:solidFill>
                            <a:schemeClr val="dk1"/>
                          </a:solidFill>
                        </a:rPr>
                        <a:t> </a:t>
                      </a:r>
                      <a:endParaRPr sz="1400" u="none" cap="none" strike="noStrike">
                        <a:solidFill>
                          <a:schemeClr val="dk1"/>
                        </a:solidFill>
                      </a:endParaRPr>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1</a:t>
                      </a:r>
                      <a:endParaRPr b="1" i="1" sz="1600" u="none" cap="none" strike="noStrike"/>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highlight>
                          <a:schemeClr val="dk1"/>
                        </a:highlight>
                      </a:endParaRPr>
                    </a:p>
                  </a:txBody>
                  <a:tcPr marT="91425" marB="91425" marR="91425" marL="91425">
                    <a:lnL cap="flat" cmpd="sng" w="9525">
                      <a:solidFill>
                        <a:schemeClr val="dk1"/>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3"/>
                        </a:rPr>
                        <a:t>I can explain what is meant by the term ‘identity’</a:t>
                      </a:r>
                      <a:endParaRPr/>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4"/>
                        </a:rPr>
                        <a:t>I can explain how people can represent themselves in different ways online.</a:t>
                      </a:r>
                      <a:endParaRPr/>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5"/>
                        </a:rPr>
                        <a:t> I can explain ways in which someone might change their identity depending on what they are doing online (e.g. gaming; using an avatar; social media) and why</a:t>
                      </a:r>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A8D08C"/>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solidFill>
                            <a:schemeClr val="dk1"/>
                          </a:solidFill>
                        </a:rPr>
                        <a:t>Online Relationships</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2</a:t>
                      </a:r>
                      <a:endParaRPr b="1" i="1" sz="1600" u="none" cap="none" strike="noStrike"/>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6"/>
                        </a:rPr>
                        <a:t>I can describe ways people who have similar likes and interests can get together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7"/>
                        </a:rPr>
                        <a:t>I can explain what it means to ‘know someone’ online and why this might be different from knowing someone offline.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8"/>
                        </a:rPr>
                        <a:t> I can explain what is meant by ‘trusting someone online’, why this is different from ‘liking someone online’, and why it is important to be careful about who to trust online including what information and content they are trusted with.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9"/>
                        </a:rPr>
                        <a:t>I can explain why someone may change their mind about trusting anyone with something if they feel nervous, uncomfortable or worried.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10"/>
                        </a:rPr>
                        <a:t>I can explain how someone’s feelings can be hurt by what is said or written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11"/>
                        </a:rPr>
                        <a:t>I can explain the importance of giving and gaining permission before sharing things online; how the principles of sharing online is the same as sharing offline e.g. sharing images and videos.</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solidFill>
                            <a:schemeClr val="dk1"/>
                          </a:solidFill>
                        </a:rPr>
                        <a:t>Online Reputation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 </a:t>
                      </a:r>
                      <a:endParaRPr b="1" i="1" sz="1600" u="none" cap="none" strike="noStrike"/>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to search for information about others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give examples of what anyone may or may not be willing to share about themselves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the need to be careful before sharing anything personal.</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who someone can ask if they are unsure about putting something online.</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Bullying</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appropriate ways to behave towards other people online and why this is important.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give examples of how bullying behaviour could appear online and how someone can get support.</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3"/>
          <p:cNvSpPr txBox="1"/>
          <p:nvPr/>
        </p:nvSpPr>
        <p:spPr>
          <a:xfrm>
            <a:off x="4485162" y="-42203"/>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Three</a:t>
            </a:r>
            <a:endParaRPr b="1" i="0" sz="3000" u="none" cap="none" strike="noStrike">
              <a:solidFill>
                <a:srgbClr val="000000"/>
              </a:solidFill>
              <a:latin typeface="Calibri"/>
              <a:ea typeface="Calibri"/>
              <a:cs typeface="Calibri"/>
              <a:sym typeface="Calibri"/>
            </a:endParaRPr>
          </a:p>
        </p:txBody>
      </p:sp>
      <p:graphicFrame>
        <p:nvGraphicFramePr>
          <p:cNvPr id="121" name="Google Shape;121;p3"/>
          <p:cNvGraphicFramePr/>
          <p:nvPr/>
        </p:nvGraphicFramePr>
        <p:xfrm>
          <a:off x="126649" y="840886"/>
          <a:ext cx="3000000" cy="3000000"/>
        </p:xfrm>
        <a:graphic>
          <a:graphicData uri="http://schemas.openxmlformats.org/drawingml/2006/table">
            <a:tbl>
              <a:tblPr>
                <a:noFill/>
                <a:tableStyleId>{468B07B5-DC2D-4870-A59E-BD4E25D72CBD}</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Managing Online Information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2</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demonstrate how to use key phrases in search engines to gather accurate information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what autocomplete is and how to choose the best suggestion.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the internet can be used to sell and buy things. I can explain the difference between a ‘belief’, an ‘opinion’ and a ‘fact. and can give examples of how and where they might be shared online, e.g. in videos, memes, posts, news stories etc.</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that not all opinions shared may be accepted as true or fair by others (e.g. monsters under the bed).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and demonstrate how we can get help from a trusted adult if we see content that makes us feel sad, uncomfortable worried or frightened. </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solidFill>
                            <a:schemeClr val="dk1"/>
                          </a:solidFill>
                        </a:rPr>
                        <a:t>Health, Well-being &amp; Lifestyle</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b="0" i="1" lang="en-GB" sz="1400" u="none" cap="none" strike="noStrike"/>
                        <a:t>Summer 1</a:t>
                      </a:r>
                      <a:endParaRPr b="1" i="1" sz="1400" u="none" cap="none" strike="noStrike"/>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highlight>
                          <a:schemeClr val="dk1"/>
                        </a:highlight>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why spending too much time using technology can sometimes have a negative impact on anyone, e.g. mood, sleep, body, relationships;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give some examples of both positive and negative activities where it is easy to spend a lot of time engaged (e.g. doing homework, games, films, videos).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why some online activities have age restrictions, why it is important to follow them and know who I can talk to if others pressure me to watch or do something online that makes me feel uncomfortable (e.g. age restricted gaming or web sites).</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solidFill>
                            <a:schemeClr val="dk1"/>
                          </a:solidFill>
                        </a:rPr>
                        <a:t>Privacy and Security</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2</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rPr b="1" lang="en-GB" sz="1600" u="none" cap="none" strike="noStrike">
                          <a:solidFill>
                            <a:schemeClr val="dk1"/>
                          </a:solidFill>
                        </a:rPr>
                        <a:t> </a:t>
                      </a:r>
                      <a:endParaRPr sz="1400" u="none" cap="none" strike="noStrike">
                        <a:highlight>
                          <a:schemeClr val="dk1"/>
                        </a:highlight>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simple strategies for creating and keeping passwords private.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give reasons why someone should only share information with people they choose to and can trust. I can explain that if they are not sure or feel pressured then they should tell a trusted adult.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describe how connected devices can collect and share anyone’s information with others. </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solidFill>
                            <a:schemeClr val="dk1"/>
                          </a:solidFill>
                        </a:rPr>
                        <a:t>Copyright and ownership</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b="0" i="1" lang="en-GB" sz="1400" u="none" cap="none" strike="noStrike"/>
                        <a:t>Summer 2</a:t>
                      </a:r>
                      <a:endParaRPr b="1" i="1"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why copying someone else’s work from the internet without permission isn’t fair and can explain what problems this might cause.</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A8D08C"/>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ge971b797ee_0_61"/>
          <p:cNvSpPr txBox="1"/>
          <p:nvPr/>
        </p:nvSpPr>
        <p:spPr>
          <a:xfrm>
            <a:off x="4485162" y="-28135"/>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Four</a:t>
            </a:r>
            <a:endParaRPr b="1" i="0" sz="3000" u="none" cap="none" strike="noStrike">
              <a:solidFill>
                <a:srgbClr val="000000"/>
              </a:solidFill>
              <a:latin typeface="Calibri"/>
              <a:ea typeface="Calibri"/>
              <a:cs typeface="Calibri"/>
              <a:sym typeface="Calibri"/>
            </a:endParaRPr>
          </a:p>
        </p:txBody>
      </p:sp>
      <p:graphicFrame>
        <p:nvGraphicFramePr>
          <p:cNvPr id="127" name="Google Shape;127;ge971b797ee_0_61"/>
          <p:cNvGraphicFramePr/>
          <p:nvPr/>
        </p:nvGraphicFramePr>
        <p:xfrm>
          <a:off x="126650" y="556725"/>
          <a:ext cx="3000000" cy="3000000"/>
        </p:xfrm>
        <a:graphic>
          <a:graphicData uri="http://schemas.openxmlformats.org/drawingml/2006/table">
            <a:tbl>
              <a:tblPr>
                <a:gradFill>
                  <a:gsLst>
                    <a:gs pos="0">
                      <a:srgbClr val="BBF7A3"/>
                    </a:gs>
                    <a:gs pos="35000">
                      <a:srgbClr val="CDF8BE"/>
                    </a:gs>
                    <a:gs pos="100000">
                      <a:srgbClr val="ECFDE5"/>
                    </a:gs>
                  </a:gsLst>
                  <a:lin ang="16200000" scaled="0"/>
                </a:gradFill>
                <a:tableStyleId>{B9E5466D-D512-4E2C-9CB4-6B98502C1363}</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Self Image &amp; Identity </a:t>
                      </a:r>
                      <a:endParaRPr b="1" sz="16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1</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3"/>
                        </a:rPr>
                        <a:t>I can explain how my online identity can be different to my offline identity. </a:t>
                      </a:r>
                      <a:endParaRPr/>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4"/>
                        </a:rPr>
                        <a:t>I can describe positive ways for someone to interact with others online and understand how this will positively impact on how others perceive them. </a:t>
                      </a:r>
                      <a:endParaRPr/>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5"/>
                        </a:rPr>
                        <a:t>I can explain that others online can pretend to be someone else, including my friends, and can suggest reasons why they might do this.</a:t>
                      </a:r>
                      <a:endParaRPr/>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Relationships</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2</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6"/>
                        </a:rPr>
                        <a:t>I can describe strategies for safe and fun experiences in a range of online social environments (e.g. livestreaming, gaming platforms).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7"/>
                        </a:rPr>
                        <a:t> I can give examples of how to be respectful to others online and describe how to recognise healthy and unhealthy online behaviours.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8"/>
                        </a:rPr>
                        <a:t> I can explain how content shared online may feel unimportant to one person but may be important to other people’s thoughts feelings and beliefs.</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Reputation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how to find out information about others by searching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ways that some of the information about anyone online could have been created, copied or shared by others.</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Bullying</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recognise when someone is upset, hurt or angry online.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why people need to think carefully about how content they post might affect others, their feelings and how it may affect how others feel about them (their reputation). I can describe ways people can be bullied through a range of media (e.g. image, video, text, chat).</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6"/>
          <p:cNvSpPr txBox="1"/>
          <p:nvPr/>
        </p:nvSpPr>
        <p:spPr>
          <a:xfrm>
            <a:off x="4507395" y="84406"/>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Four</a:t>
            </a:r>
            <a:endParaRPr b="1" i="0" sz="3000" u="none" cap="none" strike="noStrike">
              <a:solidFill>
                <a:srgbClr val="000000"/>
              </a:solidFill>
              <a:latin typeface="Calibri"/>
              <a:ea typeface="Calibri"/>
              <a:cs typeface="Calibri"/>
              <a:sym typeface="Calibri"/>
            </a:endParaRPr>
          </a:p>
        </p:txBody>
      </p:sp>
      <p:graphicFrame>
        <p:nvGraphicFramePr>
          <p:cNvPr id="133" name="Google Shape;133;p16"/>
          <p:cNvGraphicFramePr/>
          <p:nvPr/>
        </p:nvGraphicFramePr>
        <p:xfrm>
          <a:off x="148882" y="579240"/>
          <a:ext cx="3000000" cy="3000000"/>
        </p:xfrm>
        <a:graphic>
          <a:graphicData uri="http://schemas.openxmlformats.org/drawingml/2006/table">
            <a:tbl>
              <a:tblPr>
                <a:noFill/>
                <a:tableStyleId>{B9E5466D-D512-4E2C-9CB4-6B98502C1363}</a:tableStyleId>
              </a:tblPr>
              <a:tblGrid>
                <a:gridCol w="2797625"/>
                <a:gridCol w="8935600"/>
              </a:tblGrid>
              <a:tr h="267250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Managing Online Information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2</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0"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analyse information to make a judgement about probable accuracy and I understand why it is important to make my own decisions regarding content and that my decisions are respected by others.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describe how to search for information within a wide group of technologies and make a judgement about the probable accuracy (e.g. social media, image sites, video sites).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describe some of the methods used to encourage people to buy things online (e.g. advertising offers; in-app purchases, pop-ups) and can recognise some of these when they appear online.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why lots of people sharing the same opinions or beliefs online do not make those opinions or beliefs true.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that technology can be designed to act like or impersonate living things (e.g. bots) and describe what the benefits and the risks might be.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what is meant by fake news e.g. why some people will create stories or alter photographs and put them online to pretend something is true when it isn’t.</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r>
              <a:tr h="12174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Health, Well-being &amp; Lifestyle</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1</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using technology can be a distraction from other things, in both a positive and negative way.</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identify times or situations when someone may need to limit the amount of time they use technology e.g.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suggest strategies to help with limiting this time.</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r>
              <a:tr h="12174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Privacy and Security </a:t>
                      </a:r>
                      <a:endParaRPr b="1" sz="16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2</a:t>
                      </a:r>
                      <a:endParaRPr b="1" i="1" sz="1600" u="none" cap="none" strike="noStrike"/>
                    </a:p>
                    <a:p>
                      <a:pPr indent="0" lvl="0" marL="0" marR="0" rtl="0" algn="ctr">
                        <a:lnSpc>
                          <a:spcPct val="100000"/>
                        </a:lnSpc>
                        <a:spcBef>
                          <a:spcPts val="0"/>
                        </a:spcBef>
                        <a:spcAft>
                          <a:spcPts val="0"/>
                        </a:spcAft>
                        <a:buClr>
                          <a:srgbClr val="000000"/>
                        </a:buClr>
                        <a:buSzPts val="1600"/>
                        <a:buFont typeface="Arial"/>
                        <a:buNone/>
                      </a:pPr>
                      <a:r>
                        <a:t/>
                      </a:r>
                      <a:endParaRPr b="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I can describe strategies for keeping personal information private, depending on context.</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lang="en-GB" sz="1400" u="none" cap="none" strike="noStrike"/>
                        <a:t> I can explain that internet use is never fully private and is monitored, e.g. adult supervision.</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lang="en-GB" sz="1400" u="none" cap="none" strike="noStrike"/>
                        <a:t> I can describe how some online services may seek consent to store information about me; </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lang="en-GB" sz="1400" u="none" cap="none" strike="noStrike"/>
                        <a:t>I know how to respond appropriately and who I can ask if I am not sure.</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lang="en-GB" sz="1400" u="none" cap="none" strike="noStrike"/>
                        <a:t> I know what the digital age of consent is and the impact this has on online services asking for consent.</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r>
              <a:tr h="100960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Copyright and ownership</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2</a:t>
                      </a:r>
                      <a:endParaRPr i="1"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When searching on the internet for content to use, I can explain why I need to consider who owns it and whether I have the right to reuse it.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give some simple examples of content which I must not use without permission from the owner, e.g. videos, music, images.</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8989"/>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ge971b797ee_0_66"/>
          <p:cNvSpPr txBox="1"/>
          <p:nvPr/>
        </p:nvSpPr>
        <p:spPr>
          <a:xfrm>
            <a:off x="4485162" y="-89775"/>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Five</a:t>
            </a:r>
            <a:endParaRPr b="1" i="0" sz="3000" u="none" cap="none" strike="noStrike">
              <a:solidFill>
                <a:srgbClr val="000000"/>
              </a:solidFill>
              <a:latin typeface="Calibri"/>
              <a:ea typeface="Calibri"/>
              <a:cs typeface="Calibri"/>
              <a:sym typeface="Calibri"/>
            </a:endParaRPr>
          </a:p>
        </p:txBody>
      </p:sp>
      <p:graphicFrame>
        <p:nvGraphicFramePr>
          <p:cNvPr id="139" name="Google Shape;139;ge971b797ee_0_66"/>
          <p:cNvGraphicFramePr/>
          <p:nvPr/>
        </p:nvGraphicFramePr>
        <p:xfrm>
          <a:off x="126650" y="556725"/>
          <a:ext cx="3000000" cy="3000000"/>
        </p:xfrm>
        <a:graphic>
          <a:graphicData uri="http://schemas.openxmlformats.org/drawingml/2006/table">
            <a:tbl>
              <a:tblPr>
                <a:noFill/>
                <a:tableStyleId>{468B07B5-DC2D-4870-A59E-BD4E25D72CBD}</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Self Image &amp; Identity </a:t>
                      </a:r>
                      <a:endParaRPr b="1" sz="16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1</a:t>
                      </a:r>
                      <a:endParaRPr b="1" i="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3"/>
                        </a:rPr>
                        <a:t>I can explain how identity online can be copied, modified or altered.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4"/>
                        </a:rPr>
                        <a:t>I can demonstrate how to make responsible choices about having an online identity, depending on context.</a:t>
                      </a:r>
                      <a:endParaRPr sz="1400" u="none" cap="none" strike="noStrike"/>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F66"/>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Relationships</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2</a:t>
                      </a:r>
                      <a:endParaRPr b="1" i="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5"/>
                        </a:rPr>
                        <a:t>I can give examples of technology specific forms of communication (e.g. emojis, memes and GIFs).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6"/>
                        </a:rPr>
                        <a:t>I can explain that there are some people I communicate with online who may want to do me or my friends harm. I can recognise that this is not my / our fault.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7"/>
                        </a:rPr>
                        <a:t> I can describe some of the ways people may be involved in online communities and describe how they might collaborate constructively with others and make positive contributions. (e.g. gaming communities or social media groups).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8"/>
                        </a:rPr>
                        <a:t>I can explain how someone can get help if they are having problems and identify when to tell a trusted adult.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9"/>
                        </a:rPr>
                        <a:t> I can demonstrate how to support others (including those who are having difficulties) online.</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Reputation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search for information about an individual online and summarise the information found.</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describe ways that information about anyone online can be used by others to make judgments about an individual and why these may be incorrect</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Bullying</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recognise online bullying can be different to bullying in the physical world and can describe some of those differences. I can describe how what one person perceives as playful joking and teasing (including ‘banter’) might be experienced by others as bullying.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anyone can get help if they are being bullied online and identify when to tell a trusted adult.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identify a range of ways to report concerns and access support both in school and at home about online bullying. I can explain how to block abusive users.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the helpline services which can help people experiencing bullying, and how to access them (e.g. Childline or The Mix).</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7"/>
          <p:cNvSpPr txBox="1"/>
          <p:nvPr/>
        </p:nvSpPr>
        <p:spPr>
          <a:xfrm>
            <a:off x="4521463" y="0"/>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Five</a:t>
            </a:r>
            <a:endParaRPr b="1" i="0" sz="3000" u="none" cap="none" strike="noStrike">
              <a:solidFill>
                <a:srgbClr val="000000"/>
              </a:solidFill>
              <a:latin typeface="Calibri"/>
              <a:ea typeface="Calibri"/>
              <a:cs typeface="Calibri"/>
              <a:sym typeface="Calibri"/>
            </a:endParaRPr>
          </a:p>
        </p:txBody>
      </p:sp>
      <p:graphicFrame>
        <p:nvGraphicFramePr>
          <p:cNvPr id="145" name="Google Shape;145;p17"/>
          <p:cNvGraphicFramePr/>
          <p:nvPr/>
        </p:nvGraphicFramePr>
        <p:xfrm>
          <a:off x="162951" y="646500"/>
          <a:ext cx="3000000" cy="3000000"/>
        </p:xfrm>
        <a:graphic>
          <a:graphicData uri="http://schemas.openxmlformats.org/drawingml/2006/table">
            <a:tbl>
              <a:tblPr>
                <a:noFill/>
                <a:tableStyleId>{468B07B5-DC2D-4870-A59E-BD4E25D72CBD}</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Managing Online Information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2</a:t>
                      </a:r>
                      <a:endParaRPr b="1" i="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the benefits and limitations of using different types of search technologies e.g. voice-activation search engine.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how some technology can limit the information I aim presented with e.g. voice-activated searching giving one result. I can explain what is meant by ‘being sceptical’;</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give examples of when and why it is important to be ‘sceptical’. I can evaluate digital content and can explain how to make choices about what is trustworthy e.g. differentiating between adverts and search results.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key concepts including: information, reviews, fact, opinion, belief, validity, reliability and evidence. I can identify ways the internet can draw us to information for different agendas, e.g. website notifications, pop-ups, targeted ads.I can describe ways of identifying when online content has been commercially sponsored or boosted, (e.g. by commercial companies or by vloggers, content creators, influencers).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what is meant by the term ‘stereotype’, how ‘stereotypes’ are amplified and reinforced online, and why accepting ‘stereotypes’ may influence how people think about others.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how fake news may affect someone’s emotions and behaviour, and explain why this may be harmful.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what is meant by a ‘hoax’. I can explain why someone would need to think carefully before they share. </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r>
              <a:tr h="1505875">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Health, Well-being &amp; Lifestyle</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1</a:t>
                      </a:r>
                      <a:endParaRPr b="1" i="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ways technology can affect health and well-being both positively (e.g. mindfulness apps) and negatively.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some strategies, tips or advice to promote health and wellbeing with regards to technology. I recognise the benefits and risks of accessing information about health and well-being online and how we should balance this with talking to trusted adults and professionals.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and why some apps and games may request or take payment for additional content (e.g. in-app purchases, lootboxes) and explain the importance of seeking permission from a trusted adult before purchasing.</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8"/>
          <p:cNvSpPr txBox="1"/>
          <p:nvPr/>
        </p:nvSpPr>
        <p:spPr>
          <a:xfrm>
            <a:off x="4521463" y="0"/>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Five</a:t>
            </a:r>
            <a:endParaRPr b="1" i="0" sz="3000" u="none" cap="none" strike="noStrike">
              <a:solidFill>
                <a:srgbClr val="000000"/>
              </a:solidFill>
              <a:latin typeface="Calibri"/>
              <a:ea typeface="Calibri"/>
              <a:cs typeface="Calibri"/>
              <a:sym typeface="Calibri"/>
            </a:endParaRPr>
          </a:p>
        </p:txBody>
      </p:sp>
      <p:graphicFrame>
        <p:nvGraphicFramePr>
          <p:cNvPr id="151" name="Google Shape;151;p18"/>
          <p:cNvGraphicFramePr/>
          <p:nvPr/>
        </p:nvGraphicFramePr>
        <p:xfrm>
          <a:off x="162950" y="995632"/>
          <a:ext cx="3000000" cy="3000000"/>
        </p:xfrm>
        <a:graphic>
          <a:graphicData uri="http://schemas.openxmlformats.org/drawingml/2006/table">
            <a:tbl>
              <a:tblPr>
                <a:noFill/>
                <a:tableStyleId>{468B07B5-DC2D-4870-A59E-BD4E25D72CBD}</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Privacy and Security </a:t>
                      </a:r>
                      <a:endParaRPr b="1" sz="16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2</a:t>
                      </a:r>
                      <a:endParaRPr b="1" i="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what a strong password is and demonstrate how to create one.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many free apps or services may read and share private information (e.g. friends, contacts, likes, images, videos, voice, messages, geolocation) with others.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what app permissions are and can give some examples. </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Copyright and ownership</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2</a:t>
                      </a:r>
                      <a:endParaRPr i="1"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assess and justify when it is acceptable to use the work of others.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give examples of content that is permitted to be reused and know how this content can be found online.  </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FFFF66"/>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ge971b797ee_0_71"/>
          <p:cNvSpPr txBox="1"/>
          <p:nvPr/>
        </p:nvSpPr>
        <p:spPr>
          <a:xfrm>
            <a:off x="5144425" y="0"/>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Six</a:t>
            </a:r>
            <a:endParaRPr b="1" i="0" sz="3000" u="none" cap="none" strike="noStrike">
              <a:solidFill>
                <a:srgbClr val="000000"/>
              </a:solidFill>
              <a:latin typeface="Calibri"/>
              <a:ea typeface="Calibri"/>
              <a:cs typeface="Calibri"/>
              <a:sym typeface="Calibri"/>
            </a:endParaRPr>
          </a:p>
        </p:txBody>
      </p:sp>
      <p:graphicFrame>
        <p:nvGraphicFramePr>
          <p:cNvPr id="157" name="Google Shape;157;ge971b797ee_0_71"/>
          <p:cNvGraphicFramePr/>
          <p:nvPr/>
        </p:nvGraphicFramePr>
        <p:xfrm>
          <a:off x="126650" y="556725"/>
          <a:ext cx="3000000" cy="3000000"/>
        </p:xfrm>
        <a:graphic>
          <a:graphicData uri="http://schemas.openxmlformats.org/drawingml/2006/table">
            <a:tbl>
              <a:tblPr>
                <a:noFill/>
                <a:tableStyleId>{468B07B5-DC2D-4870-A59E-BD4E25D72CBD}</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Self Image &amp; Identity </a:t>
                      </a:r>
                      <a:endParaRPr b="1" sz="16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1</a:t>
                      </a:r>
                      <a:endParaRPr b="1" i="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3"/>
                        </a:rPr>
                        <a:t>I can identify and critically evaluate online content relating to gender, race, religion, disability, culture and other groups, and explain why it is important to challenge and reject inappropriate representations online.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4"/>
                        </a:rPr>
                        <a:t> I can describe issues online that could make anyone feel sad, worried, uncomfortable or frightened.</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5"/>
                        </a:rPr>
                        <a:t> I can explain the importance of asking until I get the help needed</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Relationships</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Autumn 2</a:t>
                      </a:r>
                      <a:endParaRPr b="1" i="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6"/>
                        </a:rPr>
                        <a:t>I can explain how sharing something online may have an impact either positively or negatively.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7"/>
                        </a:rPr>
                        <a:t>I can describe how to be kind and show respect for others online including the importance of respecting boundaries regarding what is shared about them online and how to support them if others do not.</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8"/>
                        </a:rPr>
                        <a:t> I can describe how things shared privately online can have unintended consequences for others. e.g. screen-grabs.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sng" cap="none" strike="noStrike">
                          <a:solidFill>
                            <a:schemeClr val="hlink"/>
                          </a:solidFill>
                          <a:hlinkClick r:id="rId9"/>
                        </a:rPr>
                        <a:t>I can explain that taking or sharing inappropriate images of someone (e.g. embarrassing images), even if they say it is okay, may have an impact for the sharer and others; and who can help if someone is worried about this.</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Reputation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the ways in which anyone can develop a positive online reputation.</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strategies anyone can use to protect their ‘digital personality’ and online reputation, including degrees of anonymity</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Online Bullying</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1</a:t>
                      </a:r>
                      <a:endParaRPr b="1" i="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how to capture bullying content as evidence (e.g screen-grab, URL, profile) to share with others who can help me.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explain how someone would report online bullying in different contexts.</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9"/>
          <p:cNvSpPr txBox="1"/>
          <p:nvPr/>
        </p:nvSpPr>
        <p:spPr>
          <a:xfrm>
            <a:off x="4507395" y="-126610"/>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Six</a:t>
            </a:r>
            <a:endParaRPr b="1" i="0" sz="3000" u="none" cap="none" strike="noStrike">
              <a:solidFill>
                <a:srgbClr val="000000"/>
              </a:solidFill>
              <a:latin typeface="Calibri"/>
              <a:ea typeface="Calibri"/>
              <a:cs typeface="Calibri"/>
              <a:sym typeface="Calibri"/>
            </a:endParaRPr>
          </a:p>
        </p:txBody>
      </p:sp>
      <p:graphicFrame>
        <p:nvGraphicFramePr>
          <p:cNvPr id="163" name="Google Shape;163;p19"/>
          <p:cNvGraphicFramePr/>
          <p:nvPr/>
        </p:nvGraphicFramePr>
        <p:xfrm>
          <a:off x="148883" y="419478"/>
          <a:ext cx="3000000" cy="3000000"/>
        </p:xfrm>
        <a:graphic>
          <a:graphicData uri="http://schemas.openxmlformats.org/drawingml/2006/table">
            <a:tbl>
              <a:tblPr>
                <a:noFill/>
                <a:tableStyleId>{468B07B5-DC2D-4870-A59E-BD4E25D72CBD}</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Managing Online Information</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Spring 2</a:t>
                      </a:r>
                      <a:endParaRPr b="1" i="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search engines work and how results are selected and ranked.</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to use search technologies effectively.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how some online information can be opinion and can offer examples. I can explain how and why some people may present ‘opinions’ as ‘facts’; why the popularity of an opinion or the personalities of those promoting it does not necessarily make it true, fair or perhaps even legal.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define the terms ‘influence’, ‘manipulation’ and ‘persuasion’ and explain how someone might encounter these online (e.g. advertising and ‘ad targeting’ and targeting for fake news).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understand the concept of persuasive design and how it can be used to influences peoples’ choices.  can demonstrate how to analyse and evaluate the validity of ‘facts’ and information and I can explain why using these strategies are important.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explain how companies and news providers target people with online news stories they are more likely to engage with and how to recognise this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describe the difference between online misinformation and dis-information. I can explain why information that is on a large number of sites may still be inaccurate or untrue.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assess how this might happen (e.g. the sharing of misinformation or disinformation). I can identify, flag and report inappropriate content.</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Health, Well-being &amp; Lifestyle</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1</a:t>
                      </a:r>
                      <a:endParaRPr b="1" i="1" sz="16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common systems that regulate age-related content (e.g. PEGI, BBFC, parental warnings) and describe their purpose.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recognise and can discuss the pressures that technology can place on someone and how / when they could manage this.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recognise features of persuasive design and how they are used to keep users engaged (current and future use).</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assess and action different strategies to limit the impact of technology on health (e.g. night-shift mode, regular breaks, correct posture, sleep, diet and exercise).</a:t>
                      </a:r>
                      <a:endParaRPr sz="1400" u="none" cap="none" strike="noStrike"/>
                    </a:p>
                  </a:txBody>
                  <a:tcPr marT="91425" marB="91425" marR="91425" marL="9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0"/>
          <p:cNvSpPr txBox="1"/>
          <p:nvPr/>
        </p:nvSpPr>
        <p:spPr>
          <a:xfrm>
            <a:off x="4507394" y="0"/>
            <a:ext cx="3016200" cy="6465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000"/>
              <a:buFont typeface="Arial"/>
              <a:buNone/>
            </a:pPr>
            <a:r>
              <a:rPr b="1" i="0" lang="en-GB" sz="3000" u="none" cap="none" strike="noStrike">
                <a:solidFill>
                  <a:srgbClr val="000000"/>
                </a:solidFill>
                <a:latin typeface="Calibri"/>
                <a:ea typeface="Calibri"/>
                <a:cs typeface="Calibri"/>
                <a:sym typeface="Calibri"/>
              </a:rPr>
              <a:t>Year Six</a:t>
            </a:r>
            <a:endParaRPr b="1" i="0" sz="3000" u="none" cap="none" strike="noStrike">
              <a:solidFill>
                <a:srgbClr val="000000"/>
              </a:solidFill>
              <a:latin typeface="Calibri"/>
              <a:ea typeface="Calibri"/>
              <a:cs typeface="Calibri"/>
              <a:sym typeface="Calibri"/>
            </a:endParaRPr>
          </a:p>
        </p:txBody>
      </p:sp>
      <p:graphicFrame>
        <p:nvGraphicFramePr>
          <p:cNvPr id="169" name="Google Shape;169;p20"/>
          <p:cNvGraphicFramePr/>
          <p:nvPr/>
        </p:nvGraphicFramePr>
        <p:xfrm>
          <a:off x="148882" y="869022"/>
          <a:ext cx="3000000" cy="3000000"/>
        </p:xfrm>
        <a:graphic>
          <a:graphicData uri="http://schemas.openxmlformats.org/drawingml/2006/table">
            <a:tbl>
              <a:tblPr>
                <a:noFill/>
                <a:tableStyleId>{468B07B5-DC2D-4870-A59E-BD4E25D72CBD}</a:tableStyleId>
              </a:tblPr>
              <a:tblGrid>
                <a:gridCol w="2797625"/>
                <a:gridCol w="8935600"/>
              </a:tblGrid>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Privacy and Security </a:t>
                      </a:r>
                      <a:endParaRPr b="1" sz="16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2</a:t>
                      </a:r>
                      <a:endParaRPr b="1" i="1" sz="16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effective ways people can manage passwords (e.g. storing them securely or saving them in the browser). I can explain what to do if a password is shared, lost or stolen.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how and why people should keep their software and apps up to date, e.g. auto updates.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describe simple ways to increase privacy on apps and services that provide privacy settings.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ways in which some online content targets people to gain money or information illegally; </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describe strategies to help me identify such content (e.g. scams, phishing).</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know that online services have terms and conditions that govern their use</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DC97FF"/>
                    </a:solidFill>
                  </a:tcPr>
                </a:tc>
              </a:tr>
              <a:tr h="754650">
                <a:tc>
                  <a:txBody>
                    <a:bodyPr/>
                    <a:lstStyle/>
                    <a:p>
                      <a:pPr indent="0" lvl="0" marL="0" marR="0" rtl="0" algn="ctr">
                        <a:lnSpc>
                          <a:spcPct val="100000"/>
                        </a:lnSpc>
                        <a:spcBef>
                          <a:spcPts val="0"/>
                        </a:spcBef>
                        <a:spcAft>
                          <a:spcPts val="0"/>
                        </a:spcAft>
                        <a:buClr>
                          <a:srgbClr val="000000"/>
                        </a:buClr>
                        <a:buSzPts val="1600"/>
                        <a:buFont typeface="Arial"/>
                        <a:buNone/>
                      </a:pPr>
                      <a:r>
                        <a:rPr b="1" lang="en-GB" sz="1600" u="none" cap="none" strike="noStrike"/>
                        <a:t>Copyright and ownership</a:t>
                      </a:r>
                      <a:endParaRPr sz="1400" u="none" cap="none" strike="noStrike"/>
                    </a:p>
                    <a:p>
                      <a:pPr indent="0" lvl="0" marL="0" marR="0" rtl="0" algn="ctr">
                        <a:lnSpc>
                          <a:spcPct val="100000"/>
                        </a:lnSpc>
                        <a:spcBef>
                          <a:spcPts val="0"/>
                        </a:spcBef>
                        <a:spcAft>
                          <a:spcPts val="0"/>
                        </a:spcAft>
                        <a:buClr>
                          <a:srgbClr val="000000"/>
                        </a:buClr>
                        <a:buSzPts val="1600"/>
                        <a:buFont typeface="Arial"/>
                        <a:buNone/>
                      </a:pPr>
                      <a:r>
                        <a:rPr b="0" i="1" lang="en-GB" sz="1600" u="none" cap="none" strike="noStrike"/>
                        <a:t>Summer 2</a:t>
                      </a:r>
                      <a:endParaRPr i="1"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DC97FF"/>
                    </a:solidFill>
                  </a:tcPr>
                </a:tc>
                <a:tc>
                  <a:txBody>
                    <a:bodyPr/>
                    <a:lstStyle/>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I can demonstrate the use of search tools to find and access online content which can be reused by others.</a:t>
                      </a:r>
                      <a:endParaRPr sz="1400" u="none" cap="none" strike="noStrike"/>
                    </a:p>
                    <a:p>
                      <a:pPr indent="-285750" lvl="0" marL="285750" marR="0" rtl="0" algn="ctr">
                        <a:lnSpc>
                          <a:spcPct val="100000"/>
                        </a:lnSpc>
                        <a:spcBef>
                          <a:spcPts val="0"/>
                        </a:spcBef>
                        <a:spcAft>
                          <a:spcPts val="0"/>
                        </a:spcAft>
                        <a:buClr>
                          <a:srgbClr val="000000"/>
                        </a:buClr>
                        <a:buSzPts val="1400"/>
                        <a:buFont typeface="Arial"/>
                        <a:buChar char="•"/>
                      </a:pPr>
                      <a:r>
                        <a:rPr lang="en-GB" sz="1400" u="none" cap="none" strike="noStrike"/>
                        <a:t> I can demonstrate how to make references to and acknowledge sources I have used from the internet.</a:t>
                      </a:r>
                      <a:endParaRPr sz="14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DC97FF"/>
                    </a:solid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800"/>
              <a:buNone/>
            </a:pPr>
            <a:r>
              <a:rPr lang="en-GB"/>
              <a:t>Resources</a:t>
            </a:r>
            <a:endParaRPr/>
          </a:p>
        </p:txBody>
      </p:sp>
      <p:sp>
        <p:nvSpPr>
          <p:cNvPr id="175" name="Google Shape;175;p2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Clr>
                <a:schemeClr val="dk1"/>
              </a:buClr>
              <a:buSzPts val="1800"/>
              <a:buChar char="•"/>
            </a:pPr>
            <a:r>
              <a:rPr lang="en-GB"/>
              <a:t>All objectives taken from Education for a connected world </a:t>
            </a:r>
            <a:r>
              <a:rPr lang="en-GB" u="sng">
                <a:solidFill>
                  <a:schemeClr val="hlink"/>
                </a:solidFill>
                <a:hlinkClick r:id="rId3"/>
              </a:rPr>
              <a:t>https://assets.publishing.service.gov.uk/government/uploads/system/uploads/attachment_data/file/896323/UKCIS_Education_for_a_Connected_World_.pdf</a:t>
            </a:r>
            <a:endParaRPr/>
          </a:p>
          <a:p>
            <a:pPr indent="-342900" lvl="0" marL="457200" rtl="0" algn="l">
              <a:lnSpc>
                <a:spcPct val="90000"/>
              </a:lnSpc>
              <a:spcBef>
                <a:spcPts val="1000"/>
              </a:spcBef>
              <a:spcAft>
                <a:spcPts val="0"/>
              </a:spcAft>
              <a:buClr>
                <a:schemeClr val="dk1"/>
              </a:buClr>
              <a:buSzPts val="1800"/>
              <a:buChar char="•"/>
            </a:pPr>
            <a:r>
              <a:rPr lang="en-GB"/>
              <a:t>Project Evolve – Need to sign up to use logins</a:t>
            </a:r>
            <a:endParaRPr/>
          </a:p>
          <a:p>
            <a:pPr indent="-342900" lvl="0" marL="457200" rtl="0" algn="l">
              <a:lnSpc>
                <a:spcPct val="90000"/>
              </a:lnSpc>
              <a:spcBef>
                <a:spcPts val="1000"/>
              </a:spcBef>
              <a:spcAft>
                <a:spcPts val="0"/>
              </a:spcAft>
              <a:buClr>
                <a:schemeClr val="dk1"/>
              </a:buClr>
              <a:buSzPts val="1800"/>
              <a:buChar char="•"/>
            </a:pPr>
            <a:r>
              <a:rPr lang="en-GB"/>
              <a:t>Google – Be internet Legends </a:t>
            </a:r>
            <a:endParaRPr/>
          </a:p>
          <a:p>
            <a:pPr indent="0" lvl="0" marL="114300" rtl="0" algn="l">
              <a:lnSpc>
                <a:spcPct val="90000"/>
              </a:lnSpc>
              <a:spcBef>
                <a:spcPts val="1000"/>
              </a:spcBef>
              <a:spcAft>
                <a:spcPts val="0"/>
              </a:spcAft>
              <a:buSzPts val="1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2020-08-09T17:39:01Z</dcterms:created>
  <dc:creator>Teacher</dc:creator>
</cp:coreProperties>
</file>